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Тригонометрические тождества: основные связи между функциями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Тождества помогают превращать сложные выражения в простые и удобные.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формулы связывают геометрию, алгебру и функции, поэтому становятся основным инструментом для преобразования выражений, доказательства равенств и решения тригонометрических уравнений.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тригонометрические тождества в 10 классе
</a:t>
            </a:r>
            <a:endParaRPr lang="en-US" sz="2984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2846405"/>
            <a:ext cx="8034000" cy="15691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Единичная окружность как источник основных формул
</a:t>
            </a:r>
            <a:endParaRPr lang="en-US" sz="2625" dirty="0"/>
          </a:p>
        </p:txBody>
      </p:sp>
      <p:sp>
        <p:nvSpPr>
          <p:cNvPr id="11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55869" y="1221247"/>
            <a:ext cx="1284818" cy="14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5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единичной окружности каждая точка, соответствующая углу α, имеет координаты (cos α, sin α). Это позволяет сразу связать геометрический образ угла с тригонометрическими функциями.
</a:t>
            </a:r>
            <a:endParaRPr lang="en-US" sz="1023" dirty="0"/>
          </a:p>
        </p:txBody>
      </p:sp>
      <p:sp>
        <p:nvSpPr>
          <p:cNvPr id="13" name="Text 3"/>
          <p:cNvSpPr txBox="1"/>
          <p:nvPr/>
        </p:nvSpPr>
        <p:spPr>
          <a:xfrm>
            <a:off x="2182804" y="1221247"/>
            <a:ext cx="1284818" cy="14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тождество
</a:t>
            </a:r>
            <a:pPr algn="l" indent="0" marL="0">
              <a:lnSpc>
                <a:spcPct val="100000"/>
              </a:lnSpc>
              <a:buNone/>
            </a:pPr>
            <a:r>
              <a:rPr lang="en-US" sz="5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точка лежит на окружности радиуса 1, расстояние до центра постоянно. Отсюда следует равенство sin²α + cos²α = 1, которое работает при любом значении угла.
</a:t>
            </a:r>
            <a:endParaRPr lang="en-US" sz="1101" dirty="0"/>
          </a:p>
        </p:txBody>
      </p:sp>
      <p:sp>
        <p:nvSpPr>
          <p:cNvPr id="14" name="Text 4"/>
          <p:cNvSpPr txBox="1"/>
          <p:nvPr/>
        </p:nvSpPr>
        <p:spPr>
          <a:xfrm>
            <a:off x="3809763" y="1221247"/>
            <a:ext cx="1284818" cy="14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через синус и косинус
</a:t>
            </a:r>
            <a:pPr algn="l" indent="0" marL="0">
              <a:lnSpc>
                <a:spcPct val="100000"/>
              </a:lnSpc>
              <a:buNone/>
            </a:pPr>
            <a:r>
              <a:rPr lang="en-US" sz="5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cos α ≠ 0, то tg α определяется как отношение sin α к cos α. Такая запись удобна для преобразований, когда нужно выразить одну функцию через другую.
</a:t>
            </a:r>
            <a:endParaRPr lang="en-US" sz="1101" dirty="0"/>
          </a:p>
        </p:txBody>
      </p:sp>
      <p:sp>
        <p:nvSpPr>
          <p:cNvPr id="15" name="Text 5"/>
          <p:cNvSpPr txBox="1"/>
          <p:nvPr/>
        </p:nvSpPr>
        <p:spPr>
          <a:xfrm>
            <a:off x="5436698" y="1221247"/>
            <a:ext cx="1284818" cy="14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Котангенс через координаты
</a:t>
            </a:r>
            <a:pPr algn="l" indent="0" marL="0">
              <a:lnSpc>
                <a:spcPct val="100000"/>
              </a:lnSpc>
              <a:buNone/>
            </a:pPr>
            <a:r>
              <a:rPr lang="en-US" sz="6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sin α ≠ 0, то ctg α равен отношению cos α к sin α. Эта формула особенно полезна при сокращении дробей и переходе к единой системе функций.
</a:t>
            </a:r>
            <a:endParaRPr lang="en-US" sz="1199" dirty="0"/>
          </a:p>
        </p:txBody>
      </p:sp>
      <p:sp>
        <p:nvSpPr>
          <p:cNvPr id="16" name="Text 6"/>
          <p:cNvSpPr txBox="1"/>
          <p:nvPr/>
        </p:nvSpPr>
        <p:spPr>
          <a:xfrm>
            <a:off x="7063633" y="1221247"/>
            <a:ext cx="1284818" cy="14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всех функций
</a:t>
            </a:r>
            <a:pPr algn="l" indent="0" marL="0">
              <a:lnSpc>
                <a:spcPct val="100000"/>
              </a:lnSpc>
              <a:buNone/>
            </a:pPr>
            <a:r>
              <a:rPr lang="en-US" sz="5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соотношения показывают, что основные тригонометрические функции не изолированы. Они выводятся из одной геометрической модели и постоянно используются совместно в вычислениях и доказательствах.
</a:t>
            </a:r>
            <a:endParaRPr lang="en-US" sz="95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07197"/>
            <a:ext cx="5266500" cy="20988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тригонометрические тождества и их смысл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формулы помогают переходить от одной функции к другой и упрощать выражения.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опора — основное тождество; остальные формулы позволяют выражать tg и ctg через sin и cos.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тема «Тригонометрические тождества»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0848" y="1226200"/>
            <a:ext cx="3096353" cy="302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тригонометрических функций по четвертям
</a:t>
            </a:r>
            <a:endParaRPr lang="en-US" sz="2903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37608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четверть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первой четверти координатной плоскости все основные тригонометрические функции положительны. Это самая удобная область для начальных вычислений и проверки результатов.
</a:t>
            </a:r>
            <a:endParaRPr lang="en-US" sz="1324" dirty="0"/>
          </a:p>
        </p:txBody>
      </p:sp>
      <p:sp>
        <p:nvSpPr>
          <p:cNvPr id="13" name="Text 3"/>
          <p:cNvSpPr txBox="1"/>
          <p:nvPr/>
        </p:nvSpPr>
        <p:spPr>
          <a:xfrm>
            <a:off x="337608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 четверть
</a:t>
            </a:r>
            <a:pPr algn="l" indent="0" marL="0">
              <a:lnSpc>
                <a:spcPct val="100000"/>
              </a:lnSpc>
              <a:buNone/>
            </a:pPr>
            <a:r>
              <a:rPr lang="en-US" sz="7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четверти положителен только синус, потому что ордината точки на единичной окружности остаётся положительной, а абсцисса становится отрицательной.
</a:t>
            </a:r>
            <a:endParaRPr lang="en-US" sz="1434" dirty="0"/>
          </a:p>
        </p:txBody>
      </p:sp>
      <p:sp>
        <p:nvSpPr>
          <p:cNvPr id="14" name="Text 4"/>
          <p:cNvSpPr txBox="1"/>
          <p:nvPr/>
        </p:nvSpPr>
        <p:spPr>
          <a:xfrm>
            <a:off x="2859720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III четверть
</a:t>
            </a:r>
            <a:pPr algn="l" indent="0" marL="0">
              <a:lnSpc>
                <a:spcPct val="100000"/>
              </a:lnSpc>
              <a:buNone/>
            </a:pPr>
            <a:r>
              <a:rPr lang="en-US" sz="7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третьей четверти положительными оказываются тангенс и котангенс, поскольку синус и косинус имеют одинаковый знак и их отношение становится положительным.
</a:t>
            </a:r>
            <a:endParaRPr lang="en-US" sz="1390" dirty="0"/>
          </a:p>
        </p:txBody>
      </p:sp>
      <p:sp>
        <p:nvSpPr>
          <p:cNvPr id="15" name="Text 5"/>
          <p:cNvSpPr txBox="1"/>
          <p:nvPr/>
        </p:nvSpPr>
        <p:spPr>
          <a:xfrm>
            <a:off x="2859720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IV четверть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четвёртой четверти положителен только косинус: точка расположена ниже оси Ox, но правее оси Oy, поэтому абсцисса положительна, а ордината отрицательна.
</a:t>
            </a:r>
            <a:endParaRPr lang="en-US" sz="149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формул тригонометрии
</a:t>
            </a:r>
            <a:endParaRPr lang="en-US" sz="3147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формул решают разные задачи: одни дают фундамент, другие ускоряют вычисления в нестандартных углах и многошаговых преобразованиях.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чаще всего опираются на базовые тождества и формулы сложения, а формулы приведения делают вычисления для неострых углов значительно короче.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структуры школьной темы «Тригонометрические тождества»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31473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60781" y="2528378"/>
            <a:ext cx="29925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19228"/>
            <a:ext cx="337500" cy="33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36582"/>
            <a:ext cx="337500" cy="33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приведения для углов 90°, 180°, 270° и 360°
</a:t>
            </a:r>
            <a:endParaRPr lang="en-US" sz="2388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на 270°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270° ± α удобны при работе с отрицательными ординатами и абсциссами. Здесь особенно важно помнить, какая функция становится положительной, а какая отрицательной.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на 90°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вида 90° ± α часто приводят к смене функций: синус может перейти в косинус, а тангенс — в котангенс. Одновременно нужно внимательно отслеживать знак.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на 180°
</a:t>
            </a:r>
            <a:pPr algn="ctr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выражений вида 180° ± α значения функций обычно сохраняют тип, но меняют знак. Это помогает быстро вычислять значения без повторного обращения к окружности.
</a:t>
            </a:r>
            <a:endParaRPr lang="en-US" sz="1572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для 360° ± α опираются на периодичность. Они возвращают значение к исходному углу, поэтому позволяют сокращать вычисления и проверять результаты через повторяемость функций.
</a:t>
            </a:r>
            <a:pPr algn="ctr" indent="0" marL="0">
              <a:lnSpc>
                <a:spcPct val="100000"/>
              </a:lnSpc>
              <a:buNone/>
            </a:pPr>
            <a:r>
              <a:rPr lang="en-US" sz="4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оборот
</a:t>
            </a:r>
            <a:endParaRPr lang="en-US" sz="91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доказывать тригонометрическое тождество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преобразований помогает избежать лишних шагов и ошибок в области допустимых значений.
</a:t>
            </a:r>
            <a:endParaRPr lang="en-US" sz="2659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сложения и вычитания углов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55825" y="1342450"/>
            <a:ext cx="2363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суммы и разности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sin(α ± β) = sin α cos β ± cos α sin β позволяет раскрывать сумму или разность углов через произведения. Она особенно полезна при преобразовании выражений и доказательстве равенств.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549562" y="1342450"/>
            <a:ext cx="2363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суммы и разности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косинуса действует правило cos(α ± β) = cos α cos β ∓ sin α sin β. Здесь важно помнить смену знака, которая делает формулу отличной от записи для синуса.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443313" y="1342450"/>
            <a:ext cx="2363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суммы и разности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tg(α ± β) = (tg α ± tg β)/(1 ∓ tg α·tg β) удобна для уравнений и сокращения дробей. Её применяют только при существовании выражения в знаменателе.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07197"/>
            <a:ext cx="5266500" cy="20988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двойного угла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записи помогают переходить между функциями, упрощать выражения и получать удобный вид для уравнений.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величина может быть записана несколькими способами, что делает формулы двойного угла гибким инструментом преобразования.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тема «Формулы двойного угла»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3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2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позволяют выразить синус и косинус половинного угла через косинус исходного угла.
</a:t>
            </a:r>
            <a:endParaRPr lang="en-US" sz="6337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формулы дают быстрый переход к значениям половинного угла без лишних вычислений.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и начала анализа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тригонометрические тождества чаще всего встречаются в задачах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чаще всего приходится одновременно использовать несколько формул, поэтому важнее всего уверенно владеть базовыми преобразованиями.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преобразования и доказательства, а прикладные вычисления встречаются реже и обычно опираются на те же базовые связи.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Экспертная оценка по типовым заданиям школьного уровня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тригонометрическими тождествами
</a:t>
            </a:r>
            <a:endParaRPr lang="en-US" sz="2903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7837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Неучтённая ОДЗ
</a:t>
            </a:r>
            <a:pPr algn="l" indent="0" marL="0">
              <a:lnSpc>
                <a:spcPct val="100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сокращении дробей и замене выражений часто забывают проверить, где знаменатель обращается в ноль. Из-за этого в решение могут попасть лишние корни или недопустимые преобразования.
</a:t>
            </a:r>
            <a:endParaRPr lang="en-US" sz="1188" dirty="0"/>
          </a:p>
        </p:txBody>
      </p:sp>
      <p:sp>
        <p:nvSpPr>
          <p:cNvPr id="13" name="Text 3"/>
          <p:cNvSpPr txBox="1"/>
          <p:nvPr/>
        </p:nvSpPr>
        <p:spPr>
          <a:xfrm>
            <a:off x="7837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знак
</a:t>
            </a:r>
            <a:pPr algn="l" indent="0" marL="0">
              <a:lnSpc>
                <a:spcPct val="100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формулах приведения особенно легко ошибиться со знаком, если не учитывать четверть угла. В результате верная формула применяется к неправильной области, и итоговое выражение искажается.
</a:t>
            </a:r>
            <a:endParaRPr lang="en-US" sz="1188" dirty="0"/>
          </a:p>
        </p:txBody>
      </p:sp>
      <p:sp>
        <p:nvSpPr>
          <p:cNvPr id="14" name="Text 4"/>
          <p:cNvSpPr txBox="1"/>
          <p:nvPr/>
        </p:nvSpPr>
        <p:spPr>
          <a:xfrm>
            <a:off x="33130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тождествах
</a:t>
            </a:r>
            <a:pPr algn="l" indent="0" marL="0">
              <a:lnSpc>
                <a:spcPct val="100000"/>
              </a:lnSpc>
              <a:buNone/>
            </a:pPr>
            <a:r>
              <a:rPr lang="en-US" sz="7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смешивать тождество sin²α + cos²α = 1 с неверной записью sin α + cos α = 1. Эти выражения не равны, поэтому подстановка приводит к грубому нарушению решения.
</a:t>
            </a:r>
            <a:endParaRPr lang="en-US" sz="1264" dirty="0"/>
          </a:p>
        </p:txBody>
      </p:sp>
      <p:sp>
        <p:nvSpPr>
          <p:cNvPr id="15" name="Text 5"/>
          <p:cNvSpPr txBox="1"/>
          <p:nvPr/>
        </p:nvSpPr>
        <p:spPr>
          <a:xfrm>
            <a:off x="33130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без 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алгебраически выражение выглядит сокращаемым, нужно сначала убедиться, что общий множитель не равен нулю. Иначе преобразование становится некорректным и может изменить множество решений.
</a:t>
            </a:r>
            <a:endParaRPr lang="en-US" sz="111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используют тождества при решении уравнений
</a:t>
            </a:r>
            <a:endParaRPr lang="en-US" sz="2569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010717" y="3011125"/>
            <a:ext cx="13929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Запись уравнения
</a:t>
            </a:r>
            <a:pPr algn="ctr" indent="0" marL="0">
              <a:lnSpc>
                <a:spcPct val="100000"/>
              </a:lnSpc>
              <a:buNone/>
            </a:pPr>
            <a:r>
              <a:rPr lang="en-US" sz="8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выписывают исходное тригонометрическое уравнение и сразу определяют область допустимых значений, чтобы исключить недопустимые переходы уже на первом шаге.
</a:t>
            </a:r>
            <a:endParaRPr lang="en-US" sz="1259" dirty="0"/>
          </a:p>
        </p:txBody>
      </p:sp>
      <p:sp>
        <p:nvSpPr>
          <p:cNvPr id="11" name="Text 3"/>
          <p:cNvSpPr txBox="1"/>
          <p:nvPr/>
        </p:nvSpPr>
        <p:spPr>
          <a:xfrm>
            <a:off x="1928188" y="1567000"/>
            <a:ext cx="2192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Алгебраические преобразования
</a:t>
            </a:r>
            <a:pPr algn="r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используют основное тождество sin²α + cos²α = 1, выносят общий множитель и разлагают выражение на множители.
</a:t>
            </a:r>
            <a:endParaRPr lang="en-US" sz="1307" dirty="0"/>
          </a:p>
        </p:txBody>
      </p:sp>
      <p:sp>
        <p:nvSpPr>
          <p:cNvPr id="12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Проверка корней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находят значения углов на единичной окружности и обязательно проверяют их подстановкой, чтобы отобрать только допустимые решения.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808250" y="38349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Приведение к одной функции
</a:t>
            </a:r>
            <a:pPr algn="ctr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заменяют tg и ctg через sin и cos или переносят все слагаемые к одной стороне, чтобы получить более удобную для преобразований форму.
</a:t>
            </a:r>
            <a:endParaRPr lang="en-US" sz="135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выражений с tg и ctg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преобразования дробных тригонометрических выражений с учётом области допустимых значений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тригонометрических тождеств с другими разделами математики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темы выходят далеко за рамки алгебры: тождества помогают описывать форму, движение, координаты и повторяющиеся процессы.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тесная связь прослеживается с геометрией и координатными методами, но прикладная значимость заметна и в физике, и в информатике.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Экспертная оценка межпредметных связей школьного курса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 прикладной контекст тригонометрии
</a:t>
            </a:r>
            <a:endParaRPr lang="en-US" sz="2625" dirty="0"/>
          </a:p>
        </p:txBody>
      </p:sp>
      <p:sp>
        <p:nvSpPr>
          <p:cNvPr id="10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75675" y="1221250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практических задач
</a:t>
            </a:r>
            <a:pPr algn="l" indent="0" marL="0">
              <a:lnSpc>
                <a:spcPct val="100000"/>
              </a:lnSpc>
              <a:buNone/>
            </a:pPr>
            <a:r>
              <a:rPr lang="en-US" sz="7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Тригонометрия возникла из потребностей астрономии, навигации и измерения расстояний, где требовались точные способы описывать углы и взаимное положение объектов.
</a:t>
            </a:r>
            <a:endParaRPr lang="en-US" sz="1491" dirty="0"/>
          </a:p>
        </p:txBody>
      </p:sp>
      <p:sp>
        <p:nvSpPr>
          <p:cNvPr id="12" name="Text 3"/>
          <p:cNvSpPr txBox="1"/>
          <p:nvPr/>
        </p:nvSpPr>
        <p:spPr>
          <a:xfrm>
            <a:off x="3329317" y="1221250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таблиц к формулам
</a:t>
            </a:r>
            <a:pPr algn="l" indent="0" marL="0">
              <a:lnSpc>
                <a:spcPct val="100000"/>
              </a:lnSpc>
              <a:buNone/>
            </a:pPr>
            <a:r>
              <a:rPr lang="en-US" sz="7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развития математики отдельные вычислительные приёмы были объединены в систему формул, а тождества стали надёжным инструментом для преобразований и проверок.
</a:t>
            </a:r>
            <a:endParaRPr lang="en-US" sz="1471" dirty="0"/>
          </a:p>
        </p:txBody>
      </p:sp>
      <p:sp>
        <p:nvSpPr>
          <p:cNvPr id="13" name="Text 4"/>
          <p:cNvSpPr txBox="1"/>
          <p:nvPr/>
        </p:nvSpPr>
        <p:spPr>
          <a:xfrm>
            <a:off x="6082971" y="1221250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и 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7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тригонометрические связи используют там, где нужно описывать повторяющиеся процессы, строить модели движения и находить значения по известным параметрам.
</a:t>
            </a:r>
            <a:endParaRPr lang="en-US" sz="1484" dirty="0"/>
          </a:p>
        </p:txBody>
      </p:sp>
      <p:sp>
        <p:nvSpPr>
          <p:cNvPr id="14" name="Text 5"/>
          <p:cNvSpPr txBox="1"/>
          <p:nvPr/>
        </p:nvSpPr>
        <p:spPr>
          <a:xfrm>
            <a:off x="575675" y="2902488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навигации
</a:t>
            </a:r>
            <a:pPr algn="l" indent="0" marL="0">
              <a:lnSpc>
                <a:spcPct val="100000"/>
              </a:lnSpc>
              <a:buNone/>
            </a:pPr>
            <a:r>
              <a:rPr lang="en-US" sz="7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GPS-навигации тригонометрические идеи помогают определять положение, а в робототехнике — рассчитывать траектории, повороты и ориентацию механизмов.
</a:t>
            </a:r>
            <a:endParaRPr lang="en-US" sz="1431" dirty="0"/>
          </a:p>
        </p:txBody>
      </p:sp>
      <p:sp>
        <p:nvSpPr>
          <p:cNvPr id="15" name="Text 6"/>
          <p:cNvSpPr txBox="1"/>
          <p:nvPr/>
        </p:nvSpPr>
        <p:spPr>
          <a:xfrm>
            <a:off x="3329317" y="2902488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и изображения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обработке сигналов и компьютерной графике тождества позволяют компактно представлять колебания, создавать анимацию и точно воспроизводить геометрию движения.
</a:t>
            </a:r>
            <a:endParaRPr lang="en-US" sz="138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57731" y="1479875"/>
            <a:ext cx="4222639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Минимальный набор формул для уверенной работы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формулы чаще всего нужны в школьных преобразованиях и помогают быстро переходить от одной записи к другой.
</a:t>
            </a:r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Базовое тождество и формулы суммы углов образуют ядро темы; остальные записи дополняют их и закрывают большинство типовых задач.
</a:t>
            </a:r>
            <a:endParaRPr lang="en-US" sz="1323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и начала анализа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25" y="1259702"/>
            <a:ext cx="3498000" cy="21760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525" y="1259702"/>
            <a:ext cx="3498000" cy="21760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тригонометрические тождества связаны с графиками функций
</a:t>
            </a:r>
            <a:endParaRPr lang="en-US" sz="1966" dirty="0"/>
          </a:p>
        </p:txBody>
      </p:sp>
      <p:sp>
        <p:nvSpPr>
          <p:cNvPr id="6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79" dirty="0"/>
          </a:p>
        </p:txBody>
      </p:sp>
      <p:sp>
        <p:nvSpPr>
          <p:cNvPr id="7" name="Text 2"/>
          <p:cNvSpPr txBox="1"/>
          <p:nvPr/>
        </p:nvSpPr>
        <p:spPr>
          <a:xfrm>
            <a:off x="7994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как отражение периодичности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синуса и косинуса наглядно показывают повторяемость значений, одинаковую амплитуду и сдвиг по горизонтали на четверть периода. По ним легко увидеть, как одна функция превращается в другую при изменении аргумента.
</a:t>
            </a:r>
            <a:endParaRPr lang="en-US" sz="1324" dirty="0"/>
          </a:p>
        </p:txBody>
      </p:sp>
      <p:sp>
        <p:nvSpPr>
          <p:cNvPr id="8" name="Text 3"/>
          <p:cNvSpPr txBox="1"/>
          <p:nvPr/>
        </p:nvSpPr>
        <p:spPr>
          <a:xfrm>
            <a:off x="48135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Единичная окружность за графиком
</a:t>
            </a:r>
            <a:pPr algn="ctr" indent="0" marL="0">
              <a:lnSpc>
                <a:spcPct val="100000"/>
              </a:lnSpc>
              <a:buNone/>
            </a:pPr>
            <a:r>
              <a:rPr lang="en-US" sz="7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Тождество sin²x + cos²x = 1 связывает графики с геометрией: любая точка на единичной окружности сохраняет постоянное расстояние до центра. Поэтому координаты точки меняются, а их квадратная сумма остаётся неизменной.
</a:t>
            </a:r>
            <a:endParaRPr lang="en-US" sz="135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Тригонометрические тождества — язык преобразований
</a:t>
            </a:r>
            <a:pPr algn="l" indent="0" marL="0">
              <a:lnSpc>
                <a:spcPct val="100000"/>
              </a:lnSpc>
              <a:buNone/>
            </a:pPr>
            <a:r>
              <a:rPr lang="en-US" sz="1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связывают геометрию, алгебру и графики функций в единую систему. Чем увереннее вы владеете базовыми формулами, тем легче упрощать выражения и решать задачи.
</a:t>
            </a:r>
            <a:endParaRPr lang="en-US" sz="372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2026-05-30T03:59:27Z</dcterms:created>
  <dcterms:modified xsi:type="dcterms:W3CDTF">2026-05-30T03:59:27Z</dcterms:modified>
</cp:coreProperties>
</file>