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jpeg"/><Relationship Id="rId5" Type="http://schemas.openxmlformats.org/officeDocument/2006/relationships/image" Target="../media/image-5-5.jpe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slideLayout" Target="../slideLayouts/slideLayout1.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jpeg"/><Relationship Id="rId5" Type="http://schemas.openxmlformats.org/officeDocument/2006/relationships/image" Target="../media/image-12-5.jpeg"/><Relationship Id="rId6" Type="http://schemas.openxmlformats.org/officeDocument/2006/relationships/image" Target="../media/image-12-6.png"/><Relationship Id="rId7" Type="http://schemas.openxmlformats.org/officeDocument/2006/relationships/slideLayout" Target="../slideLayouts/slideLayout1.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image" Target="../media/image-14-9.png"/><Relationship Id="rId10" Type="http://schemas.openxmlformats.org/officeDocument/2006/relationships/image" Target="../media/image-14-10.png"/><Relationship Id="rId11" Type="http://schemas.openxmlformats.org/officeDocument/2006/relationships/image" Target="../media/image-14-11.png"/><Relationship Id="rId12" Type="http://schemas.openxmlformats.org/officeDocument/2006/relationships/image" Target="../media/image-14-12.png"/><Relationship Id="rId13" Type="http://schemas.openxmlformats.org/officeDocument/2006/relationships/image" Target="../media/image-14-13.png"/><Relationship Id="rId14" Type="http://schemas.openxmlformats.org/officeDocument/2006/relationships/image" Target="../media/image-14-14.png"/><Relationship Id="rId15" Type="http://schemas.openxmlformats.org/officeDocument/2006/relationships/slideLayout" Target="../slideLayouts/slideLayout1.xml"/><Relationship Id="rId1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slideLayout" Target="../slideLayouts/slideLayout1.xml"/><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jpeg"/><Relationship Id="rId5" Type="http://schemas.openxmlformats.org/officeDocument/2006/relationships/image" Target="../media/image-18-5.jpeg"/><Relationship Id="rId6" Type="http://schemas.openxmlformats.org/officeDocument/2006/relationships/image" Target="../media/image-18-6.jpeg"/><Relationship Id="rId7" Type="http://schemas.openxmlformats.org/officeDocument/2006/relationships/image" Target="../media/image-18-7.png"/><Relationship Id="rId8" Type="http://schemas.openxmlformats.org/officeDocument/2006/relationships/slideLayout" Target="../slideLayouts/slideLayout1.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slideLayout" Target="../slideLayouts/slideLayout1.xml"/><Relationship Id="rId5"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94425" y="161"/>
            <a:ext cx="8549700" cy="5143179"/>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180000" y="180013"/>
            <a:ext cx="3246300" cy="192600"/>
          </a:xfrm>
          <a:prstGeom prst="rect">
            <a:avLst/>
          </a:prstGeom>
          <a:noFill/>
          <a:ln/>
        </p:spPr>
        <p:txBody>
          <a:bodyPr wrap="square" lIns="0" tIns="0" rIns="0" bIns="0" rtlCol="0" anchor="ctr"/>
          <a:lstStyle/>
          <a:p>
            <a:pPr algn="l" indent="0" marL="0">
              <a:lnSpc>
                <a:spcPct val="115000"/>
              </a:lnSpc>
              <a:buNone/>
            </a:pPr>
            <a:r>
              <a:rPr lang="en-US" sz="746" dirty="0">
                <a:solidFill>
                  <a:srgbClr val="FFFFFF"/>
                </a:solidFill>
                <a:latin typeface="Arial" pitchFamily="34" charset="0"/>
                <a:ea typeface="Arial" pitchFamily="34" charset="-122"/>
                <a:cs typeface="Arial" pitchFamily="34" charset="-120"/>
              </a:rPr>
              <a:t>
</a:t>
            </a:r>
            <a:endParaRPr lang="en-US" sz="746" dirty="0"/>
          </a:p>
        </p:txBody>
      </p:sp>
      <p:sp>
        <p:nvSpPr>
          <p:cNvPr id="7" name="Text 1"/>
          <p:cNvSpPr txBox="1"/>
          <p:nvPr/>
        </p:nvSpPr>
        <p:spPr>
          <a:xfrm>
            <a:off x="180000" y="464175"/>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Обзор: активные галактики и квазары
</a:t>
            </a:r>
            <a:endParaRPr lang="en-US" sz="2223" dirty="0"/>
          </a:p>
        </p:txBody>
      </p:sp>
      <p:sp>
        <p:nvSpPr>
          <p:cNvPr id="8" name="Text 2"/>
          <p:cNvSpPr txBox="1"/>
          <p:nvPr/>
        </p:nvSpPr>
        <p:spPr>
          <a:xfrm>
            <a:off x="330850" y="2622913"/>
            <a:ext cx="3562200" cy="11901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Самые яркие объекты Вселенной, движение их энергии связано со сверхмассивными чёрными дырами.
</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410150" y="1574"/>
            <a:ext cx="5733900" cy="514035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2</a:t>
            </a:r>
            <a:endParaRPr lang="en-US" sz="700" dirty="0"/>
          </a:p>
        </p:txBody>
      </p:sp>
      <p:sp>
        <p:nvSpPr>
          <p:cNvPr id="7" name="Text 1"/>
          <p:cNvSpPr txBox="1"/>
          <p:nvPr/>
        </p:nvSpPr>
        <p:spPr>
          <a:xfrm>
            <a:off x="180000" y="180000"/>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История открытия и первые наблюдения квазаров
</a:t>
            </a:r>
            <a:endParaRPr lang="en-US" sz="2223" dirty="0"/>
          </a:p>
        </p:txBody>
      </p:sp>
      <p:sp>
        <p:nvSpPr>
          <p:cNvPr id="8" name="Text 2"/>
          <p:cNvSpPr txBox="1"/>
          <p:nvPr/>
        </p:nvSpPr>
        <p:spPr>
          <a:xfrm>
            <a:off x="180000" y="4080300"/>
            <a:ext cx="3363000" cy="883200"/>
          </a:xfrm>
          <a:prstGeom prst="rect">
            <a:avLst/>
          </a:prstGeom>
          <a:noFill/>
          <a:ln/>
        </p:spPr>
        <p:txBody>
          <a:bodyPr wrap="square" lIns="0" tIns="0" rIns="0" bIns="0" rtlCol="0" anchor="b"/>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В 1960-х годах квазары впервые зарегистрировали как необычные радиоисточники с высокими красными смещениями. Спектроскопия вскрыла их необычайную удалённость и мощнейшую светимость, открыв новый класс космических объектов.
</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410150" y="1574"/>
            <a:ext cx="5733900" cy="514035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3</a:t>
            </a:r>
            <a:endParaRPr lang="en-US" sz="700" dirty="0"/>
          </a:p>
        </p:txBody>
      </p:sp>
      <p:sp>
        <p:nvSpPr>
          <p:cNvPr id="7" name="Text 1"/>
          <p:cNvSpPr txBox="1"/>
          <p:nvPr/>
        </p:nvSpPr>
        <p:spPr>
          <a:xfrm>
            <a:off x="180000" y="180000"/>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Определение активных галактик
</a:t>
            </a:r>
            <a:endParaRPr lang="en-US" sz="2223" dirty="0"/>
          </a:p>
        </p:txBody>
      </p:sp>
      <p:sp>
        <p:nvSpPr>
          <p:cNvPr id="8" name="Text 2"/>
          <p:cNvSpPr txBox="1"/>
          <p:nvPr/>
        </p:nvSpPr>
        <p:spPr>
          <a:xfrm>
            <a:off x="180000" y="4080300"/>
            <a:ext cx="3042900" cy="883200"/>
          </a:xfrm>
          <a:prstGeom prst="rect">
            <a:avLst/>
          </a:prstGeom>
          <a:noFill/>
          <a:ln/>
        </p:spPr>
        <p:txBody>
          <a:bodyPr wrap="square" lIns="0" tIns="0" rIns="0" bIns="0" rtlCol="0" anchor="t"/>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Источником энергии является сверхмассивная чёрная дыра, активно аккрецирующая вещество и преобразующая массу в излучение, делая ядро галактики необычайно ярким.
</a:t>
            </a:r>
            <a:endParaRPr lang="en-US" sz="900" dirty="0"/>
          </a:p>
        </p:txBody>
      </p:sp>
      <p:sp>
        <p:nvSpPr>
          <p:cNvPr id="9" name="Text 3"/>
          <p:cNvSpPr txBox="1"/>
          <p:nvPr/>
        </p:nvSpPr>
        <p:spPr>
          <a:xfrm>
            <a:off x="180000" y="3064575"/>
            <a:ext cx="3042900" cy="883200"/>
          </a:xfrm>
          <a:prstGeom prst="rect">
            <a:avLst/>
          </a:prstGeom>
          <a:noFill/>
          <a:ln/>
        </p:spPr>
        <p:txBody>
          <a:bodyPr wrap="square" lIns="0" tIns="0" rIns="0" bIns="0" rtlCol="0" anchor="t"/>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Активные галактики – это системы с яркими ядрами, чья светимость превосходит звёздное излучение всей галактики в разы. Эти ядра сильны на всём электромагнитном спектре, включая рентген и радиодиапазон.
</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99400" y="326400"/>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Классификация активных галактик
</a:t>
            </a:r>
            <a:endParaRPr lang="en-US" sz="2223" dirty="0"/>
          </a:p>
        </p:txBody>
      </p:sp>
      <p:sp>
        <p:nvSpPr>
          <p:cNvPr id="8" name="Text 1"/>
          <p:cNvSpPr txBox="1"/>
          <p:nvPr/>
        </p:nvSpPr>
        <p:spPr>
          <a:xfrm>
            <a:off x="337050" y="1743100"/>
            <a:ext cx="2322900" cy="8832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Классы включают сейфертовские галактики, радиогалактики, квазары и блазары, различающиеся по форме ядра и яркости излучения на разных волнах.
</a:t>
            </a:r>
            <a:endParaRPr lang="en-US" sz="900" dirty="0"/>
          </a:p>
        </p:txBody>
      </p:sp>
      <p:sp>
        <p:nvSpPr>
          <p:cNvPr id="9" name="Text 2"/>
          <p:cNvSpPr txBox="1"/>
          <p:nvPr/>
        </p:nvSpPr>
        <p:spPr>
          <a:xfrm>
            <a:off x="337050" y="3159800"/>
            <a:ext cx="2322900" cy="8832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Расположение и ориентация релятивистских джетов по отношению к наблюдателю влияют на видимые характеристики и выделение отдельных подтипов.
</a:t>
            </a:r>
            <a:endParaRPr lang="en-US" sz="900" dirty="0"/>
          </a:p>
        </p:txBody>
      </p:sp>
      <p:sp>
        <p:nvSpPr>
          <p:cNvPr id="10" name="Text 3"/>
          <p:cNvSpPr txBox="1"/>
          <p:nvPr/>
        </p:nvSpPr>
        <p:spPr>
          <a:xfrm>
            <a:off x="3192150" y="1743087"/>
            <a:ext cx="2322900" cy="8832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Классификация опирается на спектральные свойства, мощность радиоизлучения и изменчивость светимости, что отражает физические процессы в ядрах.
</a:t>
            </a:r>
            <a:endParaRPr lang="en-US" sz="900" dirty="0"/>
          </a:p>
        </p:txBody>
      </p:sp>
      <p:sp>
        <p:nvSpPr>
          <p:cNvPr id="11" name="Text 4"/>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4</a:t>
            </a:r>
            <a:endParaRPr lang="en-US" sz="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530750" y="1251539"/>
            <a:ext cx="5433300" cy="1533422"/>
          </a:xfrm>
          <a:prstGeom prst="rect">
            <a:avLst/>
          </a:prstGeom>
        </p:spPr>
      </p:pic>
      <p:pic>
        <p:nvPicPr>
          <p:cNvPr id="6" name="Image 4" descr="preencoded.png">    </p:cNvPr>
          <p:cNvPicPr>
            <a:picLocks noChangeAspect="1"/>
          </p:cNvPicPr>
          <p:nvPr/>
        </p:nvPicPr>
        <p:blipFill>
          <a:blip r:embed="rId5"/>
          <a:stretch>
            <a:fillRect/>
          </a:stretch>
        </p:blipFill>
        <p:spPr>
          <a:xfrm>
            <a:off x="3530750" y="3054139"/>
            <a:ext cx="5433300" cy="1533422"/>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180000" y="247500"/>
            <a:ext cx="8784000" cy="669000"/>
          </a:xfrm>
          <a:prstGeom prst="rect">
            <a:avLst/>
          </a:prstGeom>
          <a:noFill/>
          <a:ln/>
        </p:spPr>
        <p:txBody>
          <a:bodyPr wrap="square" lIns="0" tIns="0" rIns="0" bIns="0" rtlCol="0" anchor="t"/>
          <a:lstStyle/>
          <a:p>
            <a:pPr algn="l" indent="0" marL="0">
              <a:lnSpc>
                <a:spcPct val="100000"/>
              </a:lnSpc>
              <a:buNone/>
            </a:pPr>
            <a:r>
              <a:rPr lang="en-US" sz="1823" b="1" dirty="0">
                <a:solidFill>
                  <a:srgbClr val="FFFFFF"/>
                </a:solidFill>
                <a:latin typeface="Arial" pitchFamily="34" charset="0"/>
                <a:ea typeface="Arial" pitchFamily="34" charset="-122"/>
                <a:cs typeface="Arial" pitchFamily="34" charset="-120"/>
              </a:rPr>
              <a:t>Что такое квазар — яркие маяки Вселенной
</a:t>
            </a:r>
            <a:endParaRPr lang="en-US" sz="1823" dirty="0"/>
          </a:p>
        </p:txBody>
      </p:sp>
      <p:sp>
        <p:nvSpPr>
          <p:cNvPr id="9"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5</a:t>
            </a:r>
            <a:endParaRPr lang="en-US" sz="700" dirty="0"/>
          </a:p>
        </p:txBody>
      </p:sp>
      <p:sp>
        <p:nvSpPr>
          <p:cNvPr id="10" name="Text 2"/>
          <p:cNvSpPr txBox="1"/>
          <p:nvPr/>
        </p:nvSpPr>
        <p:spPr>
          <a:xfrm>
            <a:off x="179950" y="1249800"/>
            <a:ext cx="3055800" cy="1536900"/>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Определение квазара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Квазар — это активное ядро галактики с экстремальной светимостью, превосходящей свечение миллиардов звёзд. Он виден на огромных расстояниях, служа индикатором ранних этапов развития Вселенной.
</a:t>
            </a:r>
            <a:endParaRPr lang="en-US" sz="1200" dirty="0"/>
          </a:p>
        </p:txBody>
      </p:sp>
      <p:sp>
        <p:nvSpPr>
          <p:cNvPr id="11" name="Text 3"/>
          <p:cNvSpPr txBox="1"/>
          <p:nvPr/>
        </p:nvSpPr>
        <p:spPr>
          <a:xfrm>
            <a:off x="179950" y="3052400"/>
            <a:ext cx="3055800" cy="1536900"/>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Роль квазаров в космологии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Квазары позволяют исследовать межгалактическую среду и структуру космоса благодаря их яркому и разнообразному спектру. Их изучение раскрывает эволюцию галактик и рост сверхмассивных чёрных дыр.
</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805500" y="2048501"/>
            <a:ext cx="5158500" cy="2152947"/>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99400" y="322002"/>
            <a:ext cx="5253300" cy="8568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Сравнение светимости квазаров и галактик
</a:t>
            </a:r>
            <a:endParaRPr lang="en-US" sz="2223" dirty="0"/>
          </a:p>
        </p:txBody>
      </p:sp>
      <p:sp>
        <p:nvSpPr>
          <p:cNvPr id="8"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6</a:t>
            </a:r>
            <a:endParaRPr lang="en-US" sz="700" dirty="0"/>
          </a:p>
        </p:txBody>
      </p:sp>
      <p:sp>
        <p:nvSpPr>
          <p:cNvPr id="9" name="Text 2"/>
          <p:cNvSpPr txBox="1"/>
          <p:nvPr/>
        </p:nvSpPr>
        <p:spPr>
          <a:xfrm>
            <a:off x="180000" y="2318775"/>
            <a:ext cx="3176700" cy="869400"/>
          </a:xfrm>
          <a:prstGeom prst="rect">
            <a:avLst/>
          </a:prstGeom>
          <a:noFill/>
          <a:ln/>
        </p:spPr>
        <p:txBody>
          <a:bodyPr wrap="square" lIns="0" tIns="0" rIns="0" bIns="0" rtlCol="0" anchor="b"/>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Данные Sloan Digital Sky Survey показывают, что некоторые квазары светят ярче Млечного Пути на тысячи раз.
</a:t>
            </a:r>
            <a:endParaRPr lang="en-US" sz="900" dirty="0"/>
          </a:p>
        </p:txBody>
      </p:sp>
      <p:sp>
        <p:nvSpPr>
          <p:cNvPr id="10" name="Text 3"/>
          <p:cNvSpPr txBox="1"/>
          <p:nvPr/>
        </p:nvSpPr>
        <p:spPr>
          <a:xfrm>
            <a:off x="180000" y="3332972"/>
            <a:ext cx="3176700" cy="869400"/>
          </a:xfrm>
          <a:prstGeom prst="rect">
            <a:avLst/>
          </a:prstGeom>
          <a:noFill/>
          <a:ln/>
        </p:spPr>
        <p:txBody>
          <a:bodyPr wrap="square" lIns="0" tIns="0" rIns="0" bIns="0" rtlCol="0" anchor="t"/>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Квазары значительно превосходят по светимости обычные галактики, подчеркивая их мощь и уникальность.
</a:t>
            </a:r>
            <a:endParaRPr lang="en-US" sz="900" dirty="0"/>
          </a:p>
        </p:txBody>
      </p:sp>
      <p:sp>
        <p:nvSpPr>
          <p:cNvPr id="11" name="Text 4"/>
          <p:cNvSpPr txBox="1"/>
          <p:nvPr/>
        </p:nvSpPr>
        <p:spPr>
          <a:xfrm>
            <a:off x="3874550" y="4265275"/>
            <a:ext cx="3176700" cy="150900"/>
          </a:xfrm>
          <a:prstGeom prst="rect">
            <a:avLst/>
          </a:prstGeom>
          <a:noFill/>
          <a:ln/>
        </p:spPr>
        <p:txBody>
          <a:bodyPr wrap="square" lIns="0" tIns="0" rIns="0" bIns="0" rtlCol="0" anchor="ctr"/>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Sloan Digital Sky Survey, 2020
</a:t>
            </a:r>
            <a:endParaRPr lang="en-US" sz="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410150" y="1574"/>
            <a:ext cx="5733900" cy="514035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7</a:t>
            </a:r>
            <a:endParaRPr lang="en-US" sz="700" dirty="0"/>
          </a:p>
        </p:txBody>
      </p:sp>
      <p:sp>
        <p:nvSpPr>
          <p:cNvPr id="7" name="Text 1"/>
          <p:cNvSpPr txBox="1"/>
          <p:nvPr/>
        </p:nvSpPr>
        <p:spPr>
          <a:xfrm>
            <a:off x="180000" y="180000"/>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Строение активного ядра галактики
</a:t>
            </a:r>
            <a:endParaRPr lang="en-US" sz="2223" dirty="0"/>
          </a:p>
        </p:txBody>
      </p:sp>
      <p:sp>
        <p:nvSpPr>
          <p:cNvPr id="8" name="Text 2"/>
          <p:cNvSpPr txBox="1"/>
          <p:nvPr/>
        </p:nvSpPr>
        <p:spPr>
          <a:xfrm>
            <a:off x="180000" y="4080300"/>
            <a:ext cx="3042900" cy="883200"/>
          </a:xfrm>
          <a:prstGeom prst="rect">
            <a:avLst/>
          </a:prstGeom>
          <a:noFill/>
          <a:ln/>
        </p:spPr>
        <p:txBody>
          <a:bodyPr wrap="square" lIns="0" tIns="0" rIns="0" bIns="0" rtlCol="0" anchor="t"/>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Из чёрной дыры вдоль оси вращения выбрасываются мощные релятивистские джеты, окружённые тороидом из пыли и газа, который частично скрывает центральное излучение.
</a:t>
            </a:r>
            <a:endParaRPr lang="en-US" sz="900" dirty="0"/>
          </a:p>
        </p:txBody>
      </p:sp>
      <p:sp>
        <p:nvSpPr>
          <p:cNvPr id="9" name="Text 3"/>
          <p:cNvSpPr txBox="1"/>
          <p:nvPr/>
        </p:nvSpPr>
        <p:spPr>
          <a:xfrm>
            <a:off x="180000" y="3064575"/>
            <a:ext cx="3042900" cy="883200"/>
          </a:xfrm>
          <a:prstGeom prst="rect">
            <a:avLst/>
          </a:prstGeom>
          <a:noFill/>
          <a:ln/>
        </p:spPr>
        <p:txBody>
          <a:bodyPr wrap="square" lIns="0" tIns="0" rIns="0" bIns="0" rtlCol="0" anchor="t"/>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В центре активной галактики располагается сверхмассивная чёрная дыра с массой до нескольких миллиардов солнечных. Она окружена аккреционным диском из раскалённого газа, активно поглощающего материю.
</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8</a:t>
            </a:r>
            <a:endParaRPr lang="en-US" sz="700" dirty="0"/>
          </a:p>
        </p:txBody>
      </p:sp>
      <p:sp>
        <p:nvSpPr>
          <p:cNvPr id="5" name="Text 1"/>
          <p:cNvSpPr txBox="1"/>
          <p:nvPr/>
        </p:nvSpPr>
        <p:spPr>
          <a:xfrm>
            <a:off x="5423425" y="2050450"/>
            <a:ext cx="3446700" cy="986700"/>
          </a:xfrm>
          <a:prstGeom prst="rect">
            <a:avLst/>
          </a:prstGeom>
          <a:noFill/>
          <a:ln/>
        </p:spPr>
        <p:txBody>
          <a:bodyPr wrap="square" lIns="0" tIns="0" rIns="0" bIns="0" rtlCol="0" anchor="ctr"/>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Этот показатель эффективности значительно выше, чем при ядерных реакциях, что объясняет огромную светимость активных ядер.
</a:t>
            </a:r>
            <a:endParaRPr lang="en-US" sz="1022" dirty="0"/>
          </a:p>
        </p:txBody>
      </p:sp>
      <p:sp>
        <p:nvSpPr>
          <p:cNvPr id="6" name="Text 2"/>
          <p:cNvSpPr txBox="1"/>
          <p:nvPr/>
        </p:nvSpPr>
        <p:spPr>
          <a:xfrm>
            <a:off x="4948150" y="3337050"/>
            <a:ext cx="3921900" cy="183600"/>
          </a:xfrm>
          <a:prstGeom prst="rect">
            <a:avLst/>
          </a:prstGeom>
          <a:noFill/>
          <a:ln/>
        </p:spPr>
        <p:txBody>
          <a:bodyPr wrap="square" lIns="0" tIns="0" rIns="0" bIns="0" rtlCol="0" anchor="ctr"/>
          <a:lstStyle/>
          <a:p>
            <a:pPr algn="l" indent="0" marL="0">
              <a:lnSpc>
                <a:spcPct val="115000"/>
              </a:lnSpc>
              <a:buNone/>
            </a:pPr>
            <a:r>
              <a:rPr lang="en-US" sz="722" dirty="0">
                <a:solidFill>
                  <a:srgbClr val="FFFFFF"/>
                </a:solidFill>
                <a:latin typeface="Arial" pitchFamily="34" charset="0"/>
                <a:ea typeface="Arial" pitchFamily="34" charset="-122"/>
                <a:cs typeface="Arial" pitchFamily="34" charset="-120"/>
              </a:rPr>
              <a:t>Астрономические обзоры, 2022
</a:t>
            </a:r>
            <a:endParaRPr lang="en-US" sz="722" dirty="0"/>
          </a:p>
        </p:txBody>
      </p:sp>
      <p:sp>
        <p:nvSpPr>
          <p:cNvPr id="7" name="Text 3"/>
          <p:cNvSpPr txBox="1"/>
          <p:nvPr/>
        </p:nvSpPr>
        <p:spPr>
          <a:xfrm>
            <a:off x="180000" y="1080177"/>
            <a:ext cx="4372200" cy="1309800"/>
          </a:xfrm>
          <a:prstGeom prst="rect">
            <a:avLst/>
          </a:prstGeom>
          <a:noFill/>
          <a:ln/>
        </p:spPr>
        <p:txBody>
          <a:bodyPr wrap="square" lIns="0" tIns="0" rIns="0" bIns="0" rtlCol="0" anchor="b"/>
          <a:lstStyle/>
          <a:p>
            <a:pPr algn="ctr" indent="0" marL="0">
              <a:lnSpc>
                <a:spcPct val="80000"/>
              </a:lnSpc>
              <a:buNone/>
            </a:pPr>
            <a:r>
              <a:rPr lang="en-US" sz="7200" b="1" dirty="0">
                <a:solidFill>
                  <a:srgbClr val="FFFFFF"/>
                </a:solidFill>
                <a:latin typeface="Arial" pitchFamily="34" charset="0"/>
                <a:ea typeface="Arial" pitchFamily="34" charset="-122"/>
                <a:cs typeface="Arial" pitchFamily="34" charset="-120"/>
              </a:rPr>
              <a:t>10%
</a:t>
            </a:r>
            <a:endParaRPr lang="en-US" sz="7200" dirty="0"/>
          </a:p>
        </p:txBody>
      </p:sp>
      <p:sp>
        <p:nvSpPr>
          <p:cNvPr id="8" name="Text 4"/>
          <p:cNvSpPr txBox="1"/>
          <p:nvPr/>
        </p:nvSpPr>
        <p:spPr>
          <a:xfrm>
            <a:off x="180000" y="2541425"/>
            <a:ext cx="4372200" cy="1265400"/>
          </a:xfrm>
          <a:prstGeom prst="rect">
            <a:avLst/>
          </a:prstGeom>
          <a:noFill/>
          <a:ln/>
        </p:spPr>
        <p:txBody>
          <a:bodyPr wrap="square" lIns="0" tIns="0" rIns="0" bIns="0" rtlCol="0" anchor="t"/>
          <a:lstStyle/>
          <a:p>
            <a:pPr algn="ctr" indent="0" marL="0">
              <a:lnSpc>
                <a:spcPct val="100000"/>
              </a:lnSpc>
              <a:buNone/>
            </a:pPr>
            <a:r>
              <a:rPr lang="en-US" sz="2400" b="1" dirty="0">
                <a:solidFill>
                  <a:srgbClr val="FFFFFF"/>
                </a:solidFill>
                <a:latin typeface="Arial" pitchFamily="34" charset="0"/>
                <a:ea typeface="Arial" pitchFamily="34" charset="-122"/>
                <a:cs typeface="Arial" pitchFamily="34" charset="-120"/>
              </a:rPr>
              <a:t>от массы вещества преобразуется в энергию при аккреции на чёрную дыру.
</a:t>
            </a:r>
            <a:endParaRPr lang="en-US"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299400" y="326400"/>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Физические механизмы генерации энергии
</a:t>
            </a:r>
            <a:endParaRPr lang="en-US" sz="2223" dirty="0"/>
          </a:p>
        </p:txBody>
      </p:sp>
      <p:sp>
        <p:nvSpPr>
          <p:cNvPr id="10" name="Text 1"/>
          <p:cNvSpPr txBox="1"/>
          <p:nvPr/>
        </p:nvSpPr>
        <p:spPr>
          <a:xfrm>
            <a:off x="337050" y="1743100"/>
            <a:ext cx="2322900" cy="883200"/>
          </a:xfrm>
          <a:prstGeom prst="rect">
            <a:avLst/>
          </a:prstGeom>
          <a:noFill/>
          <a:ln/>
        </p:spPr>
        <p:txBody>
          <a:bodyPr wrap="square" lIns="0" tIns="0" rIns="0" bIns="0" rtlCol="0" anchor="ctr"/>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Аккреция вещества на сверхмассивную чёрную дыру приводит к гравитационному сжатию и нагреву, высвобождая огромные объёмы энергии.
</a:t>
            </a:r>
            <a:endParaRPr lang="en-US" sz="800" dirty="0"/>
          </a:p>
        </p:txBody>
      </p:sp>
      <p:sp>
        <p:nvSpPr>
          <p:cNvPr id="11" name="Text 2"/>
          <p:cNvSpPr txBox="1"/>
          <p:nvPr/>
        </p:nvSpPr>
        <p:spPr>
          <a:xfrm>
            <a:off x="337050" y="3159800"/>
            <a:ext cx="2322900" cy="883200"/>
          </a:xfrm>
          <a:prstGeom prst="rect">
            <a:avLst/>
          </a:prstGeom>
          <a:noFill/>
          <a:ln/>
        </p:spPr>
        <p:txBody>
          <a:bodyPr wrap="square" lIns="0" tIns="0" rIns="0" bIns="0" rtlCol="0" anchor="ctr"/>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Магнитные поля создают условия для ускорения частиц и формирования коллимированных джетов, способных распространяться на большие расстояния.
</a:t>
            </a:r>
            <a:endParaRPr lang="en-US" sz="800" dirty="0"/>
          </a:p>
        </p:txBody>
      </p:sp>
      <p:sp>
        <p:nvSpPr>
          <p:cNvPr id="12" name="Text 3"/>
          <p:cNvSpPr txBox="1"/>
          <p:nvPr/>
        </p:nvSpPr>
        <p:spPr>
          <a:xfrm>
            <a:off x="3192150" y="1743087"/>
            <a:ext cx="2322900" cy="883200"/>
          </a:xfrm>
          <a:prstGeom prst="rect">
            <a:avLst/>
          </a:prstGeom>
          <a:noFill/>
          <a:ln/>
        </p:spPr>
        <p:txBody>
          <a:bodyPr wrap="square" lIns="0" tIns="0" rIns="0" bIns="0" rtlCol="0" anchor="ctr"/>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Внутри аккреционного диска происходят интенсивные столкновения частиц, способствующие дополнительному нагреву и ионизации газа.
</a:t>
            </a:r>
            <a:endParaRPr lang="en-US" sz="800" dirty="0"/>
          </a:p>
        </p:txBody>
      </p:sp>
      <p:sp>
        <p:nvSpPr>
          <p:cNvPr id="13" name="Text 4"/>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9</a:t>
            </a:r>
            <a:endParaRPr lang="en-US" sz="700" dirty="0"/>
          </a:p>
        </p:txBody>
      </p:sp>
      <p:sp>
        <p:nvSpPr>
          <p:cNvPr id="14" name="Text 5"/>
          <p:cNvSpPr txBox="1"/>
          <p:nvPr/>
        </p:nvSpPr>
        <p:spPr>
          <a:xfrm>
            <a:off x="3192150" y="3149113"/>
            <a:ext cx="2322900" cy="883200"/>
          </a:xfrm>
          <a:prstGeom prst="rect">
            <a:avLst/>
          </a:prstGeom>
          <a:noFill/>
          <a:ln/>
        </p:spPr>
        <p:txBody>
          <a:bodyPr wrap="square" lIns="0" tIns="0" rIns="0" bIns="0" rtlCol="0" anchor="ctr"/>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Релятивистские эффекты усиливают излучение, преобразуя внутреннюю энергию в электромагнитное излучение и кинетическую энергию струй.
</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410150" y="1574"/>
            <a:ext cx="5733900" cy="514035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10</a:t>
            </a:r>
            <a:endParaRPr lang="en-US" sz="700" dirty="0"/>
          </a:p>
        </p:txBody>
      </p:sp>
      <p:sp>
        <p:nvSpPr>
          <p:cNvPr id="8" name="Text 1"/>
          <p:cNvSpPr txBox="1"/>
          <p:nvPr/>
        </p:nvSpPr>
        <p:spPr>
          <a:xfrm>
            <a:off x="180000" y="180000"/>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Джеты и их роль в эволюции галактик
</a:t>
            </a:r>
            <a:endParaRPr lang="en-US" sz="2223" dirty="0"/>
          </a:p>
        </p:txBody>
      </p:sp>
      <p:sp>
        <p:nvSpPr>
          <p:cNvPr id="9" name="Text 2"/>
          <p:cNvSpPr txBox="1"/>
          <p:nvPr/>
        </p:nvSpPr>
        <p:spPr>
          <a:xfrm>
            <a:off x="180000" y="2852325"/>
            <a:ext cx="3042900" cy="883200"/>
          </a:xfrm>
          <a:prstGeom prst="rect">
            <a:avLst/>
          </a:prstGeom>
          <a:noFill/>
          <a:ln/>
        </p:spPr>
        <p:txBody>
          <a:bodyPr wrap="square" lIns="0" tIns="0" rIns="0" bIns="0" rtlCol="0" anchor="b"/>
          <a:lstStyle/>
          <a:p>
            <a:pPr algn="l" indent="0" marL="0">
              <a:lnSpc>
                <a:spcPct val="115000"/>
              </a:lnSpc>
              <a:buNone/>
            </a:pPr>
            <a:r>
              <a:rPr lang="en-US" sz="991" b="1" dirty="0">
                <a:solidFill>
                  <a:srgbClr val="FFFFFF"/>
                </a:solidFill>
                <a:latin typeface="Arial" pitchFamily="34" charset="0"/>
                <a:ea typeface="Arial" pitchFamily="34" charset="-122"/>
                <a:cs typeface="Arial" pitchFamily="34" charset="-120"/>
              </a:rPr>
              <a:t>Структура и масштаб джетов
</a:t>
            </a:r>
            <a:pPr algn="l" indent="0" marL="0">
              <a:lnSpc>
                <a:spcPct val="115000"/>
              </a:lnSpc>
              <a:buNone/>
            </a:pPr>
            <a:r>
              <a:rPr lang="en-US" sz="59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92" dirty="0">
                <a:solidFill>
                  <a:srgbClr val="FFFFFF"/>
                </a:solidFill>
                <a:latin typeface="Arial" pitchFamily="34" charset="0"/>
                <a:ea typeface="Arial" pitchFamily="34" charset="-122"/>
                <a:cs typeface="Arial" pitchFamily="34" charset="-120"/>
              </a:rPr>
              <a:t>Джеты — это узконаправленные потоки плазмы, исходящие перпендикулярно аккреционному диску и достигающие миллионов световых лет. Они несут значительную кинетическую энергию и выступают в роли транспорта веществ и энергии.
</a:t>
            </a:r>
            <a:endParaRPr lang="en-US" sz="991" dirty="0"/>
          </a:p>
        </p:txBody>
      </p:sp>
      <p:sp>
        <p:nvSpPr>
          <p:cNvPr id="10" name="Text 3"/>
          <p:cNvSpPr txBox="1"/>
          <p:nvPr/>
        </p:nvSpPr>
        <p:spPr>
          <a:xfrm>
            <a:off x="180000" y="4018950"/>
            <a:ext cx="3042900" cy="8832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Влияние джетов на окружающую среду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При взаимодействии с межгалактической средой джеты формируют радиолобы, изменяют газовую динамику и химический состав, что влияет на последующую эволюцию галактик и крупномасштабной структуры.
</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45225" y="1996921"/>
            <a:ext cx="2444400" cy="15315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Сейфертовские галактики — это относительно близкие объекты с активными ядрами, которые значительно менее светлы, чем квазары, но демонстрируют яркие спектральные эмиссионные линии, характерные для их центральных областей.
</a:t>
            </a:r>
            <a:endParaRPr lang="en-US" sz="900" dirty="0"/>
          </a:p>
        </p:txBody>
      </p:sp>
      <p:sp>
        <p:nvSpPr>
          <p:cNvPr id="8" name="Text 1"/>
          <p:cNvSpPr txBox="1"/>
          <p:nvPr/>
        </p:nvSpPr>
        <p:spPr>
          <a:xfrm>
            <a:off x="3349763" y="1996899"/>
            <a:ext cx="2444400" cy="15315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В отличие от квазаров, свет от ядер сейфертовских галактик частично перекрывается звёздным свечением самой галактики, что усложняет наблюдение их активности и изучение структуры ядра.
</a:t>
            </a:r>
            <a:endParaRPr lang="en-US" sz="900" dirty="0"/>
          </a:p>
        </p:txBody>
      </p:sp>
      <p:sp>
        <p:nvSpPr>
          <p:cNvPr id="9" name="Text 2"/>
          <p:cNvSpPr txBox="1"/>
          <p:nvPr/>
        </p:nvSpPr>
        <p:spPr>
          <a:xfrm>
            <a:off x="6354300" y="1996921"/>
            <a:ext cx="2444400" cy="15315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Темпы аккреции вещества на сверхмассивную чёрную дыру в сейфертовских галактиках ниже, что отражается в более умеренной светимости и активности по сравнению с мощными квазарами.
</a:t>
            </a:r>
            <a:endParaRPr lang="en-US" sz="900" dirty="0"/>
          </a:p>
        </p:txBody>
      </p:sp>
      <p:sp>
        <p:nvSpPr>
          <p:cNvPr id="10" name="Text 3"/>
          <p:cNvSpPr txBox="1"/>
          <p:nvPr/>
        </p:nvSpPr>
        <p:spPr>
          <a:xfrm>
            <a:off x="299400" y="326400"/>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Сейфертовские галактики и их отличие от квазаров
</a:t>
            </a:r>
            <a:endParaRPr lang="en-US" sz="2223" dirty="0"/>
          </a:p>
        </p:txBody>
      </p:sp>
      <p:sp>
        <p:nvSpPr>
          <p:cNvPr id="11" name="Text 4"/>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11</a:t>
            </a:r>
            <a:endParaRPr lang="en-US" sz="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79975" y="2896697"/>
            <a:ext cx="4259100" cy="1638755"/>
          </a:xfrm>
          <a:prstGeom prst="rect">
            <a:avLst/>
          </a:prstGeom>
        </p:spPr>
      </p:pic>
      <p:pic>
        <p:nvPicPr>
          <p:cNvPr id="6" name="Image 4" descr="preencoded.png">    </p:cNvPr>
          <p:cNvPicPr>
            <a:picLocks noChangeAspect="1"/>
          </p:cNvPicPr>
          <p:nvPr/>
        </p:nvPicPr>
        <p:blipFill>
          <a:blip r:embed="rId5"/>
          <a:stretch>
            <a:fillRect/>
          </a:stretch>
        </p:blipFill>
        <p:spPr>
          <a:xfrm>
            <a:off x="4704900" y="2896697"/>
            <a:ext cx="4259100" cy="1638755"/>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180000" y="247500"/>
            <a:ext cx="8784000" cy="669000"/>
          </a:xfrm>
          <a:prstGeom prst="rect">
            <a:avLst/>
          </a:prstGeom>
          <a:noFill/>
          <a:ln/>
        </p:spPr>
        <p:txBody>
          <a:bodyPr wrap="square" lIns="0" tIns="0" rIns="0" bIns="0" rtlCol="0" anchor="t"/>
          <a:lstStyle/>
          <a:p>
            <a:pPr algn="l" indent="0" marL="0">
              <a:lnSpc>
                <a:spcPct val="100000"/>
              </a:lnSpc>
              <a:buNone/>
            </a:pPr>
            <a:r>
              <a:rPr lang="en-US" sz="1823" b="1" dirty="0">
                <a:solidFill>
                  <a:srgbClr val="FFFFFF"/>
                </a:solidFill>
                <a:latin typeface="Arial" pitchFamily="34" charset="0"/>
                <a:ea typeface="Arial" pitchFamily="34" charset="-122"/>
                <a:cs typeface="Arial" pitchFamily="34" charset="-120"/>
              </a:rPr>
              <a:t>Радиогалактики и блазары
</a:t>
            </a:r>
            <a:endParaRPr lang="en-US" sz="1823" dirty="0"/>
          </a:p>
        </p:txBody>
      </p:sp>
      <p:sp>
        <p:nvSpPr>
          <p:cNvPr id="9"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12</a:t>
            </a:r>
            <a:endParaRPr lang="en-US" sz="700" dirty="0"/>
          </a:p>
        </p:txBody>
      </p:sp>
      <p:sp>
        <p:nvSpPr>
          <p:cNvPr id="10" name="Text 2"/>
          <p:cNvSpPr txBox="1"/>
          <p:nvPr/>
        </p:nvSpPr>
        <p:spPr>
          <a:xfrm>
            <a:off x="179950" y="1668700"/>
            <a:ext cx="3780000" cy="1108800"/>
          </a:xfrm>
          <a:prstGeom prst="rect">
            <a:avLst/>
          </a:prstGeom>
          <a:noFill/>
          <a:ln/>
        </p:spPr>
        <p:txBody>
          <a:bodyPr wrap="square" lIns="0" tIns="0" rIns="0" bIns="0" rtlCol="0" anchor="b"/>
          <a:lstStyle/>
          <a:p>
            <a:pPr algn="l" indent="0" marL="0">
              <a:lnSpc>
                <a:spcPct val="115000"/>
              </a:lnSpc>
              <a:buNone/>
            </a:pPr>
            <a:r>
              <a:rPr lang="en-US" sz="1075" b="1" dirty="0">
                <a:solidFill>
                  <a:srgbClr val="FFFFFF"/>
                </a:solidFill>
                <a:latin typeface="Arial" pitchFamily="34" charset="0"/>
                <a:ea typeface="Arial" pitchFamily="34" charset="-122"/>
                <a:cs typeface="Arial" pitchFamily="34" charset="-120"/>
              </a:rPr>
              <a:t>Радиогалактики: мощь и масштаб
</a:t>
            </a:r>
            <a:pPr algn="l" indent="0" marL="0">
              <a:lnSpc>
                <a:spcPct val="115000"/>
              </a:lnSpc>
              <a:buNone/>
            </a:pPr>
            <a:r>
              <a:rPr lang="en-US" sz="716"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85" dirty="0">
                <a:solidFill>
                  <a:srgbClr val="FFFFFF"/>
                </a:solidFill>
                <a:latin typeface="Arial" pitchFamily="34" charset="0"/>
                <a:ea typeface="Arial" pitchFamily="34" charset="-122"/>
                <a:cs typeface="Arial" pitchFamily="34" charset="-120"/>
              </a:rPr>
              <a:t>Радиогалактики выделяются интенсивным радиоизлучением, исходящим от огромных джетов, распространяющихся далеко за пределы галактического ядра. Эти джеты создают массивные радиолобы, которые влияют на окружающую межгалактическую среду, формируя структуры на сотни тысяч световых лет.
</a:t>
            </a:r>
            <a:endParaRPr lang="en-US" sz="1075" dirty="0"/>
          </a:p>
        </p:txBody>
      </p:sp>
      <p:sp>
        <p:nvSpPr>
          <p:cNvPr id="11" name="Text 3"/>
          <p:cNvSpPr txBox="1"/>
          <p:nvPr/>
        </p:nvSpPr>
        <p:spPr>
          <a:xfrm>
            <a:off x="4704895" y="1668688"/>
            <a:ext cx="3780000" cy="1108800"/>
          </a:xfrm>
          <a:prstGeom prst="rect">
            <a:avLst/>
          </a:prstGeom>
          <a:noFill/>
          <a:ln/>
        </p:spPr>
        <p:txBody>
          <a:bodyPr wrap="square" lIns="0" tIns="0" rIns="0" bIns="0" rtlCol="0" anchor="b"/>
          <a:lstStyle/>
          <a:p>
            <a:pPr algn="l" indent="0" marL="0">
              <a:lnSpc>
                <a:spcPct val="115000"/>
              </a:lnSpc>
              <a:buNone/>
            </a:pPr>
            <a:r>
              <a:rPr lang="en-US" sz="1097" b="1" dirty="0">
                <a:solidFill>
                  <a:srgbClr val="FFFFFF"/>
                </a:solidFill>
                <a:latin typeface="Arial" pitchFamily="34" charset="0"/>
                <a:ea typeface="Arial" pitchFamily="34" charset="-122"/>
                <a:cs typeface="Arial" pitchFamily="34" charset="-120"/>
              </a:rPr>
              <a:t>Блазары — яркие и непредсказуемые
</a:t>
            </a:r>
            <a:pPr algn="l" indent="0" marL="0">
              <a:lnSpc>
                <a:spcPct val="115000"/>
              </a:lnSpc>
              <a:buNone/>
            </a:pPr>
            <a:r>
              <a:rPr lang="en-US" sz="73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5" dirty="0">
                <a:solidFill>
                  <a:srgbClr val="FFFFFF"/>
                </a:solidFill>
                <a:latin typeface="Arial" pitchFamily="34" charset="0"/>
                <a:ea typeface="Arial" pitchFamily="34" charset="-122"/>
                <a:cs typeface="Arial" pitchFamily="34" charset="-120"/>
              </a:rPr>
              <a:t>Блазары характеризуются сильной переменностью излучения и высокой степенью поляризации, что вызвано ориентацией их джета практически вдоль линии зрения наблюдателя. Это направление приводит к эффектам доплеровского усиления, делая их одними из самых ярких и динамичных активных ядер.
</a:t>
            </a:r>
            <a:endParaRPr lang="en-US" sz="1097"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96612" y="2047675"/>
            <a:ext cx="5220076" cy="24258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99400" y="326400"/>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Сравнительная таблица характеристик активных галактик
</a:t>
            </a:r>
            <a:endParaRPr lang="en-US" sz="2223" dirty="0"/>
          </a:p>
        </p:txBody>
      </p:sp>
      <p:sp>
        <p:nvSpPr>
          <p:cNvPr id="8"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13</a:t>
            </a:r>
            <a:endParaRPr lang="en-US" sz="700" dirty="0"/>
          </a:p>
        </p:txBody>
      </p:sp>
      <p:sp>
        <p:nvSpPr>
          <p:cNvPr id="9" name="Text 2"/>
          <p:cNvSpPr txBox="1"/>
          <p:nvPr/>
        </p:nvSpPr>
        <p:spPr>
          <a:xfrm>
            <a:off x="5787400" y="2306000"/>
            <a:ext cx="3176700" cy="869400"/>
          </a:xfrm>
          <a:prstGeom prst="rect">
            <a:avLst/>
          </a:prstGeom>
          <a:noFill/>
          <a:ln/>
        </p:spPr>
        <p:txBody>
          <a:bodyPr wrap="square" lIns="0" tIns="0" rIns="0" bIns="0" rtlCol="0" anchor="b"/>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В таблице представлены ключевые свойства трёх типов активных галактик — квазаров, радиогалактик и сейфертовских галактик, включая светимость, расстояния, наличие джетов и особенности их спектров.
</a:t>
            </a:r>
            <a:endParaRPr lang="en-US" sz="900" dirty="0"/>
          </a:p>
        </p:txBody>
      </p:sp>
      <p:sp>
        <p:nvSpPr>
          <p:cNvPr id="10" name="Text 3"/>
          <p:cNvSpPr txBox="1"/>
          <p:nvPr/>
        </p:nvSpPr>
        <p:spPr>
          <a:xfrm>
            <a:off x="5787400" y="3320197"/>
            <a:ext cx="3176700" cy="869400"/>
          </a:xfrm>
          <a:prstGeom prst="rect">
            <a:avLst/>
          </a:prstGeom>
          <a:noFill/>
          <a:ln/>
        </p:spPr>
        <p:txBody>
          <a:bodyPr wrap="square" lIns="0" tIns="0" rIns="0" bIns="0" rtlCol="0" anchor="t"/>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Квазары — наиболее яркие и удалённые активные ядра, радиогалактики выделяются масштабными джетами, сейфертовские галактики демонстрируют умеренную активность с яркими спектральными линиями.
</a:t>
            </a:r>
            <a:endParaRPr lang="en-US" sz="900" dirty="0"/>
          </a:p>
        </p:txBody>
      </p:sp>
      <p:sp>
        <p:nvSpPr>
          <p:cNvPr id="11" name="Text 4"/>
          <p:cNvSpPr txBox="1"/>
          <p:nvPr/>
        </p:nvSpPr>
        <p:spPr>
          <a:xfrm>
            <a:off x="180000" y="4539000"/>
            <a:ext cx="3176700" cy="150900"/>
          </a:xfrm>
          <a:prstGeom prst="rect">
            <a:avLst/>
          </a:prstGeom>
          <a:noFill/>
          <a:ln/>
        </p:spPr>
        <p:txBody>
          <a:bodyPr wrap="square" lIns="0" tIns="0" rIns="0" bIns="0" rtlCol="0" anchor="ctr"/>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NASA/IPAC
</a:t>
            </a:r>
            <a:endParaRPr lang="en-US" sz="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212701" y="2362487"/>
            <a:ext cx="200400" cy="2004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2406138" y="2371621"/>
            <a:ext cx="204900" cy="182133"/>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4604076" y="2362487"/>
            <a:ext cx="200400" cy="200400"/>
          </a:xfrm>
          <a:prstGeom prst="rect">
            <a:avLst/>
          </a:prstGeom>
        </p:spPr>
      </p:pic>
      <p:pic>
        <p:nvPicPr>
          <p:cNvPr id="13" name="Image 11" descr="preencoded.png">    </p:cNvPr>
          <p:cNvPicPr>
            <a:picLocks noChangeAspect="1"/>
          </p:cNvPicPr>
          <p:nvPr/>
        </p:nvPicPr>
        <p:blipFill>
          <a:blip r:embed="rId12"/>
          <a:stretch>
            <a:fillRect/>
          </a:stretch>
        </p:blipFill>
        <p:spPr>
          <a:xfrm>
            <a:off x="0" y="0"/>
            <a:ext cx="9144000" cy="5143500"/>
          </a:xfrm>
          <a:prstGeom prst="rect">
            <a:avLst/>
          </a:prstGeom>
        </p:spPr>
      </p:pic>
      <p:pic>
        <p:nvPicPr>
          <p:cNvPr id="14" name="Image 12" descr="preencoded.png">    </p:cNvPr>
          <p:cNvPicPr>
            <a:picLocks noChangeAspect="1"/>
          </p:cNvPicPr>
          <p:nvPr/>
        </p:nvPicPr>
        <p:blipFill>
          <a:blip r:embed="rId13"/>
          <a:stretch>
            <a:fillRect/>
          </a:stretch>
        </p:blipFill>
        <p:spPr>
          <a:xfrm>
            <a:off x="0" y="0"/>
            <a:ext cx="9144000" cy="5143500"/>
          </a:xfrm>
          <a:prstGeom prst="rect">
            <a:avLst/>
          </a:prstGeom>
        </p:spPr>
      </p:pic>
      <p:pic>
        <p:nvPicPr>
          <p:cNvPr id="15" name="Image 13" descr="preencoded.png">    </p:cNvPr>
          <p:cNvPicPr>
            <a:picLocks noChangeAspect="1"/>
          </p:cNvPicPr>
          <p:nvPr/>
        </p:nvPicPr>
        <p:blipFill>
          <a:blip r:embed="rId14"/>
          <a:stretch>
            <a:fillRect/>
          </a:stretch>
        </p:blipFill>
        <p:spPr>
          <a:xfrm>
            <a:off x="6810901" y="2362487"/>
            <a:ext cx="175350" cy="200400"/>
          </a:xfrm>
          <a:prstGeom prst="rect">
            <a:avLst/>
          </a:prstGeom>
        </p:spPr>
      </p:pic>
      <p:sp>
        <p:nvSpPr>
          <p:cNvPr id="16" name="Text 0"/>
          <p:cNvSpPr txBox="1"/>
          <p:nvPr/>
        </p:nvSpPr>
        <p:spPr>
          <a:xfrm>
            <a:off x="180000" y="247500"/>
            <a:ext cx="8784000" cy="669000"/>
          </a:xfrm>
          <a:prstGeom prst="rect">
            <a:avLst/>
          </a:prstGeom>
          <a:noFill/>
          <a:ln/>
        </p:spPr>
        <p:txBody>
          <a:bodyPr wrap="square" lIns="0" tIns="0" rIns="0" bIns="0" rtlCol="0" anchor="t"/>
          <a:lstStyle/>
          <a:p>
            <a:pPr algn="l" indent="0" marL="0">
              <a:lnSpc>
                <a:spcPct val="100000"/>
              </a:lnSpc>
              <a:buNone/>
            </a:pPr>
            <a:r>
              <a:rPr lang="en-US" sz="1823" b="1" dirty="0">
                <a:solidFill>
                  <a:srgbClr val="FFFFFF"/>
                </a:solidFill>
                <a:latin typeface="Arial" pitchFamily="34" charset="0"/>
                <a:ea typeface="Arial" pitchFamily="34" charset="-122"/>
                <a:cs typeface="Arial" pitchFamily="34" charset="-120"/>
              </a:rPr>
              <a:t>Методы наблюдения активных ядер галактик
</a:t>
            </a:r>
            <a:endParaRPr lang="en-US" sz="1823" dirty="0"/>
          </a:p>
        </p:txBody>
      </p:sp>
      <p:sp>
        <p:nvSpPr>
          <p:cNvPr id="17"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14</a:t>
            </a:r>
            <a:endParaRPr lang="en-US" sz="700" dirty="0"/>
          </a:p>
        </p:txBody>
      </p:sp>
      <p:sp>
        <p:nvSpPr>
          <p:cNvPr id="18" name="Text 2"/>
          <p:cNvSpPr txBox="1"/>
          <p:nvPr/>
        </p:nvSpPr>
        <p:spPr>
          <a:xfrm>
            <a:off x="526227" y="2692775"/>
            <a:ext cx="1768200" cy="948600"/>
          </a:xfrm>
          <a:prstGeom prst="rect">
            <a:avLst/>
          </a:prstGeom>
          <a:noFill/>
          <a:ln/>
        </p:spPr>
        <p:txBody>
          <a:bodyPr wrap="square" lIns="0" tIns="0" rIns="0" bIns="0" rtlCol="0" anchor="t"/>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Радиотелескопы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Используются для изучения джетов и радиоизлучения активных ядер с помощью инструментов, таких как «Радиоастрон» и VLA, обеспечивая детальные данные о структуре радиоисточников.
</a:t>
            </a:r>
            <a:endParaRPr lang="en-US" sz="900" dirty="0"/>
          </a:p>
        </p:txBody>
      </p:sp>
      <p:sp>
        <p:nvSpPr>
          <p:cNvPr id="19" name="Text 3"/>
          <p:cNvSpPr txBox="1"/>
          <p:nvPr/>
        </p:nvSpPr>
        <p:spPr>
          <a:xfrm>
            <a:off x="2722596" y="2692775"/>
            <a:ext cx="1768200" cy="948600"/>
          </a:xfrm>
          <a:prstGeom prst="rect">
            <a:avLst/>
          </a:prstGeom>
          <a:noFill/>
          <a:ln/>
        </p:spPr>
        <p:txBody>
          <a:bodyPr wrap="square" lIns="0" tIns="0" rIns="0" bIns="0" rtlCol="0" anchor="t"/>
          <a:lstStyle/>
          <a:p>
            <a:pPr algn="l" indent="0" marL="0">
              <a:lnSpc>
                <a:spcPct val="115000"/>
              </a:lnSpc>
              <a:buNone/>
            </a:pPr>
            <a:r>
              <a:rPr lang="en-US" sz="851" b="1" dirty="0">
                <a:solidFill>
                  <a:srgbClr val="FFFFFF"/>
                </a:solidFill>
                <a:latin typeface="Arial" pitchFamily="34" charset="0"/>
                <a:ea typeface="Arial" pitchFamily="34" charset="-122"/>
                <a:cs typeface="Arial" pitchFamily="34" charset="-120"/>
              </a:rPr>
              <a:t>Оптические и инфракрасные обсерватории
</a:t>
            </a:r>
            <a:pPr algn="l" indent="0" marL="0">
              <a:lnSpc>
                <a:spcPct val="115000"/>
              </a:lnSpc>
              <a:buNone/>
            </a:pPr>
            <a:r>
              <a:rPr lang="en-US" sz="473"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56" dirty="0">
                <a:solidFill>
                  <a:srgbClr val="FFFFFF"/>
                </a:solidFill>
                <a:latin typeface="Arial" pitchFamily="34" charset="0"/>
                <a:ea typeface="Arial" pitchFamily="34" charset="-122"/>
                <a:cs typeface="Arial" pitchFamily="34" charset="-120"/>
              </a:rPr>
              <a:t>Телескопы Hubble и JWST позволяют получать изображение и спектры активных ядер, раскрывая внутреннюю структуру и процессы в видимом и ближнем инфракрасном диапазонах.
</a:t>
            </a:r>
            <a:endParaRPr lang="en-US" sz="851" dirty="0"/>
          </a:p>
        </p:txBody>
      </p:sp>
      <p:sp>
        <p:nvSpPr>
          <p:cNvPr id="20" name="Text 4"/>
          <p:cNvSpPr txBox="1"/>
          <p:nvPr/>
        </p:nvSpPr>
        <p:spPr>
          <a:xfrm>
            <a:off x="4918964" y="2692775"/>
            <a:ext cx="1768200" cy="948600"/>
          </a:xfrm>
          <a:prstGeom prst="rect">
            <a:avLst/>
          </a:prstGeom>
          <a:noFill/>
          <a:ln/>
        </p:spPr>
        <p:txBody>
          <a:bodyPr wrap="square" lIns="0" tIns="0" rIns="0" bIns="0" rtlCol="0" anchor="t"/>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Рентгеновские обсерватории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Chandra и XMM-Newton регистрируют высокоэнергетическое излучение аккреционных дисков и джетов, помогая анализировать экстремальные физические условия в ядрах галактик.
</a:t>
            </a:r>
            <a:endParaRPr lang="en-US" sz="900" dirty="0"/>
          </a:p>
        </p:txBody>
      </p:sp>
      <p:sp>
        <p:nvSpPr>
          <p:cNvPr id="21" name="Text 5"/>
          <p:cNvSpPr txBox="1"/>
          <p:nvPr/>
        </p:nvSpPr>
        <p:spPr>
          <a:xfrm>
            <a:off x="7115332" y="2692775"/>
            <a:ext cx="1768200" cy="948600"/>
          </a:xfrm>
          <a:prstGeom prst="rect">
            <a:avLst/>
          </a:prstGeom>
          <a:noFill/>
          <a:ln/>
        </p:spPr>
        <p:txBody>
          <a:bodyPr wrap="square" lIns="0" tIns="0" rIns="0" bIns="0" rtlCol="0" anchor="t"/>
          <a:lstStyle/>
          <a:p>
            <a:pPr algn="l" indent="0" marL="0">
              <a:lnSpc>
                <a:spcPct val="115000"/>
              </a:lnSpc>
              <a:buNone/>
            </a:pPr>
            <a:r>
              <a:rPr lang="en-US" sz="823" b="1" dirty="0">
                <a:solidFill>
                  <a:srgbClr val="FFFFFF"/>
                </a:solidFill>
                <a:latin typeface="Arial" pitchFamily="34" charset="0"/>
                <a:ea typeface="Arial" pitchFamily="34" charset="-122"/>
                <a:cs typeface="Arial" pitchFamily="34" charset="-120"/>
              </a:rPr>
              <a:t>Гамма-обсерватории и интерферометрия
</a:t>
            </a:r>
            <a:pPr algn="l" indent="0" marL="0">
              <a:lnSpc>
                <a:spcPct val="115000"/>
              </a:lnSpc>
              <a:buNone/>
            </a:pPr>
            <a:r>
              <a:rPr lang="en-US" sz="457"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31" dirty="0">
                <a:solidFill>
                  <a:srgbClr val="FFFFFF"/>
                </a:solidFill>
                <a:latin typeface="Arial" pitchFamily="34" charset="0"/>
                <a:ea typeface="Arial" pitchFamily="34" charset="-122"/>
                <a:cs typeface="Arial" pitchFamily="34" charset="-120"/>
              </a:rPr>
              <a:t>Обсерватории Fermi фиксируют гамма-излучение, а техника интерферометрии (VLBI/EVN) обеспечивает высокое угловое разрешение, что критично для изучения мельчайших структур активных ядер.
</a:t>
            </a:r>
            <a:endParaRPr lang="en-US" sz="823"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410150" y="1574"/>
            <a:ext cx="5733900" cy="514035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38500" y="4080300"/>
            <a:ext cx="3042900" cy="883200"/>
          </a:xfrm>
          <a:prstGeom prst="rect">
            <a:avLst/>
          </a:prstGeom>
          <a:noFill/>
          <a:ln/>
        </p:spPr>
        <p:txBody>
          <a:bodyPr wrap="square" lIns="0" tIns="0" rIns="0" bIns="0" rtlCol="0" anchor="t"/>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Излучение квазаров сильно переменно: наблюдаются как кратковременные всплески мощностей, так и длительные циклы изменения яркости, что связано с динамикой аккреции и активностью джетов в ядре.
</a:t>
            </a:r>
            <a:endParaRPr lang="en-US" sz="900" dirty="0"/>
          </a:p>
        </p:txBody>
      </p:sp>
      <p:sp>
        <p:nvSpPr>
          <p:cNvPr id="8"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15</a:t>
            </a:r>
            <a:endParaRPr lang="en-US" sz="700" dirty="0"/>
          </a:p>
        </p:txBody>
      </p:sp>
      <p:sp>
        <p:nvSpPr>
          <p:cNvPr id="9" name="Text 2"/>
          <p:cNvSpPr txBox="1"/>
          <p:nvPr/>
        </p:nvSpPr>
        <p:spPr>
          <a:xfrm>
            <a:off x="180000" y="180000"/>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Излучение квазаров и электромагнитный спектр
</a:t>
            </a:r>
            <a:endParaRPr lang="en-US" sz="2223" dirty="0"/>
          </a:p>
        </p:txBody>
      </p:sp>
      <p:sp>
        <p:nvSpPr>
          <p:cNvPr id="10" name="Text 3"/>
          <p:cNvSpPr txBox="1"/>
          <p:nvPr/>
        </p:nvSpPr>
        <p:spPr>
          <a:xfrm>
            <a:off x="338500" y="3064575"/>
            <a:ext cx="3042900" cy="883200"/>
          </a:xfrm>
          <a:prstGeom prst="rect">
            <a:avLst/>
          </a:prstGeom>
          <a:noFill/>
          <a:ln/>
        </p:spPr>
        <p:txBody>
          <a:bodyPr wrap="square" lIns="0" tIns="0" rIns="0" bIns="0" rtlCol="0" anchor="t"/>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Квазары испускают широкий спектр электромагнитного излучения — от гамма-лучей до радиоволн. Наибольшая интенсивность приходится на ультрафиолетовый и рентгеновский диапазоны, отражая высокотемпературные процессы в аккреционном диске.
</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83568" y="1506425"/>
            <a:ext cx="8776864" cy="30462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00150" y="307575"/>
            <a:ext cx="8543700" cy="5421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Процесс образования квазара
</a:t>
            </a:r>
            <a:endParaRPr lang="en-US" sz="2223" dirty="0"/>
          </a:p>
        </p:txBody>
      </p:sp>
      <p:sp>
        <p:nvSpPr>
          <p:cNvPr id="8"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16</a:t>
            </a:r>
            <a:endParaRPr lang="en-US" sz="700" dirty="0"/>
          </a:p>
        </p:txBody>
      </p:sp>
      <p:sp>
        <p:nvSpPr>
          <p:cNvPr id="9" name="Text 2"/>
          <p:cNvSpPr txBox="1"/>
          <p:nvPr/>
        </p:nvSpPr>
        <p:spPr>
          <a:xfrm>
            <a:off x="300150" y="907000"/>
            <a:ext cx="8543700" cy="354000"/>
          </a:xfrm>
          <a:prstGeom prst="rect">
            <a:avLst/>
          </a:prstGeom>
          <a:noFill/>
          <a:ln/>
        </p:spPr>
        <p:txBody>
          <a:bodyPr wrap="square" lIns="0" tIns="0" rIns="0" bIns="0" rtlCol="0" anchor="t"/>
          <a:lstStyle/>
          <a:p>
            <a:pPr algn="l" indent="0" marL="0">
              <a:lnSpc>
                <a:spcPct val="100000"/>
              </a:lnSpc>
              <a:buNone/>
            </a:pPr>
            <a:r>
              <a:rPr lang="en-US" sz="1123" dirty="0">
                <a:solidFill>
                  <a:srgbClr val="FFFFFF"/>
                </a:solidFill>
                <a:latin typeface="Arial" pitchFamily="34" charset="0"/>
                <a:ea typeface="Arial" pitchFamily="34" charset="-122"/>
                <a:cs typeface="Arial" pitchFamily="34" charset="-120"/>
              </a:rPr>
              <a:t>По данным современных астрономических исследований
</a:t>
            </a:r>
            <a:endParaRPr lang="en-US" sz="1123"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61000" y="1644400"/>
            <a:ext cx="4227900" cy="8337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Квазары представляют собой мощные маяки ранней вселенной, позволяя анализировать межгалактическую среду через изучение линий поглощения в их спектрах, включая так называемый Ly-альфа лес.
</a:t>
            </a:r>
            <a:endParaRPr lang="en-US" sz="1000" dirty="0"/>
          </a:p>
        </p:txBody>
      </p:sp>
      <p:sp>
        <p:nvSpPr>
          <p:cNvPr id="8" name="Text 1"/>
          <p:cNvSpPr txBox="1"/>
          <p:nvPr/>
        </p:nvSpPr>
        <p:spPr>
          <a:xfrm>
            <a:off x="299400" y="326400"/>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Космологическое значение квазаров
</a:t>
            </a:r>
            <a:endParaRPr lang="en-US" sz="2223" dirty="0"/>
          </a:p>
        </p:txBody>
      </p:sp>
      <p:sp>
        <p:nvSpPr>
          <p:cNvPr id="9" name="Text 2"/>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17</a:t>
            </a:r>
            <a:endParaRPr lang="en-US" sz="700" dirty="0"/>
          </a:p>
        </p:txBody>
      </p:sp>
      <p:sp>
        <p:nvSpPr>
          <p:cNvPr id="10" name="Text 3"/>
          <p:cNvSpPr txBox="1"/>
          <p:nvPr/>
        </p:nvSpPr>
        <p:spPr>
          <a:xfrm>
            <a:off x="261000" y="2710550"/>
            <a:ext cx="4227900" cy="8337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Исследование распределения квазаров помогает выявлять огромное масштабные структуры Вселенной, усиливая понимание формирования галактик и тёмной материи на больших масштабах.
</a:t>
            </a:r>
            <a:endParaRPr lang="en-US" sz="1000" dirty="0"/>
          </a:p>
        </p:txBody>
      </p:sp>
      <p:sp>
        <p:nvSpPr>
          <p:cNvPr id="11" name="Text 4"/>
          <p:cNvSpPr txBox="1"/>
          <p:nvPr/>
        </p:nvSpPr>
        <p:spPr>
          <a:xfrm>
            <a:off x="261000" y="3776700"/>
            <a:ext cx="4227900" cy="8337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Благодаря высокой светимости и удалённости квазаров, они служат уникальными инструментами для изучения космологической эволюции и свойств Вселенной на ранних этапах её развития.
</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530750" y="1251272"/>
            <a:ext cx="5433300" cy="1029356"/>
          </a:xfrm>
          <a:prstGeom prst="rect">
            <a:avLst/>
          </a:prstGeom>
        </p:spPr>
      </p:pic>
      <p:pic>
        <p:nvPicPr>
          <p:cNvPr id="6" name="Image 4" descr="preencoded.png">    </p:cNvPr>
          <p:cNvPicPr>
            <a:picLocks noChangeAspect="1"/>
          </p:cNvPicPr>
          <p:nvPr/>
        </p:nvPicPr>
        <p:blipFill>
          <a:blip r:embed="rId5"/>
          <a:stretch>
            <a:fillRect/>
          </a:stretch>
        </p:blipFill>
        <p:spPr>
          <a:xfrm>
            <a:off x="3530750" y="2396970"/>
            <a:ext cx="5433300" cy="1029356"/>
          </a:xfrm>
          <a:prstGeom prst="rect">
            <a:avLst/>
          </a:prstGeom>
        </p:spPr>
      </p:pic>
      <p:pic>
        <p:nvPicPr>
          <p:cNvPr id="7" name="Image 5" descr="preencoded.png">    </p:cNvPr>
          <p:cNvPicPr>
            <a:picLocks noChangeAspect="1"/>
          </p:cNvPicPr>
          <p:nvPr/>
        </p:nvPicPr>
        <p:blipFill>
          <a:blip r:embed="rId6"/>
          <a:stretch>
            <a:fillRect/>
          </a:stretch>
        </p:blipFill>
        <p:spPr>
          <a:xfrm>
            <a:off x="3530750" y="3558571"/>
            <a:ext cx="5433300" cy="1029356"/>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180000" y="247500"/>
            <a:ext cx="8784000" cy="669000"/>
          </a:xfrm>
          <a:prstGeom prst="rect">
            <a:avLst/>
          </a:prstGeom>
          <a:noFill/>
          <a:ln/>
        </p:spPr>
        <p:txBody>
          <a:bodyPr wrap="square" lIns="0" tIns="0" rIns="0" bIns="0" rtlCol="0" anchor="t"/>
          <a:lstStyle/>
          <a:p>
            <a:pPr algn="l" indent="0" marL="0">
              <a:lnSpc>
                <a:spcPct val="100000"/>
              </a:lnSpc>
              <a:buNone/>
            </a:pPr>
            <a:r>
              <a:rPr lang="en-US" sz="1823" b="1" dirty="0">
                <a:solidFill>
                  <a:srgbClr val="FFFFFF"/>
                </a:solidFill>
                <a:latin typeface="Arial" pitchFamily="34" charset="0"/>
                <a:ea typeface="Arial" pitchFamily="34" charset="-122"/>
                <a:cs typeface="Arial" pitchFamily="34" charset="-120"/>
              </a:rPr>
              <a:t>Известные квазары и исторические открытия
</a:t>
            </a:r>
            <a:endParaRPr lang="en-US" sz="1823" dirty="0"/>
          </a:p>
        </p:txBody>
      </p:sp>
      <p:sp>
        <p:nvSpPr>
          <p:cNvPr id="10"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18</a:t>
            </a:r>
            <a:endParaRPr lang="en-US" sz="700" dirty="0"/>
          </a:p>
        </p:txBody>
      </p:sp>
      <p:sp>
        <p:nvSpPr>
          <p:cNvPr id="11" name="Text 2"/>
          <p:cNvSpPr txBox="1"/>
          <p:nvPr/>
        </p:nvSpPr>
        <p:spPr>
          <a:xfrm>
            <a:off x="179950" y="1249800"/>
            <a:ext cx="3055800" cy="10323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3C 273 — первый открытый квазар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Этот объект в созвездии Девы располагается на расстоянии около 2,4 миллиарда световых лет. Открытие 3C 273 стало прорывом, подтвердившим существование сверхмассивных чёрных дыр в активных ядрах галактик.
</a:t>
            </a:r>
            <a:endParaRPr lang="en-US" sz="1100" dirty="0"/>
          </a:p>
        </p:txBody>
      </p:sp>
      <p:sp>
        <p:nvSpPr>
          <p:cNvPr id="12" name="Text 3"/>
          <p:cNvSpPr txBox="1"/>
          <p:nvPr/>
        </p:nvSpPr>
        <p:spPr>
          <a:xfrm>
            <a:off x="179950" y="2395497"/>
            <a:ext cx="3055800" cy="1032300"/>
          </a:xfrm>
          <a:prstGeom prst="rect">
            <a:avLst/>
          </a:prstGeom>
          <a:noFill/>
          <a:ln/>
        </p:spPr>
        <p:txBody>
          <a:bodyPr wrap="square" lIns="0" tIns="0" rIns="0" bIns="0" rtlCol="0" anchor="t"/>
          <a:lstStyle/>
          <a:p>
            <a:pPr algn="l" indent="0" marL="0">
              <a:lnSpc>
                <a:spcPct val="115000"/>
              </a:lnSpc>
              <a:buNone/>
            </a:pPr>
            <a:r>
              <a:rPr lang="en-US" sz="1069" b="1" dirty="0">
                <a:solidFill>
                  <a:srgbClr val="FFFFFF"/>
                </a:solidFill>
                <a:latin typeface="Arial" pitchFamily="34" charset="0"/>
                <a:ea typeface="Arial" pitchFamily="34" charset="-122"/>
                <a:cs typeface="Arial" pitchFamily="34" charset="-120"/>
              </a:rPr>
              <a:t>3C 48 — ранний спектроскопический прорыв
</a:t>
            </a:r>
            <a:pPr algn="l" indent="0" marL="0">
              <a:lnSpc>
                <a:spcPct val="115000"/>
              </a:lnSpc>
              <a:buNone/>
            </a:pPr>
            <a:r>
              <a:rPr lang="en-US" sz="68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72" dirty="0">
                <a:solidFill>
                  <a:srgbClr val="FFFFFF"/>
                </a:solidFill>
                <a:latin typeface="Arial" pitchFamily="34" charset="0"/>
                <a:ea typeface="Arial" pitchFamily="34" charset="-122"/>
                <a:cs typeface="Arial" pitchFamily="34" charset="-120"/>
              </a:rPr>
              <a:t>Один из первых квазаров, спектр которого позволил определить высокое красное смещение. Это открытие подтвердило огромное расстояние и энергоёмкость подобных объектов в удалённой части Вселенной.
</a:t>
            </a:r>
            <a:endParaRPr lang="en-US" sz="1069" dirty="0"/>
          </a:p>
        </p:txBody>
      </p:sp>
      <p:sp>
        <p:nvSpPr>
          <p:cNvPr id="13" name="Text 4"/>
          <p:cNvSpPr txBox="1"/>
          <p:nvPr/>
        </p:nvSpPr>
        <p:spPr>
          <a:xfrm>
            <a:off x="179950" y="3557099"/>
            <a:ext cx="3055800" cy="1032300"/>
          </a:xfrm>
          <a:prstGeom prst="rect">
            <a:avLst/>
          </a:prstGeom>
          <a:noFill/>
          <a:ln/>
        </p:spPr>
        <p:txBody>
          <a:bodyPr wrap="square" lIns="0" tIns="0" rIns="0" bIns="0" rtlCol="0" anchor="t"/>
          <a:lstStyle/>
          <a:p>
            <a:pPr algn="l" indent="0" marL="0">
              <a:lnSpc>
                <a:spcPct val="115000"/>
              </a:lnSpc>
              <a:buNone/>
            </a:pPr>
            <a:r>
              <a:rPr lang="en-US" sz="1026" b="1" dirty="0">
                <a:solidFill>
                  <a:srgbClr val="FFFFFF"/>
                </a:solidFill>
                <a:latin typeface="Arial" pitchFamily="34" charset="0"/>
                <a:ea typeface="Arial" pitchFamily="34" charset="-122"/>
                <a:cs typeface="Arial" pitchFamily="34" charset="-120"/>
              </a:rPr>
              <a:t>QSO J0313-1806 — рекорд по красному смещению
</a:t>
            </a:r>
            <a:pPr algn="l" indent="0" marL="0">
              <a:lnSpc>
                <a:spcPct val="115000"/>
              </a:lnSpc>
              <a:buNone/>
            </a:pPr>
            <a:r>
              <a:rPr lang="en-US" sz="653"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33" dirty="0">
                <a:solidFill>
                  <a:srgbClr val="FFFFFF"/>
                </a:solidFill>
                <a:latin typeface="Arial" pitchFamily="34" charset="0"/>
                <a:ea typeface="Arial" pitchFamily="34" charset="-122"/>
                <a:cs typeface="Arial" pitchFamily="34" charset="-120"/>
              </a:rPr>
              <a:t>Этот квазар с красным смещением около 7.6 доказывает наличие сверхмассивных чёрных дыр уже через 700 миллионов лет после Большого взрыва, что ставит важные вопросы о скоростях их формирования.
</a:t>
            </a:r>
            <a:endParaRPr lang="en-US" sz="1026"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61000" y="1629368"/>
            <a:ext cx="4227900" cy="6762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Механизм выключения активности сверхмассивных чёрных дыр и перехода активных галактик в пассивные состояния остаётся слабо изученным и требует дальнейших наблюдательных данных.
</a:t>
            </a:r>
            <a:endParaRPr lang="en-US" sz="900" dirty="0"/>
          </a:p>
        </p:txBody>
      </p:sp>
      <p:sp>
        <p:nvSpPr>
          <p:cNvPr id="9" name="Text 1"/>
          <p:cNvSpPr txBox="1"/>
          <p:nvPr/>
        </p:nvSpPr>
        <p:spPr>
          <a:xfrm>
            <a:off x="299400" y="326400"/>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Актуальные проблемы и открытые вопросы астрофизики активных ядер
</a:t>
            </a:r>
            <a:endParaRPr lang="en-US" sz="2223" dirty="0"/>
          </a:p>
        </p:txBody>
      </p:sp>
      <p:sp>
        <p:nvSpPr>
          <p:cNvPr id="10" name="Text 2"/>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19</a:t>
            </a:r>
            <a:endParaRPr lang="en-US" sz="700" dirty="0"/>
          </a:p>
        </p:txBody>
      </p:sp>
      <p:sp>
        <p:nvSpPr>
          <p:cNvPr id="11" name="Text 3"/>
          <p:cNvSpPr txBox="1"/>
          <p:nvPr/>
        </p:nvSpPr>
        <p:spPr>
          <a:xfrm>
            <a:off x="261000" y="2493927"/>
            <a:ext cx="4227900" cy="6762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Происхождение сверхмассивных чёрных дыр в ранней Вселенной вызывает вопросы, связанные с природой их быстрого роста и условий формирования в первые сотни миллионов лет после Большого взрыва.
</a:t>
            </a:r>
            <a:endParaRPr lang="en-US" sz="900" dirty="0"/>
          </a:p>
        </p:txBody>
      </p:sp>
      <p:sp>
        <p:nvSpPr>
          <p:cNvPr id="12" name="Text 4"/>
          <p:cNvSpPr txBox="1"/>
          <p:nvPr/>
        </p:nvSpPr>
        <p:spPr>
          <a:xfrm>
            <a:off x="261000" y="3358487"/>
            <a:ext cx="4227900" cy="6762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Влияние активных ядер на эволюцию и формирование структур окружающих галактик требует моделирования и анализа взаимодействия джетов с межгалактической средой.
</a:t>
            </a:r>
            <a:endParaRPr lang="en-US" sz="900" dirty="0"/>
          </a:p>
        </p:txBody>
      </p:sp>
      <p:sp>
        <p:nvSpPr>
          <p:cNvPr id="13" name="Text 5"/>
          <p:cNvSpPr txBox="1"/>
          <p:nvPr/>
        </p:nvSpPr>
        <p:spPr>
          <a:xfrm>
            <a:off x="258450" y="4223045"/>
            <a:ext cx="4227900" cy="6762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Определение точной природы блaзаров и объяснение наблюдаемой переменности и поляризации излучения остаётся сложной задачей, затрагивающей вопросы релятивистской физики.
</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180000" y="464175"/>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Значение изучения активных галактик и квазаров
</a:t>
            </a:r>
            <a:endParaRPr lang="en-US" sz="2223" dirty="0"/>
          </a:p>
        </p:txBody>
      </p:sp>
      <p:sp>
        <p:nvSpPr>
          <p:cNvPr id="6" name="Text 1"/>
          <p:cNvSpPr txBox="1"/>
          <p:nvPr/>
        </p:nvSpPr>
        <p:spPr>
          <a:xfrm>
            <a:off x="330850" y="2622913"/>
            <a:ext cx="3562200" cy="11901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Изучение активных галактик и квазаров раскрывает фундаментальные процессы, связанные с чёрными дырами и высокоэнергетическими явлениями, расширяя понимание эволюции Вселенной и формирования её структуры на ранних этапах.
</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2026-05-08T07:21:21Z</dcterms:created>
  <dcterms:modified xsi:type="dcterms:W3CDTF">2026-05-08T07:21:21Z</dcterms:modified>
</cp:coreProperties>
</file>