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image" Target="../media/image-14-14.png"/><Relationship Id="rId15" Type="http://schemas.openxmlformats.org/officeDocument/2006/relationships/image" Target="../media/image-14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925" y="1106125"/>
            <a:ext cx="46134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знакомимся с Канадой: страна северных пространств и культурного разнообразия
</a:t>
            </a:r>
            <a:endParaRPr lang="en-US" sz="3035" dirty="0"/>
          </a:p>
        </p:txBody>
      </p:sp>
      <p:sp>
        <p:nvSpPr>
          <p:cNvPr id="5" name="Text 1"/>
          <p:cNvSpPr txBox="1"/>
          <p:nvPr/>
        </p:nvSpPr>
        <p:spPr>
          <a:xfrm>
            <a:off x="409925" y="270000"/>
            <a:ext cx="4762500" cy="47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9925" y="3210600"/>
            <a:ext cx="43020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Канада: огромная территория, сильная экономика и многогранная культура.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525" y="2514934"/>
            <a:ext cx="4096800" cy="22164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302000" cy="17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dirty="0">
                <a:solidFill>
                  <a:srgbClr val="FCFA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в северной части Америки
</a:t>
            </a:r>
            <a:endParaRPr lang="en-US" sz="3300" dirty="0"/>
          </a:p>
        </p:txBody>
      </p:sp>
      <p:sp>
        <p:nvSpPr>
          <p:cNvPr id="7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713783" y="3064941"/>
            <a:ext cx="4017300" cy="12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занимает почти половину Северной Америки, объединяя 10 провинций и 3 территории. Столица — Оттава, официальные языки — английский и французский. Страна известна низкой плотностью населения и высоким международным статусом.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6050" y="1645339"/>
            <a:ext cx="3738900" cy="3227722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 границы Канады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587100" y="1570061"/>
            <a:ext cx="3738600" cy="1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Единственный сухопутный сосед
</a:t>
            </a:r>
            <a:endParaRPr lang="en-US" sz="1185" dirty="0"/>
          </a:p>
        </p:txBody>
      </p:sp>
      <p:sp>
        <p:nvSpPr>
          <p:cNvPr id="13" name="Text 3"/>
          <p:cNvSpPr txBox="1"/>
          <p:nvPr/>
        </p:nvSpPr>
        <p:spPr>
          <a:xfrm>
            <a:off x="587100" y="1758558"/>
            <a:ext cx="3738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имеет сухопутную границу только с США, включая Аляску. Это самая длинная сухопутная граница в мире, и она сильно влияет на торговлю, транспорт и расселение населения.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587100" y="4302717"/>
            <a:ext cx="3738600" cy="1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развитие
</a:t>
            </a:r>
            <a:endParaRPr lang="en-US" sz="1185" dirty="0"/>
          </a:p>
        </p:txBody>
      </p:sp>
      <p:sp>
        <p:nvSpPr>
          <p:cNvPr id="15" name="Text 5"/>
          <p:cNvSpPr txBox="1"/>
          <p:nvPr/>
        </p:nvSpPr>
        <p:spPr>
          <a:xfrm>
            <a:off x="587100" y="4491238"/>
            <a:ext cx="3738600" cy="3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страны определяет размещение городов, дорог и портов. Большинство крупных центров сосредоточено на юге, ближе к границе с США и к более мягким природным условиям.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587100" y="3619553"/>
            <a:ext cx="3738600" cy="1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Пространственный масштаб
</a:t>
            </a:r>
            <a:endParaRPr lang="en-US" sz="1185" dirty="0"/>
          </a:p>
        </p:txBody>
      </p:sp>
      <p:sp>
        <p:nvSpPr>
          <p:cNvPr id="17" name="Text 7"/>
          <p:cNvSpPr txBox="1"/>
          <p:nvPr/>
        </p:nvSpPr>
        <p:spPr>
          <a:xfrm>
            <a:off x="587100" y="3808061"/>
            <a:ext cx="3738600" cy="3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протяжённость с севера на юг и с востока на запад создаёт резкие различия между регионами. Поэтому климат, хозяйство и образ жизни в Канаде меняются очень заметно.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587100" y="2936389"/>
            <a:ext cx="3738600" cy="1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Арктический север
</a:t>
            </a:r>
            <a:endParaRPr lang="en-US" sz="1185" dirty="0"/>
          </a:p>
        </p:txBody>
      </p:sp>
      <p:sp>
        <p:nvSpPr>
          <p:cNvPr id="19" name="Text 9"/>
          <p:cNvSpPr txBox="1"/>
          <p:nvPr/>
        </p:nvSpPr>
        <p:spPr>
          <a:xfrm>
            <a:off x="587100" y="3124883"/>
            <a:ext cx="3738600" cy="3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территории включают обширные арктические острова и прибрежные пространства. Здесь особенно заметны суровые природные условия, редкое население и важность морских маршрутов в летний период.
</a:t>
            </a:r>
            <a:endParaRPr lang="en-US" sz="800" dirty="0"/>
          </a:p>
        </p:txBody>
      </p:sp>
      <p:sp>
        <p:nvSpPr>
          <p:cNvPr id="20" name="Text 10"/>
          <p:cNvSpPr txBox="1"/>
          <p:nvPr/>
        </p:nvSpPr>
        <p:spPr>
          <a:xfrm>
            <a:off x="587100" y="2253225"/>
            <a:ext cx="3738600" cy="1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трём океанам
</a:t>
            </a:r>
            <a:endParaRPr lang="en-US" sz="1185" dirty="0"/>
          </a:p>
        </p:txBody>
      </p:sp>
      <p:sp>
        <p:nvSpPr>
          <p:cNvPr id="21" name="Text 11"/>
          <p:cNvSpPr txBox="1"/>
          <p:nvPr/>
        </p:nvSpPr>
        <p:spPr>
          <a:xfrm>
            <a:off x="587100" y="2441736"/>
            <a:ext cx="3738600" cy="3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страны омывается Северным Ледовитым океаном, запад — Тихим, восток — Атлантическим. Такое положение делает Канаду одной из немногих стран с доступом сразу к трём океанским бассейнам.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8200" y="270546"/>
            <a:ext cx="4125900" cy="15190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270000"/>
            <a:ext cx="4316100" cy="13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и главные ландшафты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3175" y="3983700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западе расположены Кордильеры, а в центральной части — Великие равнины. Эти природные области резко различаются по высоте, увлажнению и хозяйственному использованию.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473175" y="3700099"/>
            <a:ext cx="2355600" cy="2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равнины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73175" y="2434639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каменистая основа занимает огромную площадь страны. Здесь много озёр, лесов и полезных ископаемых, а рельеф и почвы делают территорию малопригодной для интенсивного земледелия.
</a:t>
            </a:r>
            <a:endParaRPr lang="en-US" sz="859" dirty="0"/>
          </a:p>
        </p:txBody>
      </p:sp>
      <p:sp>
        <p:nvSpPr>
          <p:cNvPr id="16" name="Text 5"/>
          <p:cNvSpPr txBox="1"/>
          <p:nvPr/>
        </p:nvSpPr>
        <p:spPr>
          <a:xfrm>
            <a:off x="473175" y="2151037"/>
            <a:ext cx="2355600" cy="2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Канадский щит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406263" y="2434639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Тайга, смешанные и широколиственные леса занимают большие пространства, особенно на юге и в центральных районах. Лесные ресурсы играют важную роль в экономике и экспорте.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3406275" y="2151249"/>
            <a:ext cx="2355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страна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3406263" y="3983700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Канаде насчитывается более двух миллионов озёр, а реки Святого Лаврентия и Маккензи имеют ключевое значение для расселения, судоходства и хозяйственной деятельности.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3406275" y="3700099"/>
            <a:ext cx="2355600" cy="2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богатства
</a:t>
            </a:r>
            <a:endParaRPr lang="en-US" sz="1100" dirty="0"/>
          </a:p>
        </p:txBody>
      </p:sp>
      <p:sp>
        <p:nvSpPr>
          <p:cNvPr id="21" name="Text 10"/>
          <p:cNvSpPr txBox="1"/>
          <p:nvPr/>
        </p:nvSpPr>
        <p:spPr>
          <a:xfrm>
            <a:off x="6339350" y="3273250"/>
            <a:ext cx="2355600" cy="11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и арктические пустыни формируют суровую природную среду на крайнем севере. Здесь особенно важны адаптация населения, защита экосистем и устойчивое использование ресурсов.
</a:t>
            </a:r>
            <a:endParaRPr lang="en-US" sz="1100" dirty="0"/>
          </a:p>
        </p:txBody>
      </p:sp>
      <p:sp>
        <p:nvSpPr>
          <p:cNvPr id="22" name="Text 11"/>
          <p:cNvSpPr txBox="1"/>
          <p:nvPr/>
        </p:nvSpPr>
        <p:spPr>
          <a:xfrm>
            <a:off x="6339350" y="2890350"/>
            <a:ext cx="2355600" cy="3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зоны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3419" y="2199550"/>
            <a:ext cx="5657161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34500" cy="8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Провинции и территории Канады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Government of Canada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1365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показывает, как административное деление страны связано с природой, населением и хозяйственной специализацией регионов.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400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Канадское деление на провинции и территории отражает различия в климате, плотности населения и специализации хозяйства.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144391"/>
            <a:ext cx="8606400" cy="1823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0361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Канады и сезонные различия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511850" y="3868230"/>
            <a:ext cx="17784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побережьях климат мягче и влажнее благодаря влиянию океана. Здесь зимы обычно менее суровые, чем в глубине материка, а сезонные колебания температуры сглажены.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1850" y="3308225"/>
            <a:ext cx="1778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856550" y="3868230"/>
            <a:ext cx="17784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напрямую влияет на расселение, выбор транспорта и специализацию хозяйства. Именно поэтому южные провинции развиваются быстрее и плотнее заселены, чем северные территории.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6856550" y="3308225"/>
            <a:ext cx="1778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климата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741650" y="3868230"/>
            <a:ext cx="17784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господствуют субарктические и арктические условия. Долгая зима, короткое лето и вечная мерзлота ограничивают строительство, транспорт и сельскохозяйственное использование земель.
</a:t>
            </a:r>
            <a:endParaRPr lang="en-US" sz="781" dirty="0"/>
          </a:p>
        </p:txBody>
      </p:sp>
      <p:sp>
        <p:nvSpPr>
          <p:cNvPr id="17" name="Text 7"/>
          <p:cNvSpPr txBox="1"/>
          <p:nvPr/>
        </p:nvSpPr>
        <p:spPr>
          <a:xfrm>
            <a:off x="4741650" y="3308225"/>
            <a:ext cx="1778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страны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2626750" y="3868230"/>
            <a:ext cx="17784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центральных районах страны климат более континентальный. Зимы становятся холоднее, а лето короче, поэтому перепады температур сильнее и заметнее для повседневной жизни.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626750" y="3308225"/>
            <a:ext cx="1778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районы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50" y="1679798"/>
            <a:ext cx="3989100" cy="30788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921500" cy="10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крупнейшие города Канады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253750" y="4534725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крупнейшим городским агломерациям Канады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4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формируют ядро деловой, транспортной и культурной жизни страны, поэтому именно они определяют ритм национального развития.
</a:t>
            </a:r>
            <a:endParaRPr lang="en-US" sz="1414" dirty="0"/>
          </a:p>
        </p:txBody>
      </p:sp>
      <p:sp>
        <p:nvSpPr>
          <p:cNvPr id="12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население сосредоточено на юге страны, что подчёркивает связь между плотностью населения, инфраструктурой и соседством с США.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8597" y="2021108"/>
            <a:ext cx="321900" cy="257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1240" y="1988918"/>
            <a:ext cx="281662" cy="321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8597" y="3495864"/>
            <a:ext cx="321900" cy="321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1122" y="3528054"/>
            <a:ext cx="321900" cy="2575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270000" y="345400"/>
            <a:ext cx="8216100" cy="94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 культурное многообразие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1101216" y="1889506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86475" y="2541881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 Nations, Inuit и Métis составляют историческую основу населения страны. Их культуры, языки и традиции сохраняют связь Канады с доевропейским прошлым континента.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653741" y="1889506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Французское и английское наследие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839000" y="2541881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развивалась под влиянием двух европейских традиций — британской и французской. Это заметно в языке, праве, школьном образовании и региональной культурной идентичности.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1101216" y="3396452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Иммиграционное общество
</a:t>
            </a:r>
            <a:endParaRPr lang="en-US" sz="1300" dirty="0"/>
          </a:p>
        </p:txBody>
      </p:sp>
      <p:sp>
        <p:nvSpPr>
          <p:cNvPr id="18" name="Text 7"/>
          <p:cNvSpPr txBox="1"/>
          <p:nvPr/>
        </p:nvSpPr>
        <p:spPr>
          <a:xfrm>
            <a:off x="286475" y="4048827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население страны пополнялось за счёт мигрантов из Европы, Азии, Африки и Латинской Америки. Это сделало города Канады особенно разнообразными по культуре и образу жизни.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5653741" y="3396452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Мультикультурализм
</a:t>
            </a:r>
            <a:endParaRPr lang="en-US" sz="1300" dirty="0"/>
          </a:p>
        </p:txBody>
      </p:sp>
      <p:sp>
        <p:nvSpPr>
          <p:cNvPr id="20" name="Text 9"/>
          <p:cNvSpPr txBox="1"/>
          <p:nvPr/>
        </p:nvSpPr>
        <p:spPr>
          <a:xfrm>
            <a:off x="4839000" y="4048827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политика мультикультурализма действует с 1971 года. Она поддерживает право общин сохранять собственные традиции, не теряя при этом общей гражданской принадлежности.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144" y="1247925"/>
            <a:ext cx="2807712" cy="3648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8549" y="1247925"/>
            <a:ext cx="2807712" cy="3648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6954" y="1247925"/>
            <a:ext cx="2807712" cy="3648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0361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 Канады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28100" y="1927500"/>
            <a:ext cx="2497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 Nations объединяют множество народов с разными языками, территориями и традициями. Их история связана с охотой, рыболовством, обменом и глубоким знанием природной среды. Сегодня многие общины развивают образование, культурные центры и местное самоуправление, сохраняя собственную идентичность.
</a:t>
            </a:r>
            <a:endParaRPr lang="en-US" sz="796" dirty="0"/>
          </a:p>
        </p:txBody>
      </p:sp>
      <p:sp>
        <p:nvSpPr>
          <p:cNvPr id="12" name="Text 3"/>
          <p:cNvSpPr txBox="1"/>
          <p:nvPr/>
        </p:nvSpPr>
        <p:spPr>
          <a:xfrm>
            <a:off x="428100" y="1446750"/>
            <a:ext cx="2497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 Nations: хранители земли и памяти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26500" y="1927500"/>
            <a:ext cx="2497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Inuit живут в северных районах Канады, где условия особенно суровы и требуют точной адаптации к природе. Их традиции связаны с морским промыслом, кочевыми и сезонными практиками. В современности важны жильё, транспорт, здравоохранение и поддержка языка.
</a:t>
            </a:r>
            <a:endParaRPr lang="en-US" sz="863" dirty="0"/>
          </a:p>
        </p:txBody>
      </p:sp>
      <p:sp>
        <p:nvSpPr>
          <p:cNvPr id="14" name="Text 5"/>
          <p:cNvSpPr txBox="1"/>
          <p:nvPr/>
        </p:nvSpPr>
        <p:spPr>
          <a:xfrm>
            <a:off x="3326500" y="1446750"/>
            <a:ext cx="2497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Inuit: жизнь в Арктике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224900" y="1927500"/>
            <a:ext cx="2497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Métis сформировались на основе взаимодействия коренных народов и европейских поселенцев. Их культура имеет собственные символы, музыкальные и языковые особенности, а также сильное чувство исторической общности. Сегодня Métis активно участвуют в обсуждении прав, образования и признания.
</a:t>
            </a:r>
            <a:endParaRPr lang="en-US" sz="796" dirty="0"/>
          </a:p>
        </p:txBody>
      </p:sp>
      <p:sp>
        <p:nvSpPr>
          <p:cNvPr id="16" name="Text 7"/>
          <p:cNvSpPr txBox="1"/>
          <p:nvPr/>
        </p:nvSpPr>
        <p:spPr>
          <a:xfrm>
            <a:off x="6224900" y="1446750"/>
            <a:ext cx="2497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Métis: культура смешанного происхождения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03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формирования канадского государства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73175" y="3285862"/>
            <a:ext cx="1704900" cy="12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будущей Канады находилась в центре соперничества Франции и Великобритании. Это определило двуязычие, различия в правовых традициях и дальнейшее развитие страны в составе Британской империи.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73175" y="2812225"/>
            <a:ext cx="17049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XIX века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24700" y="3285862"/>
            <a:ext cx="1704900" cy="12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Канада укрепила собственные институты, расширила полномочия провинций и территорий и превратилась в устойчивое демократическое государство с сильной региональной спецификой.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24700" y="2812225"/>
            <a:ext cx="17049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Канада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40858" y="3285862"/>
            <a:ext cx="1704900" cy="12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конфедерации страна постепенно присоединяла новые провинции и территории. Это позволило объединить огромные пространства и закрепить нынешнюю административную структуру.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840858" y="2812225"/>
            <a:ext cx="17049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территории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657017" y="3285862"/>
            <a:ext cx="1704900" cy="12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1867 году была создана Канадская конфедерация. В союз вошли четыре провинции, и именно с этого момента Канада начала формироваться как самостоятельное федеральное государство.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2657017" y="2812225"/>
            <a:ext cx="17049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1867 — Конфедерация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971900" cy="77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политическая система Канады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принципах федеративного устройства Канады и распределении полномочий между федеральным уровнем, провинциями и территориями.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Канады: отрасли и ресурсы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221275" y="1674550"/>
            <a:ext cx="4413600" cy="4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формирует основу занятости и внутреннего спроса: здесь сосредоточены финансы, торговля, транспорт, связь и профессиональные услуги, которые поддерживают работу крупных городов и связывают регионы страны.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956650" y="1674571"/>
            <a:ext cx="2811600" cy="4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221275" y="4419575"/>
            <a:ext cx="4413600" cy="4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тесные торговые связи Канада поддерживает с США, но участвует и в более широких международных цепочках поставок. Такая открытость делает экономику гибкой, но зависимой от внешнего спроса.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956650" y="4419600"/>
            <a:ext cx="2811600" cy="4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торговля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221275" y="3733325"/>
            <a:ext cx="4413600" cy="4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южных районах и прериях развиты зерновое хозяйство, животноводство и производство пищевой продукции, а лесная промышленность опирается на огромные лесные массивы и экспорт древесины.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956650" y="3733343"/>
            <a:ext cx="2811600" cy="4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лес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221275" y="3047050"/>
            <a:ext cx="4413600" cy="4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 добычей развиваются автомобилестроение, переработка сырья, аэрокосмическая отрасль и ИТ-сектор. Это позволяет экономике сохранять конкурентоспособность не только за счёт ресурсов, но и благодаря добавленной стоимости.
</a:t>
            </a:r>
            <a:endParaRPr lang="en-US" sz="893" dirty="0"/>
          </a:p>
        </p:txBody>
      </p:sp>
      <p:sp>
        <p:nvSpPr>
          <p:cNvPr id="17" name="Text 9"/>
          <p:cNvSpPr txBox="1"/>
          <p:nvPr/>
        </p:nvSpPr>
        <p:spPr>
          <a:xfrm>
            <a:off x="956650" y="3047086"/>
            <a:ext cx="2811600" cy="4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технологии
</a:t>
            </a:r>
            <a:endParaRPr lang="en-US" sz="1400" dirty="0"/>
          </a:p>
        </p:txBody>
      </p:sp>
      <p:sp>
        <p:nvSpPr>
          <p:cNvPr id="18" name="Text 10"/>
          <p:cNvSpPr txBox="1"/>
          <p:nvPr/>
        </p:nvSpPr>
        <p:spPr>
          <a:xfrm>
            <a:off x="4221275" y="2360800"/>
            <a:ext cx="4413600" cy="4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располагает богатыми запасами нефти, газа, металлов, древесины и калийных солей. Именно сырьевая база долгое время обеспечивала доходы бюджета, развитие инфраструктуры и устойчивое присутствие на мировых рынках.
</a:t>
            </a:r>
            <a:endParaRPr lang="en-US" sz="893" dirty="0"/>
          </a:p>
        </p:txBody>
      </p:sp>
      <p:sp>
        <p:nvSpPr>
          <p:cNvPr id="19" name="Text 11"/>
          <p:cNvSpPr txBox="1"/>
          <p:nvPr/>
        </p:nvSpPr>
        <p:spPr>
          <a:xfrm>
            <a:off x="956650" y="2360828"/>
            <a:ext cx="2811600" cy="4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50" y="1679798"/>
            <a:ext cx="3989100" cy="30788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921500" cy="10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Канада экспортирует миру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253750" y="4534725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Оценочная структуризация по материалам Government of Canada и Statistics Canada; без привязки к одному году.
</a:t>
            </a:r>
            <a:endParaRPr lang="en-US" sz="1058" dirty="0"/>
          </a:p>
        </p:txBody>
      </p:sp>
      <p:sp>
        <p:nvSpPr>
          <p:cNvPr id="11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Экспортная структура Канады сочетает сырьевые товары и продукцию промышленной переработки, что снижает зависимость от одного сектора и поддерживает связи страны с мировыми рынками.
</a:t>
            </a:r>
            <a:endParaRPr lang="en-US" sz="1261" dirty="0"/>
          </a:p>
        </p:txBody>
      </p:sp>
      <p:sp>
        <p:nvSpPr>
          <p:cNvPr id="12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вес имеют энергоносители и промышленная продукция, а также заметна роль аграрного и лесного экспорта; это отражает разнообразие экономики.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172" y="2096240"/>
            <a:ext cx="321900" cy="257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172" y="3616275"/>
            <a:ext cx="321900" cy="321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06259" y="2064050"/>
            <a:ext cx="321900" cy="321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406259" y="3648465"/>
            <a:ext cx="321900" cy="25752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380250" y="2249850"/>
            <a:ext cx="523500" cy="52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270000" y="270000"/>
            <a:ext cx="8036100" cy="127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наука и инновации в Канаде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9" name="Text 2"/>
          <p:cNvSpPr txBox="1"/>
          <p:nvPr/>
        </p:nvSpPr>
        <p:spPr>
          <a:xfrm>
            <a:off x="473175" y="2725689"/>
            <a:ext cx="23556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Канадские университеты известны высоким качеством обучения и исследовательской базы. Среди наиболее узнаваемых — Университет Торонто, Университет Британской Колумбии, Макгилл и Университет Альберты.
</a:t>
            </a:r>
            <a:endParaRPr lang="en-US" sz="732" dirty="0"/>
          </a:p>
        </p:txBody>
      </p:sp>
      <p:sp>
        <p:nvSpPr>
          <p:cNvPr id="20" name="Text 3"/>
          <p:cNvSpPr txBox="1"/>
          <p:nvPr/>
        </p:nvSpPr>
        <p:spPr>
          <a:xfrm>
            <a:off x="473175" y="2425176"/>
            <a:ext cx="23556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высшая школа
</a:t>
            </a:r>
            <a:endParaRPr lang="en-US" sz="1100" dirty="0"/>
          </a:p>
        </p:txBody>
      </p:sp>
      <p:sp>
        <p:nvSpPr>
          <p:cNvPr id="21" name="Text 4"/>
          <p:cNvSpPr txBox="1"/>
          <p:nvPr/>
        </p:nvSpPr>
        <p:spPr>
          <a:xfrm>
            <a:off x="473175" y="4277914"/>
            <a:ext cx="23556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программы активно развиваются в медицине, экологии, инженерии и естественных науках. Исследования ориентированы не только на теорию, но и на практическое решение общественно значимых задач.
</a:t>
            </a:r>
            <a:endParaRPr lang="en-US" sz="732" dirty="0"/>
          </a:p>
        </p:txBody>
      </p:sp>
      <p:sp>
        <p:nvSpPr>
          <p:cNvPr id="22" name="Text 5"/>
          <p:cNvSpPr txBox="1"/>
          <p:nvPr/>
        </p:nvSpPr>
        <p:spPr>
          <a:xfrm>
            <a:off x="473175" y="3977401"/>
            <a:ext cx="23556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Прикладные исследования
</a:t>
            </a:r>
            <a:endParaRPr lang="en-US" sz="1100" dirty="0"/>
          </a:p>
        </p:txBody>
      </p:sp>
      <p:sp>
        <p:nvSpPr>
          <p:cNvPr id="23" name="Text 6"/>
          <p:cNvSpPr txBox="1"/>
          <p:nvPr/>
        </p:nvSpPr>
        <p:spPr>
          <a:xfrm>
            <a:off x="3406263" y="2725689"/>
            <a:ext cx="23556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входит в число стран, где рано начали поддерживать исследования в области ИИ. Этому способствуют университетские центры, стартапы и сотрудничество науки с технологическими компаниями.
</a:t>
            </a:r>
            <a:endParaRPr lang="en-US" sz="732" dirty="0"/>
          </a:p>
        </p:txBody>
      </p:sp>
      <p:sp>
        <p:nvSpPr>
          <p:cNvPr id="24" name="Text 7"/>
          <p:cNvSpPr txBox="1"/>
          <p:nvPr/>
        </p:nvSpPr>
        <p:spPr>
          <a:xfrm>
            <a:off x="3406263" y="2425176"/>
            <a:ext cx="23556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
</a:t>
            </a:r>
            <a:endParaRPr lang="en-US" sz="1100" dirty="0"/>
          </a:p>
        </p:txBody>
      </p:sp>
      <p:sp>
        <p:nvSpPr>
          <p:cNvPr id="25" name="Text 8"/>
          <p:cNvSpPr txBox="1"/>
          <p:nvPr/>
        </p:nvSpPr>
        <p:spPr>
          <a:xfrm>
            <a:off x="3406263" y="4277914"/>
            <a:ext cx="23556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научные и инновационные центры сосредоточены в Торонто, Монреале, Ванкувере и Оттаве. Здесь особенно заметна связь университетов, лабораторий, бизнеса и государственной поддержки.
</a:t>
            </a:r>
            <a:endParaRPr lang="en-US" sz="732" dirty="0"/>
          </a:p>
        </p:txBody>
      </p:sp>
      <p:sp>
        <p:nvSpPr>
          <p:cNvPr id="26" name="Text 9"/>
          <p:cNvSpPr txBox="1"/>
          <p:nvPr/>
        </p:nvSpPr>
        <p:spPr>
          <a:xfrm>
            <a:off x="3406263" y="3977401"/>
            <a:ext cx="23556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кластеры
</a:t>
            </a:r>
            <a:endParaRPr lang="en-US" sz="1100" dirty="0"/>
          </a:p>
        </p:txBody>
      </p:sp>
      <p:sp>
        <p:nvSpPr>
          <p:cNvPr id="27" name="Text 10"/>
          <p:cNvSpPr txBox="1"/>
          <p:nvPr/>
        </p:nvSpPr>
        <p:spPr>
          <a:xfrm>
            <a:off x="6339350" y="3534154"/>
            <a:ext cx="2355600" cy="8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Канадские инновации часто связаны с экологией, чистой энергетикой и рациональным использованием ресурсов. Это показывает, что наука в стране помогает решать не только экономические, но и природоохранные задачи.
</a:t>
            </a:r>
            <a:endParaRPr lang="en-US" sz="988" dirty="0"/>
          </a:p>
        </p:txBody>
      </p:sp>
      <p:sp>
        <p:nvSpPr>
          <p:cNvPr id="28" name="Text 11"/>
          <p:cNvSpPr txBox="1"/>
          <p:nvPr/>
        </p:nvSpPr>
        <p:spPr>
          <a:xfrm>
            <a:off x="6339350" y="2893677"/>
            <a:ext cx="23556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на устойчивость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6050" y="1645339"/>
            <a:ext cx="3738900" cy="3227722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повседневной жизни в Канаде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587100" y="1570061"/>
            <a:ext cx="3738600" cy="1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Многоязычная среда
</a:t>
            </a:r>
            <a:endParaRPr lang="en-US" sz="1185" dirty="0"/>
          </a:p>
        </p:txBody>
      </p:sp>
      <p:sp>
        <p:nvSpPr>
          <p:cNvPr id="13" name="Text 3"/>
          <p:cNvSpPr txBox="1"/>
          <p:nvPr/>
        </p:nvSpPr>
        <p:spPr>
          <a:xfrm>
            <a:off x="587100" y="1758558"/>
            <a:ext cx="3738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повседневном общении легко увидеть соседство английского и французского языков, а также следы десятков иммигрантских культур. Это делает городскую жизнь более открытой и многослойной.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587100" y="4302717"/>
            <a:ext cx="3738600" cy="1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страны
</a:t>
            </a:r>
            <a:endParaRPr lang="en-US" sz="1185" dirty="0"/>
          </a:p>
        </p:txBody>
      </p:sp>
      <p:sp>
        <p:nvSpPr>
          <p:cNvPr id="15" name="Text 5"/>
          <p:cNvSpPr txBox="1"/>
          <p:nvPr/>
        </p:nvSpPr>
        <p:spPr>
          <a:xfrm>
            <a:off x="587100" y="4491238"/>
            <a:ext cx="3738600" cy="3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Кленовый лист, бобр и национальные парки давно стали узнаваемыми символами Канады. Они подчёркивают связь страны с природой, историей освоения пространства и идеей бережного отношения к разнообразию.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587100" y="3619553"/>
            <a:ext cx="3738600" cy="1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Повседневный этикет
</a:t>
            </a:r>
            <a:endParaRPr lang="en-US" sz="1185" dirty="0"/>
          </a:p>
        </p:txBody>
      </p:sp>
      <p:sp>
        <p:nvSpPr>
          <p:cNvPr id="17" name="Text 7"/>
          <p:cNvSpPr txBox="1"/>
          <p:nvPr/>
        </p:nvSpPr>
        <p:spPr>
          <a:xfrm>
            <a:off x="587100" y="3808061"/>
            <a:ext cx="3738600" cy="3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канадского общества характерны вежливость, уважение к личным границам и внимательное отношение к различиям. Эти нормы поддерживают атмосферу доверия и сосуществования в многонациональной среде.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587100" y="2936389"/>
            <a:ext cx="3738600" cy="1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 и искусство
</a:t>
            </a:r>
            <a:endParaRPr lang="en-US" sz="1185" dirty="0"/>
          </a:p>
        </p:txBody>
      </p:sp>
      <p:sp>
        <p:nvSpPr>
          <p:cNvPr id="19" name="Text 9"/>
          <p:cNvSpPr txBox="1"/>
          <p:nvPr/>
        </p:nvSpPr>
        <p:spPr>
          <a:xfrm>
            <a:off x="587100" y="3124883"/>
            <a:ext cx="3738600" cy="3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Канадцы активно участвуют в фестивалях, литературных событиях, кинопоказах и уличных мероприятиях. Культурная жизнь особенно заметна в крупных городах, где общественные пространства становятся центрами общения.
</a:t>
            </a:r>
            <a:endParaRPr lang="en-US" sz="778" dirty="0"/>
          </a:p>
        </p:txBody>
      </p:sp>
      <p:sp>
        <p:nvSpPr>
          <p:cNvPr id="20" name="Text 10"/>
          <p:cNvSpPr txBox="1"/>
          <p:nvPr/>
        </p:nvSpPr>
        <p:spPr>
          <a:xfrm>
            <a:off x="587100" y="2253225"/>
            <a:ext cx="3738600" cy="1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Спортивная идентичность
</a:t>
            </a:r>
            <a:endParaRPr lang="en-US" sz="1185" dirty="0"/>
          </a:p>
        </p:txBody>
      </p:sp>
      <p:sp>
        <p:nvSpPr>
          <p:cNvPr id="21" name="Text 11"/>
          <p:cNvSpPr txBox="1"/>
          <p:nvPr/>
        </p:nvSpPr>
        <p:spPr>
          <a:xfrm>
            <a:off x="587100" y="2441736"/>
            <a:ext cx="3738600" cy="3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Хоккей остаётся важной частью национального самосознания, а лакросс имеет статус одного из исторических символов страны. Спорт объединяет жителей разных регионов и возрастов.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50" y="1679798"/>
            <a:ext cx="3989100" cy="30788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921500" cy="10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природные достопримечательности Канады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253750" y="4534725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по общеизвестным туристическим направлениям Канады; без единой официальной рейтинговой статистики.
</a:t>
            </a:r>
            <a:endParaRPr lang="en-US" sz="888" dirty="0"/>
          </a:p>
        </p:txBody>
      </p:sp>
      <p:sp>
        <p:nvSpPr>
          <p:cNvPr id="11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Туристические маршруты Канады объединяют природные ландшафты и исторические города, поэтому поездка по стране часто сочетает отдых на природе с знакомством с культурным наследием.
</a:t>
            </a:r>
            <a:endParaRPr lang="en-US" sz="1261" dirty="0"/>
          </a:p>
        </p:txBody>
      </p:sp>
      <p:sp>
        <p:nvSpPr>
          <p:cNvPr id="12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горные и природные направления, но заметна и роль городов с исторической средой; именно это формирует устойчивый туристический образ страны.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50" y="2559239"/>
            <a:ext cx="3989100" cy="13199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921500" cy="10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о Канаде, которые важно запомнить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253750" y="4534725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Government of Canada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закрепить ключевые сведения о стране: символы, язык, столицу и масштаб территории.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объединяет огромную территорию, двуязычие и яркие национальные символы, поэтому её образ легко узнаваем и хорошо запоминается.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971900" cy="77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Канада сохраняет баланс между традициями и современностью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богатства, государственная политика и социальные условия взаимно усиливают друг друга в развитии страны.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03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и перспективы развития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11850" y="2768075"/>
            <a:ext cx="14445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заметно отражается на лесах, ледниках, побережьях и северных территориях. Поэтому Канада всё активнее ищет способы адаптации к природным изменениям и уменьшения ущерба.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11850" y="1799725"/>
            <a:ext cx="14445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риски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7190450" y="2768075"/>
            <a:ext cx="14445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энергетика, цифровая экономика, освоение Севера и международное сотрудничество определяют долгосрочную стратегию страны. Их общий смысл — совместить рост, экологию и социальную ответственность.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7190450" y="1799725"/>
            <a:ext cx="14445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Будущие приоритеты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520800" y="2768075"/>
            <a:ext cx="14445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продолжает решать вопросы, связанные с землёй, самоуправлением, образованием и здравоохранением коренных народов. Эти процессы важны для исторической справедливости и доверия к государству.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520800" y="1799725"/>
            <a:ext cx="14445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коренных народов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3851150" y="2768075"/>
            <a:ext cx="14445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поддерживает рынок труда и демографический рост, но требует эффективной языковой, образовательной и социальной адаптации. От качества этой работы зависит устойчивость общественного согласия.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3851150" y="1799725"/>
            <a:ext cx="14445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мигрантов
</a:t>
            </a:r>
            <a:endParaRPr lang="en-US" sz="1200" dirty="0"/>
          </a:p>
        </p:txBody>
      </p:sp>
      <p:sp>
        <p:nvSpPr>
          <p:cNvPr id="19" name="Text 10"/>
          <p:cNvSpPr txBox="1"/>
          <p:nvPr/>
        </p:nvSpPr>
        <p:spPr>
          <a:xfrm>
            <a:off x="2181500" y="2768075"/>
            <a:ext cx="14445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жильё дорожает быстрее, чем растут доходы многих семей. Это делает вопрос городской доступности одним из самых острых социальных вызовов для страны.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2181500" y="1799725"/>
            <a:ext cx="14445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жилья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925" y="1106125"/>
            <a:ext cx="46134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Канада: страна масштаба, разнообразия и развития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925" y="3210600"/>
            <a:ext cx="43020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показывает, как огромная территория, природные ресурсы, двуязычие и открытость миру могут сочетаться с высоким уровнем жизни, сильными институтами и уважением к культурному многообразию.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2026-06-03T03:24:06Z</dcterms:created>
  <dcterms:modified xsi:type="dcterms:W3CDTF">2026-06-03T03:24:06Z</dcterms:modified>
</cp:coreProperties>
</file>