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image" Target="../media/image-17-8.jpe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91683" y="1537200"/>
            <a:ext cx="7278900" cy="15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2. Interpersonal Relationships: ключевые темы и языковой фокус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1491675" y="3451625"/>
            <a:ext cx="41256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Дружба, доверие и общение в центре английского языка.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658400" y="373500"/>
            <a:ext cx="41256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отношения важны на уроках английского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1798800"/>
            <a:ext cx="3785400" cy="23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используют английский в переписке, играх, проектах и на уроках. Эта тема помогает говорить о дружбе, поддержке, конфликтах и правилах общения в знакомых жизненных ситуациях.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85941" y="1294104"/>
            <a:ext cx="562500" cy="45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30750" y="1294104"/>
            <a:ext cx="562500" cy="45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0556" y="3084118"/>
            <a:ext cx="562500" cy="45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075657" y="3084118"/>
            <a:ext cx="562500" cy="450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входит в тему interpersonal relationships
</a:t>
            </a:r>
            <a:endParaRPr lang="en-US" sz="2991" dirty="0"/>
          </a:p>
        </p:txBody>
      </p:sp>
      <p:sp>
        <p:nvSpPr>
          <p:cNvPr id="13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1883083" y="1823625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включает family relationships и friendship: как люди поддерживают друг друга, доверяют, делятся новостями и решают повседневные вопросы дома и в кругу близких.
</a:t>
            </a:r>
            <a:endParaRPr lang="en-US" sz="1300" dirty="0"/>
          </a:p>
        </p:txBody>
      </p:sp>
      <p:sp>
        <p:nvSpPr>
          <p:cNvPr id="15" name="Text 3"/>
          <p:cNvSpPr txBox="1"/>
          <p:nvPr/>
        </p:nvSpPr>
        <p:spPr>
          <a:xfrm>
            <a:off x="2524977" y="1294250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 друзья
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5427892" y="1823625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школьной среде важны classmates и teamwork: совместная работа, распределение ролей, уважение к чужому мнению и умение договариваться ради общего результата.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6069786" y="1294250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Одноклассники и команда
</a:t>
            </a:r>
            <a:endParaRPr lang="en-US" sz="1300" dirty="0"/>
          </a:p>
        </p:txBody>
      </p:sp>
      <p:sp>
        <p:nvSpPr>
          <p:cNvPr id="18" name="Text 6"/>
          <p:cNvSpPr txBox="1"/>
          <p:nvPr/>
        </p:nvSpPr>
        <p:spPr>
          <a:xfrm>
            <a:off x="527698" y="3613640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Online communication требует ясных сообщений, вежливых формулировок и осторожного обращения с личной информацией, потому что слова в чате легко понять неправильно.
</a:t>
            </a:r>
            <a:endParaRPr lang="en-US" sz="1300" dirty="0"/>
          </a:p>
        </p:txBody>
      </p:sp>
      <p:sp>
        <p:nvSpPr>
          <p:cNvPr id="19" name="Text 7"/>
          <p:cNvSpPr txBox="1"/>
          <p:nvPr/>
        </p:nvSpPr>
        <p:spPr>
          <a:xfrm>
            <a:off x="1169592" y="3084265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Общение онлайн
</a:t>
            </a:r>
            <a:endParaRPr lang="en-US" sz="1300" dirty="0"/>
          </a:p>
        </p:txBody>
      </p:sp>
      <p:sp>
        <p:nvSpPr>
          <p:cNvPr id="20" name="Text 8"/>
          <p:cNvSpPr txBox="1"/>
          <p:nvPr/>
        </p:nvSpPr>
        <p:spPr>
          <a:xfrm>
            <a:off x="4072507" y="3613640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Conflict resolution помогает обсуждать разногласия спокойно, находить причину спора и выбирать безопасный способ договориться без обид, угроз и унижения.
</a:t>
            </a:r>
            <a:endParaRPr lang="en-US" sz="1300" dirty="0"/>
          </a:p>
        </p:txBody>
      </p:sp>
      <p:sp>
        <p:nvSpPr>
          <p:cNvPr id="21" name="Text 9"/>
          <p:cNvSpPr txBox="1"/>
          <p:nvPr/>
        </p:nvSpPr>
        <p:spPr>
          <a:xfrm>
            <a:off x="4714401" y="3084265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Конфликты и их решение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145820"/>
            <a:ext cx="8424000" cy="20319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73500"/>
            <a:ext cx="84240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healthy relationships
</a:t>
            </a:r>
            <a:endParaRPr lang="en-US" sz="3200" dirty="0"/>
          </a:p>
        </p:txBody>
      </p:sp>
      <p:sp>
        <p:nvSpPr>
          <p:cNvPr id="12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49677" y="3688568"/>
            <a:ext cx="14859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здоровых отношениях люди внимательно слушают друг друга, не перебивают и не высмеивают чужие идеи. Respect помогает сохранять спокойный тон даже при несогласии.
</a:t>
            </a:r>
            <a:endParaRPr lang="en-US" sz="700" dirty="0"/>
          </a:p>
        </p:txBody>
      </p:sp>
      <p:sp>
        <p:nvSpPr>
          <p:cNvPr id="14" name="Text 3"/>
          <p:cNvSpPr txBox="1"/>
          <p:nvPr/>
        </p:nvSpPr>
        <p:spPr>
          <a:xfrm>
            <a:off x="455400" y="3393178"/>
            <a:ext cx="14745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
</a:t>
            </a:r>
            <a:endParaRPr lang="en-US" sz="800" dirty="0"/>
          </a:p>
        </p:txBody>
      </p:sp>
      <p:sp>
        <p:nvSpPr>
          <p:cNvPr id="15" name="Text 4"/>
          <p:cNvSpPr txBox="1"/>
          <p:nvPr/>
        </p:nvSpPr>
        <p:spPr>
          <a:xfrm>
            <a:off x="7232077" y="3688568"/>
            <a:ext cx="14859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Safety включает уважение к личному пространству, частным сообщениям и нежеланию делиться подробностями. Здоровые отношения не давят и не заставляют делать лишнее.
</a:t>
            </a:r>
            <a:endParaRPr lang="en-US" sz="700" dirty="0"/>
          </a:p>
        </p:txBody>
      </p:sp>
      <p:sp>
        <p:nvSpPr>
          <p:cNvPr id="16" name="Text 5"/>
          <p:cNvSpPr txBox="1"/>
          <p:nvPr/>
        </p:nvSpPr>
        <p:spPr>
          <a:xfrm>
            <a:off x="7237800" y="3393178"/>
            <a:ext cx="14745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границы
</a:t>
            </a:r>
            <a:endParaRPr lang="en-US" sz="800" dirty="0"/>
          </a:p>
        </p:txBody>
      </p:sp>
      <p:sp>
        <p:nvSpPr>
          <p:cNvPr id="17" name="Text 6"/>
          <p:cNvSpPr txBox="1"/>
          <p:nvPr/>
        </p:nvSpPr>
        <p:spPr>
          <a:xfrm>
            <a:off x="5536477" y="3688568"/>
            <a:ext cx="14859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Support особенно важна в учёбе и дружбе: добрые слова, помощь с заданием и спокойная реакция на неудачу укрепляют отношения и создают ощущение безопасности.
</a:t>
            </a:r>
            <a:endParaRPr lang="en-US" sz="700" dirty="0"/>
          </a:p>
        </p:txBody>
      </p:sp>
      <p:sp>
        <p:nvSpPr>
          <p:cNvPr id="18" name="Text 7"/>
          <p:cNvSpPr txBox="1"/>
          <p:nvPr/>
        </p:nvSpPr>
        <p:spPr>
          <a:xfrm>
            <a:off x="5542200" y="3393178"/>
            <a:ext cx="14745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
</a:t>
            </a:r>
            <a:endParaRPr lang="en-US" sz="800" dirty="0"/>
          </a:p>
        </p:txBody>
      </p:sp>
      <p:sp>
        <p:nvSpPr>
          <p:cNvPr id="19" name="Text 8"/>
          <p:cNvSpPr txBox="1"/>
          <p:nvPr/>
        </p:nvSpPr>
        <p:spPr>
          <a:xfrm>
            <a:off x="3840877" y="3688568"/>
            <a:ext cx="14859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Honesty делает общение ясным и надёжным. Когда люди говорят правду о своих ошибках и намерениях, им проще избежать недоразумений и лишних конфликтов.
</a:t>
            </a:r>
            <a:endParaRPr lang="en-US" sz="700" dirty="0"/>
          </a:p>
        </p:txBody>
      </p:sp>
      <p:sp>
        <p:nvSpPr>
          <p:cNvPr id="20" name="Text 9"/>
          <p:cNvSpPr txBox="1"/>
          <p:nvPr/>
        </p:nvSpPr>
        <p:spPr>
          <a:xfrm>
            <a:off x="3846600" y="3393178"/>
            <a:ext cx="14745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Честность
</a:t>
            </a:r>
            <a:endParaRPr lang="en-US" sz="800" dirty="0"/>
          </a:p>
        </p:txBody>
      </p:sp>
      <p:sp>
        <p:nvSpPr>
          <p:cNvPr id="21" name="Text 10"/>
          <p:cNvSpPr txBox="1"/>
          <p:nvPr/>
        </p:nvSpPr>
        <p:spPr>
          <a:xfrm>
            <a:off x="2145277" y="3688568"/>
            <a:ext cx="14859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Trust появляется, когда человек выполняет обещания, не раскрывает секреты без разрешения и ведёт себя предсказуемо. Тогда другим легче делиться мыслями и чувствами.
</a:t>
            </a:r>
            <a:endParaRPr lang="en-US" sz="700" dirty="0"/>
          </a:p>
        </p:txBody>
      </p:sp>
      <p:sp>
        <p:nvSpPr>
          <p:cNvPr id="22" name="Text 11"/>
          <p:cNvSpPr txBox="1"/>
          <p:nvPr/>
        </p:nvSpPr>
        <p:spPr>
          <a:xfrm>
            <a:off x="2151000" y="3393178"/>
            <a:ext cx="14745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Доверие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trust grows in relationships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доверие укрепляется через повседневное общение и поступки.
</a:t>
            </a:r>
            <a:endParaRPr lang="en-US" sz="158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075900" y="373500"/>
            <a:ext cx="67080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для разговора о людях и отношениях
</a:t>
            </a:r>
            <a:endParaRPr lang="en-US" sz="2497" dirty="0"/>
          </a:p>
        </p:txBody>
      </p:sp>
      <p:sp>
        <p:nvSpPr>
          <p:cNvPr id="11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2075900" y="1171484"/>
            <a:ext cx="6488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Черты характера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2075900" y="1383425"/>
            <a:ext cx="6488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описания людей часто используют слова kind, friendly, honest, caring, rude, shy, reliable, supportive, jealous и patient. Они помогают коротко и точно говорить о поведении и впечатлении от человека.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2075900" y="3978859"/>
            <a:ext cx="6488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в речи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2075900" y="4190800"/>
            <a:ext cx="6488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и выражения полезны для устных ответов, парной работы и письменных заданий. Они позволяют говорить не только о фактах, но и о чувствах, мотивах и поступках.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2075900" y="3277016"/>
            <a:ext cx="6488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Согласие и несогласие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2075900" y="3488956"/>
            <a:ext cx="6488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этой теме часто нужны вежливые модели, чтобы согласиться, не обидеть собеседника или мягко не согласиться. Такие формулы делают разговор спокойнее и понятнее.
</a:t>
            </a:r>
            <a:endParaRPr lang="en-US" sz="800" dirty="0"/>
          </a:p>
        </p:txBody>
      </p:sp>
      <p:sp>
        <p:nvSpPr>
          <p:cNvPr id="18" name="Text 8"/>
          <p:cNvSpPr txBox="1"/>
          <p:nvPr/>
        </p:nvSpPr>
        <p:spPr>
          <a:xfrm>
            <a:off x="2075900" y="2575172"/>
            <a:ext cx="6488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и помощь
</a:t>
            </a:r>
            <a:endParaRPr lang="en-US" sz="1000" dirty="0"/>
          </a:p>
        </p:txBody>
      </p:sp>
      <p:sp>
        <p:nvSpPr>
          <p:cNvPr id="19" name="Text 9"/>
          <p:cNvSpPr txBox="1"/>
          <p:nvPr/>
        </p:nvSpPr>
        <p:spPr>
          <a:xfrm>
            <a:off x="2075900" y="2787113"/>
            <a:ext cx="6488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depend on, keep secrets, solve a problem и apologize подходят для ситуаций, где нужно показать заботу, надёжность и готовность исправить ошибку без лишнего напряжения.
</a:t>
            </a:r>
            <a:endParaRPr lang="en-US" sz="800" dirty="0"/>
          </a:p>
        </p:txBody>
      </p:sp>
      <p:sp>
        <p:nvSpPr>
          <p:cNvPr id="20" name="Text 10"/>
          <p:cNvSpPr txBox="1"/>
          <p:nvPr/>
        </p:nvSpPr>
        <p:spPr>
          <a:xfrm>
            <a:off x="2075900" y="1873328"/>
            <a:ext cx="6488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Отношения между людьми
</a:t>
            </a:r>
            <a:endParaRPr lang="en-US" sz="1000" dirty="0"/>
          </a:p>
        </p:txBody>
      </p:sp>
      <p:sp>
        <p:nvSpPr>
          <p:cNvPr id="21" name="Text 11"/>
          <p:cNvSpPr txBox="1"/>
          <p:nvPr/>
        </p:nvSpPr>
        <p:spPr>
          <a:xfrm>
            <a:off x="2075900" y="2085269"/>
            <a:ext cx="6488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выражения get along with, argue with, make friends и trust someone помогают описывать, как складывается общение. С их помощью легко строить простые диалоги и рассказы о дружбе.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больше всего укрепляет отношения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отношения держатся не на одном факторе, а на сочетании нескольких привычек общения и взаимной ответственности.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Respect и trust важнее всего, а communication помогает поддерживать их в повседневных ситуациях.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примеров по теме interpersonal relationships
</a:t>
            </a:r>
            <a:endParaRPr lang="en-US" sz="134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724194"/>
            <a:ext cx="4791900" cy="168421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Полезное и вредное поведение в отношениях
</a:t>
            </a:r>
            <a:endParaRPr lang="en-US" sz="2891" dirty="0"/>
          </a:p>
        </p:txBody>
      </p:sp>
      <p:sp>
        <p:nvSpPr>
          <p:cNvPr id="7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041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одни и те же действия могут укреплять или портить общение в классе.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04102" y="302239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и честность укрепляют отношения, а насмешки и слухи быстро вызывают напряжение.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4047325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Classroom communication examples used in school English lessons
</a:t>
            </a:r>
            <a:endParaRPr lang="en-US" sz="134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в подростковом возрасте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359999" y="1899847"/>
            <a:ext cx="3951189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Teenage friendship often начинается с общих увлечений, игр, кружков или учебных проектов. Когда у ребят есть совместные дела, им легче разговаривать и чувствовать себя частью одной группы.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63036" y="1514378"/>
            <a:ext cx="3948433" cy="32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интересы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359999" y="3268622"/>
            <a:ext cx="3951189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Друзья могут не соглашаться друг с другом, но важно не переходить к оскорблениям. Умение спорить спокойно показывает зрелость и помогает сохранить отношения после разногласий.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63036" y="2883153"/>
            <a:ext cx="3948433" cy="32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без обид
</a:t>
            </a:r>
            <a:endParaRPr lang="en-US" sz="1500" dirty="0"/>
          </a:p>
        </p:txBody>
      </p:sp>
      <p:sp>
        <p:nvSpPr>
          <p:cNvPr id="15" name="Text 6"/>
          <p:cNvSpPr txBox="1"/>
          <p:nvPr/>
        </p:nvSpPr>
        <p:spPr>
          <a:xfrm>
            <a:off x="4736323" y="1899847"/>
            <a:ext cx="3951189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друг принимает мнение другого человека, не давит и не заставляет делать то, что кажется опасным или неправильным. Respect делает дружбу спокойной и надёжной.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4739361" y="1514378"/>
            <a:ext cx="3948433" cy="32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Принятие и уважение
</a:t>
            </a:r>
            <a:endParaRPr lang="en-US" sz="1500" dirty="0"/>
          </a:p>
        </p:txBody>
      </p:sp>
      <p:sp>
        <p:nvSpPr>
          <p:cNvPr id="17" name="Text 8"/>
          <p:cNvSpPr txBox="1"/>
          <p:nvPr/>
        </p:nvSpPr>
        <p:spPr>
          <a:xfrm>
            <a:off x="4736323" y="3268622"/>
            <a:ext cx="3951189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ссоры дружба становится крепче, если люди умеют извиниться, обсудить проблему и снова разговаривать нормально. Это учит прощать и двигаться дальше без лишней обиды.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4739361" y="2883153"/>
            <a:ext cx="3948433" cy="32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к общению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0000" y="1145820"/>
            <a:ext cx="8424000" cy="2031961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Empathy как важный навык общения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571275" y="3769350"/>
            <a:ext cx="2289300" cy="67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Empathy помогает заметить, что человек расстроен, тревожится, стесняется или злится. Тогда легче выбрать слова, которые поддерживают, а не усиливают напряжение.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571275" y="3371990"/>
            <a:ext cx="2289300" cy="33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Понимать чувства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427350" y="3769350"/>
            <a:ext cx="2289300" cy="67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 понимаем состояние другого, мы подбираем более мягкие фразы, предлагаем помощь и не шутим неуместно. Это делает общение спокойнее и безопаснее.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3427350" y="3371990"/>
            <a:ext cx="2289300" cy="33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Говорить бережно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283425" y="3769350"/>
            <a:ext cx="2289300" cy="67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Empathy особенно полезна в классе: она помогает поддержать ученика после неудачного ответа, помочь новичку освоиться и не оставить человека одного в трудный момент.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6283425" y="3371990"/>
            <a:ext cx="2289300" cy="33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Поддерживать одноклассников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Personal boundaries in everyday communication
</a:t>
            </a:r>
            <a:endParaRPr lang="en-US" sz="2841" dirty="0"/>
          </a:p>
        </p:txBody>
      </p:sp>
      <p:sp>
        <p:nvSpPr>
          <p:cNvPr id="9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20250" y="1843675"/>
            <a:ext cx="3783600" cy="8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границы помогают человеку чувствовать себя спокойно и безопасно. Они касаются прикосновений, переписок, шуток, секретов, фотографий и личного пространства, поэтому их важно замечать в повседневном общении.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20269" y="1346575"/>
            <a:ext cx="3783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границы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000375" y="1843675"/>
            <a:ext cx="3783600" cy="8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границ начинается с простого вопроса и готовности услышать отказ. Фразы вроде Do you mind if…? , I’d rather not… и Please stop помогают говорить вежливо и без давления на собеседника.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000394" y="1346575"/>
            <a:ext cx="3783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спросить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20250" y="3496075"/>
            <a:ext cx="3783600" cy="8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пересылать личные сообщения, рассказывать чужие секреты или показывать фотографии без разрешения. Если человек просит не обсуждать что-то личное, это нужно принять спокойно и без обид.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20269" y="2998975"/>
            <a:ext cx="3783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делиться чужим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5000375" y="3496075"/>
            <a:ext cx="3783600" cy="8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связаны не только с правилами, но и с вниманием к чувствам другого человека. Когда люди не торопят, не навязывают разговор и уважают ответ, общение становится безопаснее и дружелюбнее.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5000394" y="2998975"/>
            <a:ext cx="3783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Чужой комфорт важен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по-английски решать конфликт шаг за шагом
</a:t>
            </a:r>
            <a:endParaRPr lang="en-US" sz="2716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для speaking tasks и role-play на основе школьных ситуаций общения.
</a:t>
            </a:r>
            <a:endParaRPr lang="en-US" sz="158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конфликты возникают в классе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конфликт начинается не с самого вопроса, а с неудачного тона, неполного объяснения или поспешных выводов.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показывает: чем менее ясна коммуникация, тем выше риск ссоры; поэтому в классе особенно важны точные слова и уточняющие вопросы.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для обсуждения на уроках английского языка; обобщённые данные для иллюстрации темы.
</a:t>
            </a:r>
            <a:endParaRPr lang="en-US" sz="134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Bullying: признаки и отличие от обычной ссоры
</a:t>
            </a:r>
            <a:endParaRPr lang="en-US" sz="2763" dirty="0"/>
          </a:p>
        </p:txBody>
      </p:sp>
      <p:sp>
        <p:nvSpPr>
          <p:cNvPr id="10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359999" y="1899847"/>
            <a:ext cx="3951189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Буллинг не ограничивается одним неприятным эпизодом. Он происходит снова и снова, из-за чего жертва начинает чувствовать постоянное напряжение и страх перед встречей с одними и теми же людьми.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63036" y="1514378"/>
            <a:ext cx="3948433" cy="32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Повторяется снова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359999" y="3268622"/>
            <a:ext cx="3951189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bullying одна сторона обычно сильнее, популярнее или действует группой. Из-за этого человеку труднее ответить, попросить о помощи или остановить неприятное поведение самостоятельно.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63036" y="2883153"/>
            <a:ext cx="3948433" cy="32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неравенство сил
</a:t>
            </a:r>
            <a:endParaRPr lang="en-US" sz="1500" dirty="0"/>
          </a:p>
        </p:txBody>
      </p:sp>
      <p:sp>
        <p:nvSpPr>
          <p:cNvPr id="15" name="Text 6"/>
          <p:cNvSpPr txBox="1"/>
          <p:nvPr/>
        </p:nvSpPr>
        <p:spPr>
          <a:xfrm>
            <a:off x="4736323" y="1899847"/>
            <a:ext cx="3951189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Обычная ссора может возникнуть случайно, а bullying строится на желании задеть, унизить или напугать. В него входят обидные прозвища, насмешки, угрозы и порча вещей.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4739361" y="1514378"/>
            <a:ext cx="3948433" cy="32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намеренный вред
</a:t>
            </a:r>
            <a:endParaRPr lang="en-US" sz="1500" dirty="0"/>
          </a:p>
        </p:txBody>
      </p:sp>
      <p:sp>
        <p:nvSpPr>
          <p:cNvPr id="17" name="Text 8"/>
          <p:cNvSpPr txBox="1"/>
          <p:nvPr/>
        </p:nvSpPr>
        <p:spPr>
          <a:xfrm>
            <a:off x="4736323" y="3268622"/>
            <a:ext cx="3951189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обидные действия повторяются, важно рассказать учителю, родителям или другому взрослому. Это помогает остановить проблему раньше и сделать школьную среду более безопасной для всех.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4739361" y="2883153"/>
            <a:ext cx="3948433" cy="32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сообщать взрослым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075900" y="373500"/>
            <a:ext cx="67080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Online communication: rules for safe behaviour
</a:t>
            </a:r>
            <a:endParaRPr lang="en-US" sz="2497" dirty="0"/>
          </a:p>
        </p:txBody>
      </p:sp>
      <p:sp>
        <p:nvSpPr>
          <p:cNvPr id="11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2075900" y="1171484"/>
            <a:ext cx="6488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Пиши вежливо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2075900" y="1383425"/>
            <a:ext cx="6488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чатах и комментариях лучше использовать спокойные и понятные фразы. Вежливый тон помогает избежать недоразумений, особенно когда собеседники не видят мимику и не слышат интонацию.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2075900" y="3978859"/>
            <a:ext cx="6488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Береги цифровую безопасность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2075900" y="4190800"/>
            <a:ext cx="6488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онлайн-общения связаны не только с хорошими манерами, но и с безопасностью. Если кто-то просит о личной информации или ведёт себя подозрительно, лучше прекратить разговор и сообщить взрослым.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2075900" y="3277016"/>
            <a:ext cx="6488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Проверяй, кому пишешь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2075900" y="3488956"/>
            <a:ext cx="6488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отправкой сообщения важно убедиться, что адресат выбран правильно, а текст не может быть понят как насмешка или обвинение. Короткое и ясное сообщение безопаснее резких эмоций.
</a:t>
            </a:r>
            <a:endParaRPr lang="en-US" sz="800" dirty="0"/>
          </a:p>
        </p:txBody>
      </p:sp>
      <p:sp>
        <p:nvSpPr>
          <p:cNvPr id="18" name="Text 8"/>
          <p:cNvSpPr txBox="1"/>
          <p:nvPr/>
        </p:nvSpPr>
        <p:spPr>
          <a:xfrm>
            <a:off x="2075900" y="2575172"/>
            <a:ext cx="6488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раздувай конфликт
</a:t>
            </a:r>
            <a:endParaRPr lang="en-US" sz="1000" dirty="0"/>
          </a:p>
        </p:txBody>
      </p:sp>
      <p:sp>
        <p:nvSpPr>
          <p:cNvPr id="19" name="Text 9"/>
          <p:cNvSpPr txBox="1"/>
          <p:nvPr/>
        </p:nvSpPr>
        <p:spPr>
          <a:xfrm>
            <a:off x="2075900" y="2787113"/>
            <a:ext cx="6488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Скриншоты, пересылка чужих сообщений и публичные споры часто делают ситуацию хуже. Лучше остановиться, не отвечать резко и обсудить проблему спокойно в личном разговоре или с взрослым.
</a:t>
            </a:r>
            <a:endParaRPr lang="en-US" sz="800" dirty="0"/>
          </a:p>
        </p:txBody>
      </p:sp>
      <p:sp>
        <p:nvSpPr>
          <p:cNvPr id="20" name="Text 10"/>
          <p:cNvSpPr txBox="1"/>
          <p:nvPr/>
        </p:nvSpPr>
        <p:spPr>
          <a:xfrm>
            <a:off x="2075900" y="1873328"/>
            <a:ext cx="6488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делись личным
</a:t>
            </a:r>
            <a:endParaRPr lang="en-US" sz="1000" dirty="0"/>
          </a:p>
        </p:txBody>
      </p:sp>
      <p:sp>
        <p:nvSpPr>
          <p:cNvPr id="21" name="Text 11"/>
          <p:cNvSpPr txBox="1"/>
          <p:nvPr/>
        </p:nvSpPr>
        <p:spPr>
          <a:xfrm>
            <a:off x="2075900" y="2085269"/>
            <a:ext cx="6488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Пароли, адрес, номер телефона, название школы и данные о местоположении относятся к личной информации. Их нельзя публиковать открыто или отправлять незнакомым людям даже в обычной переписке.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667944"/>
            <a:ext cx="4791900" cy="168421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Helpful and harmful phrases in conversation
</a:t>
            </a:r>
            <a:endParaRPr lang="en-US" sz="3131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коротких фраз помогает увидеть, как слова меняют атмосферу разговора и влияют на готовность слушать друг друга.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Поддерживающие фразы снижают напряжение, а резкие слова усиливают конфликт. Даже короткая реплика может изменить весь тон общения.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Examples for classroom speaking practice in school English lessons.
</a:t>
            </a:r>
            <a:endParaRPr lang="en-US" sz="134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4664"/>
            <a:ext cx="2700000" cy="16532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2000" y="964664"/>
            <a:ext cx="2700000" cy="165322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84000" y="964664"/>
            <a:ext cx="2700000" cy="165322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teamwork работает в реальных школьных делах
</a:t>
            </a:r>
            <a:endParaRPr lang="en-US" sz="2531" dirty="0"/>
          </a:p>
        </p:txBody>
      </p:sp>
      <p:sp>
        <p:nvSpPr>
          <p:cNvPr id="12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96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Плакат для проекта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английского группа решила сделать плакат о школьных традициях. Один ученик собирал идеи, другой искал картинки, а третий отвечал за заголовки и подписи. Когда каждый выполнил свою часть, работа стала аккуратной и понятной для класса.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3358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подготовка к выступлению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мини-презентацией ребята распределили роли: кто говорит вступление, кто показывает примеры, а кто отвечает на вопросы. Они несколько раз сравнили идеи и согласовали план, чтобы не перебивать друг друга и уложиться во время.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6220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Команда после уроков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занятий школьники готовили стенгазету и быстро заметили, что работа идёт лучше, если слушать разные предложения. Один из них опоздал со своей частью, но группа спокойно напомнила о сроках и помогла закончить задание вместе.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отношения крепче со временем
</a:t>
            </a:r>
            <a:endParaRPr lang="en-US" sz="3069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растут не сами по себе: их поддерживают ежедневные привычки, уважение к договорённостям и спокойный разговор после разногласий.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заметный рост связан с честным разговором. Значит, устойчивые отношения зависят от регулярных действий, а не от одного красивого поступка.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для анализа отношений на уроках английского языка; иллюстративные значения для наглядности.
</a:t>
            </a:r>
            <a:endParaRPr lang="en-US" sz="130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350" y="1339104"/>
            <a:ext cx="450000" cy="36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27950" y="1339104"/>
            <a:ext cx="450000" cy="36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10650" y="1294104"/>
            <a:ext cx="450000" cy="45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87275" y="3084118"/>
            <a:ext cx="450000" cy="45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04575" y="3084118"/>
            <a:ext cx="450000" cy="450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ежедневные привычки общения
</a:t>
            </a:r>
            <a:endParaRPr lang="en-US" sz="3088" dirty="0"/>
          </a:p>
        </p:txBody>
      </p:sp>
      <p:sp>
        <p:nvSpPr>
          <p:cNvPr id="11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93350" y="1823625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Простое hello, good morning или приветствие по имени задаёт доброжелательный тон. Так легче начать разговор и показать, что ты открыт к спокойному общению.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1001700" y="1294250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Приветствие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6127950" y="1823625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подождать, пока собеседник закончит мысль, делает разговор понятнее. Это особенно важно на уроке, когда каждый должен успеть высказаться без спешки и давления.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636300" y="1294250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перебивать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3310650" y="1823625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thank you и спасибо помогают замечать помощь других людей. Регулярная благодарность делает класс более вежливым и показывает, что вклад каждого важен.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3819000" y="1294250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Благодарность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1887275" y="3613640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sorry, I’m sorry или прости помогают быстро исправить неловкость. Искреннее извинение показывает ответственность и помогает восстановить спокойную атмосферу после ошибки.
</a:t>
            </a:r>
            <a:endParaRPr lang="en-US" sz="1200" dirty="0"/>
          </a:p>
        </p:txBody>
      </p:sp>
      <p:sp>
        <p:nvSpPr>
          <p:cNvPr id="19" name="Text 9"/>
          <p:cNvSpPr txBox="1"/>
          <p:nvPr/>
        </p:nvSpPr>
        <p:spPr>
          <a:xfrm>
            <a:off x="2395625" y="3084265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Извинение
</a:t>
            </a:r>
            <a:endParaRPr lang="en-US" sz="1200" dirty="0"/>
          </a:p>
        </p:txBody>
      </p:sp>
      <p:sp>
        <p:nvSpPr>
          <p:cNvPr id="20" name="Text 10"/>
          <p:cNvSpPr txBox="1"/>
          <p:nvPr/>
        </p:nvSpPr>
        <p:spPr>
          <a:xfrm>
            <a:off x="4704575" y="3613640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человек молчит, волнуется или выглядит расстроенным, стоит говорить мягче и внимательнее. Такое наблюдение помогает выбрать слова поддержки и избежать лишнего напряжения.
</a:t>
            </a:r>
            <a:endParaRPr lang="en-US" sz="1200" dirty="0"/>
          </a:p>
        </p:txBody>
      </p:sp>
      <p:sp>
        <p:nvSpPr>
          <p:cNvPr id="21" name="Text 11"/>
          <p:cNvSpPr txBox="1"/>
          <p:nvPr/>
        </p:nvSpPr>
        <p:spPr>
          <a:xfrm>
            <a:off x="5212925" y="3084265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Замечать настроение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683" y="1537200"/>
            <a:ext cx="7278900" cy="15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Отношения становятся лучше, когда слова и поступки помогают, а не ранят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562675" y="3451625"/>
            <a:ext cx="41256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Уважение, доверие и ответственность делают общение спокойным и безопасным. Если говорить честно, слушать внимательно и решать споры без грубости, отношения становятся крепче и надёжнее.
</a:t>
            </a:r>
            <a:endParaRPr lang="en-US" sz="159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2026-05-31T13:10:13Z</dcterms:created>
  <dcterms:modified xsi:type="dcterms:W3CDTF">2026-05-31T13:10:13Z</dcterms:modified>
</cp:coreProperties>
</file>