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Обрабатывающая промышленность в географии: роль, размещение, влияние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сырья в готовые товары формирует экономическую мощь стран и меняет территории.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 обрабатывающей промышленности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рассматривает, как отрасли переработки выбирают территории, как организуют производство и чем воздействуют на среду. От металлургии и машиностроения до электроники — ключ к пониманию специализации регионов и стран.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Обрабатывающая промышленность выпускает товары массового спроса, машины, оборудование, стройматериалы, химию и продукты питания, обеспечивая потребности общества и бизнеса.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создаёт рабочие места для инженеров, технологов, операторов, логистов и специалистов по контролю качества, а также развивает сервисные функции вокруг производства.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Мультипликативный эффект заметен в транспорте, складской логистике, ремонте, упаковке, энергетике и торговле; высокий вклад сектора обычно означает больше добавленной стоимости.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обрабатывающей промышленности в хозяйстве страны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обрабатывающей промышленности по основным отраслям
</a:t>
            </a:r>
            <a:endParaRPr lang="en-US" sz="3175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сегменты чаще всего связаны с массовым потреблением и переработкой сырья, но их соотношение различается по странам.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Неоднородность структуры подчёркивает: состав обрабатывающей промышленности меняется вместе с уровнем развития, технологичностью и специализацией экономики.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3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Демонстрационная диаграмма без привязки к конкретной стране; структура различается по странам и источникам (учебные данные).
</a:t>
            </a:r>
            <a:endParaRPr lang="en-US" sz="13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995422"/>
            <a:ext cx="4684800" cy="23399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отраслей по географическим признакам размещения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 «тяготеют» к разным ресурсам и рынкам: поэтому промышленность всегда распределена неравномерно по территории.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требование к сырью и энергии, тем сильнее притяжение к ресурсам; чем важнее сроки поставок и спрос, тем заметнее роль рынка.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экономической географии (типовые зависимости факторов размещения).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производственный цикл и его территориальная логика
</a:t>
            </a:r>
            <a:endParaRPr lang="en-US" sz="2209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обеспечивают сырьё, комплектующие и топливо. На этом этапе важны логистика, надёжность поставщиков и риски задержек, влияющие на планы выпуска.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Сырьё и поставка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сырьё перемещают к производственным площадкам и перерабатывают. Чем больше стадий обработки, тем критичнее расположение заводов и транспортные связи между ними.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Транспортировка и переработка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Сборка, контроль качества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следующем этапе собирают изделия и проводят контроль качества. Ошибки здесь приводят к браку и повторной переработке, поэтому размещение лабораторий и технологических центров важно.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Готовую продукцию упаковывают, хранят и доставляют потребителю. Территория предприятий выбирается так, чтобы сокращать издержки доставки и ускорять вывод продукции на рынок.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4) Упаковка, складирование и доставка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промышленное производство
</a:t>
            </a:r>
            <a:endParaRPr lang="en-US" sz="2756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рынка → продукт → производство через кооперацию и инфраструктуру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цифровые технологии на заводах
</a:t>
            </a:r>
            <a:endParaRPr lang="en-US" sz="2569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берут на себя сварку, окраску, сборку, сортировку и упаковку. Они работают по заданным программам и повторяемым сценариям, снижая влияние человеческого фактора. На визуальной сцене это хорошо передаёт роботизированный манипулятор и стабильный ритм конвейера.
</a:t>
            </a:r>
            <a:endParaRPr lang="en-US" sz="111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на рутинных операциях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и контроль качества в реальном времени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датчиков и электронного контроля следят за простоями, температурой, параметрами деталей и загрузкой оборудования. При обнаружении отклонений информация мгновенно попадает в систему мониторинга. Так завод превращает наблюдение в управление процессом, а брак уменьшается благодаря раннему выявлению проблем.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экранах и панелях управления отображаются задания, статусы линий и показатели эффективности. Автоматические линии и программы планирования помогают согласовать выпуск, поставки и работу персонала. В кадре легко показать компьютеры операторов и единую систему, связывающую цех с управлением производством.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планирование и панели управления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087" y="302315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02315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069990"/>
            <a:ext cx="464400" cy="46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069990"/>
            <a:ext cx="464400" cy="46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Кадры, квалификация и влияние на размещение предприятий
</a:t>
            </a:r>
            <a:endParaRPr lang="en-US" sz="2127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проектируют процессы, технологи задают режимы и параметры. Там, где сильные вузы и НИИ, предприятия быстрее настраивают производство и сокращают время на внедрение изменений.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и технологи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 требует знаний в измерениях, испытаниях и корректировке процессов. Команды по качеству помогают выявлять дефекты раньше, чем они станут массовыми потерями.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по качеству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предприятий в крупных городах и индустриальных центрах связано с доступностью кадров, колледжей, вузов и научных организаций. Недостаток подготовки повышает издержки и снижает конкурентоспособность.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проще найти людей — там и завод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оборудования зависит от квалифицированных специалистов по настройке и обслуживанию. Их наличие снижает простои и помогает поддерживать стабильное качество продукции.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Наладчики и электромеханики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машиностроении, электронике и приборостроении важны специалисты, которые обновляют программы станков и систем управления. Это повышает точность и расширяет возможности производства.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Программисты оборудования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роста производительности в промышленности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эффект дают решения, уменьшающие простои и потери: обновление оборудования и автоматизация типовых операций.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Планомерное внедрение сразу по нескольким направлениям (техника, процессы и компетенции) снижает себестоимость и стабилизирует выпуск.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6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Демонстрационная диаграмма без привязки к конкретному кейсу; точные доли зависят от отрасли, страны и методики расчёта.
</a:t>
            </a:r>
            <a:endParaRPr lang="en-US" sz="130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Индустрии 4.0 в обрабатывающей промышленности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вещей связывает станки, датчики и программные системы в единую сеть управления. Это позволяет оперативно собирать данные о работе оборудования и синхронизировать действия цеховых служб без задержек.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двойники дают возможность моделировать производственный процесс и тестировать изменения режимов или оснастки без остановки реального выпуска. Решения проверяются в виртуальной среде и внедряются с меньшими рисками.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больших данных и искусственный интеллект помогают прогнозировать спрос, оптимизировать запасы и обнаруживать дефекты по признакам, незаметным при ручном контроле. Аддитивные технологии ускоряют прототипирование и изготовление сложных деталей.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Предиктивное обслуживание снижает аварии благодаря раннему выявлению износа деталей по сигналам датчиков. Тем самым уменьшаются простои, перерасход материалов и потери от внепланового ремонта оборудования.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7432" y="359999"/>
            <a:ext cx="4554136" cy="2777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сырьевой зависимости и устойчивости поставок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сопоставляет, какое сырьё сильнее всего влияет на отрасли обрабатывающей промышленности, какие риски возникают при сбоях и как альтернативы и локализация компонентов поддерживают себестоимость в стабильных пределах.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факторов рисков для сырьевых цепочек предприятий (учебные материалы по экономической географии).
</a:t>
            </a:r>
            <a:endParaRPr lang="en-US" sz="121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поставщиков, создание страховых запасов и локализация части компонентов снижают уязвимость. Чем выше сырьевая зависимость и длиннее логистические цепочки, тем резче реакция себестоимости.
</a:t>
            </a:r>
            <a:endParaRPr lang="en-US" sz="12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качества включает входной контроль сырья, проверку параметров на ключевых операциях, контроль готовой продукции и прослеживаемость партий. Это позволяет быстро находить причины несоответствий.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предприятиях применяются стандарты ISO, внутренние регламенты и статистический контроль процессов. Регулярные аудиты и обучение персонала помогают стабильно удерживать заданные показатели.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труда опирается на защиту от шума, пыли, высоких температур, химических веществ и движущихся механизмов. Соблюдение норм уменьшает аварийность, брак и потери, повышая доверие потребителей.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продукции, стандарты и безопасность труда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Непрерывный цикл улучшений: снижение брака и рост качества
</a:t>
            </a:r>
            <a:endParaRPr lang="en-US" sz="2134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поток принятия решений на производстве: выявление дефекта, поиск причин и закрепление результата стандартом.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Обрабатывающая промышленность оказывает комплексное влияние: выбросы в атмосферу, загрязнение сточных вод, образование твёрдых отходов, шум и высокое энергопотребление. Наибольшая нагрузка часто связана с химическими, металлургическими и целлюлозно-бумажными предприятиями.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воздействия наиболее заметны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воздействия обеспечивают фильтры и очистные сооружения, замкнутые водные циклы, переработка отходов и более энергоэффективное оборудование. Такой подход уменьшает вред для окружающей среды и повышает технологическую дисциплину.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снижают экологическую нагрузку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промышленного производства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затрат на единицу промышленной продукции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реальных расчётах доли различаются по отраслям: там, где производство менее материалоёмко, растёт вес труда и амортизации. Поэтому сравнение требует контекста.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затрат определяет, какие изменения быстрее всего отражаются на цене товара и прибыли: при высокой доле энергии или логистики себестоимость сильнее реагирует на тарифы и ресурсные цены.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4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учебный пример структуры затрат в промышленности; точные доли зависят от отрасли, страны и методики учёта.
</a:t>
            </a:r>
            <a:endParaRPr lang="en-US" sz="13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обрабатывающей промышленности концентрируются в городах, агломерациях, транспортных узлах, портовых районах и рядом с источниками сырья и энергии. Так сокращаются издержки на поставки и распределение готовой продукции.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размещения: центры, узлы и промышленные районы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промышленные районы формируются там, где развиты дороги, железнодорожные линии, энергоснабжение, водоснабжение и устойчивый рынок труда. Инфраструктура становится таким же «ресурсом», как и природные факторы.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Кластеры предприятий поддерживают кооперацию, обмен технологиями, совместную подготовку кадров и снижение транспортных издержек. Историческая специализация территории усиливает накопленный опыт и связь с рынками сбыта.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Обрабатывающая промышленность в мировой экономике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динамику влияют кризисы и восстановление, а также глобализация: спрос на готовую продукцию и импорт комплектующих по-разному отражаются на странах разных уровней индустриализации.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роль обрабатывающей промышленности, тем заметнее связь экономики с технологическим обновлением и экспортом. Различия между группами стран объясняются структурой производства и внешнеторговыми цепочками.
</a:t>
            </a:r>
            <a:endParaRPr lang="en-US" sz="1288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визуализация по данным международной статистики (доли отраслей в структуре экономики) — точные значения зависят от выбранного года и источника.
</a:t>
            </a:r>
            <a:endParaRPr lang="en-US" sz="122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350" y="3296905"/>
            <a:ext cx="360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4650" y="326090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7950" y="3296905"/>
            <a:ext cx="360000" cy="28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78000" y="149919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31300" y="1535195"/>
            <a:ext cx="360000" cy="28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обрабатывающей промышленности и её территориальные изменения
</a:t>
            </a:r>
            <a:endParaRPr lang="en-US" sz="2909" dirty="0"/>
          </a:p>
        </p:txBody>
      </p:sp>
      <p:sp>
        <p:nvSpPr>
          <p:cNvPr id="15" name="Text 2"/>
          <p:cNvSpPr txBox="1"/>
          <p:nvPr/>
        </p:nvSpPr>
        <p:spPr>
          <a:xfrm>
            <a:off x="4513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 гибкие производственные системы повышают скорость переналадки и позволяют выпускать разные варианты продукции. Это поддерживает конкурентоспособность и смещает часть производств ближе к рынкам потребления.
</a:t>
            </a:r>
            <a:endParaRPr lang="en-US" sz="1112" dirty="0"/>
          </a:p>
        </p:txBody>
      </p:sp>
      <p:sp>
        <p:nvSpPr>
          <p:cNvPr id="16" name="Text 3"/>
          <p:cNvSpPr txBox="1"/>
          <p:nvPr/>
        </p:nvSpPr>
        <p:spPr>
          <a:xfrm>
            <a:off x="9363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Роботизация и гибкие линии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3046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Становятся важнее переработка отходов, снижение выбросов и энергоэффективные решения. Предприятия модернизируют процессы, а экологические требования меняют приоритеты размещения и инвестиций.
</a:t>
            </a:r>
            <a:endParaRPr lang="en-US" sz="1112" dirty="0"/>
          </a:p>
        </p:txBody>
      </p:sp>
      <p:sp>
        <p:nvSpPr>
          <p:cNvPr id="18" name="Text 5"/>
          <p:cNvSpPr txBox="1"/>
          <p:nvPr/>
        </p:nvSpPr>
        <p:spPr>
          <a:xfrm>
            <a:off x="37896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технологии и замкнутые циклы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1579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высокотехнологичные компании чаще работают рядом с потребителем и быстрее перестраивают выпуск. Для регионов это означает изменения специализации и рост конкуренции за кадры и инвестиции.
</a:t>
            </a:r>
            <a:endParaRPr lang="en-US" sz="1112" dirty="0"/>
          </a:p>
        </p:txBody>
      </p:sp>
      <p:sp>
        <p:nvSpPr>
          <p:cNvPr id="20" name="Text 7"/>
          <p:cNvSpPr txBox="1"/>
          <p:nvPr/>
        </p:nvSpPr>
        <p:spPr>
          <a:xfrm>
            <a:off x="66429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значимости небольших производств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8780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усиливают роль поставок компонентов и комплектующих, чтобы снизить зависимость от внешних ограничений. Территории с сильной технологической базой получают преимущество при запуске новых производств.
</a:t>
            </a:r>
            <a:endParaRPr lang="en-US" sz="1112" dirty="0"/>
          </a:p>
        </p:txBody>
      </p:sp>
      <p:sp>
        <p:nvSpPr>
          <p:cNvPr id="22" name="Text 9"/>
          <p:cNvSpPr txBox="1"/>
          <p:nvPr/>
        </p:nvSpPr>
        <p:spPr>
          <a:xfrm>
            <a:off x="23629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Локализация критических компонентов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7313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планирование и аналитика ускоряют реакцию на изменения спроса, а качество контролируется точнее. Это повышает устойчивость цепочек поставок и делает региональную специализацию более «управляемой».
</a:t>
            </a:r>
            <a:endParaRPr lang="en-US" sz="1112" dirty="0"/>
          </a:p>
        </p:txBody>
      </p:sp>
      <p:sp>
        <p:nvSpPr>
          <p:cNvPr id="24" name="Text 11"/>
          <p:cNvSpPr txBox="1"/>
          <p:nvPr/>
        </p:nvSpPr>
        <p:spPr>
          <a:xfrm>
            <a:off x="52162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связь с рынками через данные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Обрабатывающая промышленность связывает сырьё, труд, энергию, транспорт и науку, создавая добавленную стоимость и рабочие места. Её развитие зависит от сочетания факторов, а устойчивость определяется модернизацией, качеством, экологией и кадрами.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которая «собирает» территорию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2026-05-13T22:55:55Z</dcterms:created>
  <dcterms:modified xsi:type="dcterms:W3CDTF">2026-05-13T22:55:55Z</dcterms:modified>
</cp:coreProperties>
</file>