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83200" y="887748"/>
            <a:ext cx="6177600" cy="30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Экологический кризис: почему это важно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4892325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696200" y="4141213"/>
            <a:ext cx="57516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уже рядом — и у нас есть шанс его замедлить.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 чём пойдёт речь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829175" y="1241650"/>
            <a:ext cx="3778800" cy="33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 разберём, что такое экологический кризис, почему он возникает, как отражается на жизни людей и какие решения работают дома, в школе и в городе.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520974" y="1275925"/>
            <a:ext cx="3796771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Долгий процесс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Экологический кризис — это не разовое происшествие, а накопление проблем, из-за которых воздух, вода, почвы и климат становятся хуже для жизни.
</a:t>
            </a:r>
            <a:endParaRPr lang="en-US" sz="1500" dirty="0"/>
          </a:p>
        </p:txBody>
      </p:sp>
      <p:sp>
        <p:nvSpPr>
          <p:cNvPr id="9" name="Text 2"/>
          <p:cNvSpPr txBox="1"/>
          <p:nvPr/>
        </p:nvSpPr>
        <p:spPr>
          <a:xfrm>
            <a:off x="520974" y="3112475"/>
            <a:ext cx="3796771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 жизнь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затрагивает не только природу: страдают здоровье людей, условия жизни животных и способность растений нормально расти и восстанавливаться.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4823199" y="1275925"/>
            <a:ext cx="3796771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устойчивости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леса, реки и почвы перегружены, экосистемы перестают быстро самовосстанавливаться после загрязнения, вырубки или потепления.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823199" y="3112475"/>
            <a:ext cx="3796771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вокруг нас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экологический кризис можно заметить и рядом с домом: в жаре во дворе, мусоре, грязной воде или смоге над городом.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322625" y="386175"/>
            <a:ext cx="84957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экологический кризис
</a:t>
            </a:r>
            <a:endParaRPr lang="en-US" sz="2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39" y="1469625"/>
            <a:ext cx="8100923" cy="325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9450" y="386175"/>
            <a:ext cx="81051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причины к решению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9450" y="949500"/>
            <a:ext cx="81051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человеческая деятельность запускает цепочку последствий и почему важно вмешиваться на каждом этапе.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берётся нагрузка на планету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большие нагрузки часто связаны между собой: энергия, леса, отходы и загрязнение усиливают друг друга.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Энергетика даёт наибольшую нагрузку, но остальные источники тоже важны: вместе они ускоряют ухудшение состояния природы.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UNEP и IPCC; условная схема взаимосвязей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6030" y="1022525"/>
            <a:ext cx="3197641" cy="394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322625" y="386175"/>
            <a:ext cx="84957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и парниковые газы
</a:t>
            </a:r>
            <a:endParaRPr lang="en-US" sz="2500" dirty="0"/>
          </a:p>
        </p:txBody>
      </p:sp>
      <p:sp>
        <p:nvSpPr>
          <p:cNvPr id="11" name="Text 2"/>
          <p:cNvSpPr txBox="1"/>
          <p:nvPr/>
        </p:nvSpPr>
        <p:spPr>
          <a:xfrm>
            <a:off x="3593900" y="1366800"/>
            <a:ext cx="2332011" cy="13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3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работает эффект
</a:t>
            </a:r>
            <a:pPr algn="l" indent="0" marL="0">
              <a:lnSpc>
                <a:spcPct val="100000"/>
              </a:lnSpc>
              <a:buNone/>
            </a:pPr>
            <a:r>
              <a:rPr lang="en-US" sz="669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2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Парниковые газы задерживают часть тепла в атмосфере, поэтому планета нагревается сильнее. Это похоже на теплицу, где стекло не выпускает тепло наружу.
</a:t>
            </a:r>
            <a:endParaRPr lang="en-US" sz="1433" dirty="0"/>
          </a:p>
        </p:txBody>
      </p:sp>
      <p:sp>
        <p:nvSpPr>
          <p:cNvPr id="12" name="Text 3"/>
          <p:cNvSpPr txBox="1"/>
          <p:nvPr/>
        </p:nvSpPr>
        <p:spPr>
          <a:xfrm>
            <a:off x="3593900" y="3232925"/>
            <a:ext cx="2332011" cy="13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9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газы
</a:t>
            </a:r>
            <a:pPr algn="l" indent="0" marL="0">
              <a:lnSpc>
                <a:spcPct val="100000"/>
              </a:lnSpc>
              <a:buNone/>
            </a:pPr>
            <a:r>
              <a:rPr lang="en-US" sz="699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9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парниковые газы — углекислый газ и метан. Они попадают в воздух при сжигании топлива, работе заводов, транспорте и из-за потерь лесов.
</a:t>
            </a:r>
            <a:endParaRPr lang="en-US" sz="1499" dirty="0"/>
          </a:p>
        </p:txBody>
      </p:sp>
      <p:sp>
        <p:nvSpPr>
          <p:cNvPr id="13" name="Text 4"/>
          <p:cNvSpPr txBox="1"/>
          <p:nvPr/>
        </p:nvSpPr>
        <p:spPr>
          <a:xfrm>
            <a:off x="6311063" y="1366800"/>
            <a:ext cx="2332011" cy="13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6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выбросов
</a:t>
            </a:r>
            <a:pPr algn="l" indent="0" marL="0">
              <a:lnSpc>
                <a:spcPct val="100000"/>
              </a:lnSpc>
              <a:buNone/>
            </a:pPr>
            <a:r>
              <a:rPr lang="en-US" sz="623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машин, электростанций и производств используют ископаемое топливо, тем выше выбросы. Поэтому проблема касается и энергетики, и транспорта, и промышленности.
</a:t>
            </a:r>
            <a:endParaRPr lang="en-US" sz="1336" dirty="0"/>
          </a:p>
        </p:txBody>
      </p:sp>
      <p:sp>
        <p:nvSpPr>
          <p:cNvPr id="14" name="Text 5"/>
          <p:cNvSpPr txBox="1"/>
          <p:nvPr/>
        </p:nvSpPr>
        <p:spPr>
          <a:xfrm>
            <a:off x="6311063" y="3232925"/>
            <a:ext cx="2332011" cy="13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3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лесов
</a:t>
            </a:r>
            <a:pPr algn="l" indent="0" marL="0">
              <a:lnSpc>
                <a:spcPct val="100000"/>
              </a:lnSpc>
              <a:buNone/>
            </a:pPr>
            <a:r>
              <a:rPr lang="en-US" sz="655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16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помогают удерживать углекислый газ, но при вырубке этот естественный баланс слабеет. Тогда климат меняется быстрее, а природе труднее восстанавливаться.
</a:t>
            </a:r>
            <a:endParaRPr lang="en-US" sz="140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57805" y="1022525"/>
            <a:ext cx="3197641" cy="394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 и деградация экосистем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516869" y="1180275"/>
            <a:ext cx="2371496" cy="16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Природная опора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Леса, болота и луга поддерживают равновесие: очищают воздух, сохраняют влагу и создают условия для множества видов. Их называют природной опорой жизни.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516869" y="3148926"/>
            <a:ext cx="2371496" cy="16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после вырубки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деревья вырубают, почва быстрее высыхает и разрушается. После этого она хуже удерживает воду, а новые растения приживаются с трудом.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265331" y="1180275"/>
            <a:ext cx="2371496" cy="16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устойчивости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Повреждённая экосистема медленнее восстанавливается после пожаров, засух или загрязнения. Это значит, что одна проблема легко превращается в следующую.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3265331" y="3148926"/>
            <a:ext cx="2371496" cy="16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 цепочки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исчезает один элемент природы, страдают другие: насекомые, птицы, звери и растения связаны в единую цепочку, где важна каждая часть.
</a:t>
            </a:r>
            <a:endParaRPr lang="en-US" sz="1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6030" y="1022525"/>
            <a:ext cx="3197641" cy="394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3574937" y="1275925"/>
            <a:ext cx="2392527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Грязный воздух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Выхлопы транспорта и дым от сжигания топлива загрязняют воздух мелкими частицами и газами. Из-за этого в городах появляется смог и труднее дышать.
</a:t>
            </a:r>
            <a:endParaRPr lang="en-US" sz="1500" dirty="0"/>
          </a:p>
        </p:txBody>
      </p:sp>
      <p:sp>
        <p:nvSpPr>
          <p:cNvPr id="11" name="Text 2"/>
          <p:cNvSpPr txBox="1"/>
          <p:nvPr/>
        </p:nvSpPr>
        <p:spPr>
          <a:xfrm>
            <a:off x="3574937" y="3112475"/>
            <a:ext cx="2392527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Загрязнённая вода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Химикаты и стоки попадают в реки, озёра и грунтовые воды. В результате вода становится опаснее для живых организмов и сложнее для очистки.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6302867" y="1275925"/>
            <a:ext cx="2392527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Проблемная почва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Пластик, тяжёлые металлы и другие отходы накапливаются в почве. Земля теряет плодородие, а растения растут хуже и болеют чаще.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6302867" y="3112475"/>
            <a:ext cx="2392527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Неправильное обращение с отходами
</a:t>
            </a:r>
            <a:pPr algn="l" indent="0" marL="0">
              <a:lnSpc>
                <a:spcPct val="100000"/>
              </a:lnSpc>
              <a:buNone/>
            </a:pPr>
            <a:r>
              <a:rPr lang="en-US" sz="6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отходы собирают и утилизируют неправильно, свалки растут, а вредные вещества распространяются дальше. Тогда проблема выходит за пределы одного района.
</a:t>
            </a:r>
            <a:endParaRPr lang="en-US" sz="1352" dirty="0"/>
          </a:p>
        </p:txBody>
      </p:sp>
      <p:sp>
        <p:nvSpPr>
          <p:cNvPr id="14" name="Text 5"/>
          <p:cNvSpPr txBox="1"/>
          <p:nvPr/>
        </p:nvSpPr>
        <p:spPr>
          <a:xfrm>
            <a:off x="470700" y="386179"/>
            <a:ext cx="8202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воздуха, воды и почв
</a:t>
            </a:r>
            <a:endParaRPr lang="en-US" sz="2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3350" y="1720332"/>
            <a:ext cx="4164900" cy="16598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Мусор и переработка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материалы разлагаются по-разному, поэтому сортировка помогает только вместе с сокращением лишних отходов.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Перерабатывать можно не всё одинаково, а уменьшение количества мусора остаётся самым надёжным способом снизить нагрузку.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представление о системах раздельного сбора и переработки отходов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климат и погода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 небольшом росте средней температуры экстремальные явления становятся заметнее и ощутимее в повседневной жизни.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ощущаются жара и ливни, но все перечисленные явления усиливают риски для людей, хозяйства и инфраструктуры.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IPCC AR6 и ВМО; условная визуализация тенденций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9500" y="845000"/>
            <a:ext cx="41904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потеплении даже на 1,5 °C риск сильной жары, засух и ливней заметно возрастает — экстремальная погода становится чаще и опаснее.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259500" y="3981975"/>
            <a:ext cx="4190400" cy="5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IPCC, Sixth Assessment Report (AR6), 2021–2023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5125299" y="845000"/>
            <a:ext cx="3579000" cy="353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2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1,5 °C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это порог, после которого опасные погодные явления усиливаются.
</a:t>
            </a:r>
            <a:endParaRPr lang="en-US" sz="5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6030" y="1022525"/>
            <a:ext cx="3197641" cy="394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322625" y="386175"/>
            <a:ext cx="84957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биоразнообразия
</a:t>
            </a:r>
            <a:endParaRPr lang="en-US" sz="2500" dirty="0"/>
          </a:p>
        </p:txBody>
      </p:sp>
      <p:sp>
        <p:nvSpPr>
          <p:cNvPr id="10" name="Text 2"/>
          <p:cNvSpPr txBox="1"/>
          <p:nvPr/>
        </p:nvSpPr>
        <p:spPr>
          <a:xfrm>
            <a:off x="3695096" y="1295563"/>
            <a:ext cx="4912631" cy="902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обитания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Леса, луга и водоёмы — это не просто фон природы. Они дают пищу, укрытие и условия для жизни тысячам видов, поддерживая устойчивость целых экосистем.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3695096" y="2535354"/>
            <a:ext cx="4912631" cy="902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последствий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исчезает один вид, меняются связи в пищевой цепи. Тогда страдают не только хищники и растения, но и почвы, опыление, качество воды и восстановление природы.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695096" y="3775153"/>
            <a:ext cx="4912631" cy="902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5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
</a:t>
            </a:r>
            <a:pPr algn="l" indent="0" marL="0">
              <a:lnSpc>
                <a:spcPct val="100000"/>
              </a:lnSpc>
              <a:buNone/>
            </a:pPr>
            <a:r>
              <a:rPr lang="en-US" sz="614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Потерю биоразнообразия можно замедлить, если защищать природные территории, уменьшать загрязнение и восстанавливать нарушенные места. Природа лучше восстанавливается, когда ей не мешают.
</a:t>
            </a:r>
            <a:endParaRPr lang="en-US" sz="131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6030" y="1022525"/>
            <a:ext cx="3197641" cy="394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0700" y="386179"/>
            <a:ext cx="8202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это влияет на людей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3681644" y="1180275"/>
            <a:ext cx="2371496" cy="16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Грязный воздух усиливает кашель, аллергию и нагрузку на лёгкие. Особенно заметно это у детей, потому что они чаще дышат активнее и проводят больше времени на улице.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3681644" y="3148926"/>
            <a:ext cx="2371496" cy="16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3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 еда
</a:t>
            </a:r>
            <a:pPr algn="l" indent="0" marL="0">
              <a:lnSpc>
                <a:spcPct val="100000"/>
              </a:lnSpc>
              <a:buNone/>
            </a:pPr>
            <a:r>
              <a:rPr lang="en-US" sz="683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8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Плохая вода и загрязнённые продукты повышают риск отравлений и кишечных инфекций. Когда страдают реки и почвы, безопасность повседневной еды тоже становится вопросом экологии.
</a:t>
            </a:r>
            <a:endParaRPr lang="en-US" sz="1463" dirty="0"/>
          </a:p>
        </p:txBody>
      </p:sp>
      <p:sp>
        <p:nvSpPr>
          <p:cNvPr id="12" name="Text 4"/>
          <p:cNvSpPr txBox="1"/>
          <p:nvPr/>
        </p:nvSpPr>
        <p:spPr>
          <a:xfrm>
            <a:off x="6430106" y="1180275"/>
            <a:ext cx="2371496" cy="16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Жара и самочувствие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Перегрев в городе мешает нормально спать, учиться и играть. В жаркие дни организму труднее охлаждаться, поэтому растёт усталость и снижается внимание.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6430106" y="3148926"/>
            <a:ext cx="2371496" cy="16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59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Повседневные привычки
</a:t>
            </a:r>
            <a:pPr algn="l" indent="0" marL="0">
              <a:lnSpc>
                <a:spcPct val="100000"/>
              </a:lnSpc>
              <a:buNone/>
            </a:pPr>
            <a:r>
              <a:rPr lang="en-US" sz="68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4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Экологический кризис влияет и на распорядок семьи: сложнее добираться до школы, заниматься спортом и проводить время на улице. Проблема становится частью обычной жизни.
</a:t>
            </a:r>
            <a:endParaRPr lang="en-US" sz="145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Мифы и факты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522885" y="1180275"/>
            <a:ext cx="2442413" cy="34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 о бессилии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человек действительно не решит всё, но личные привычки складываются в большой результат. Когда многие экономят ресурсы и уменьшают отходы, меняется спрос и поведение компаний.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6360432" y="1180275"/>
            <a:ext cx="2442413" cy="34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 о «только природе»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 — это не только деревья и животные. Она связана с чистым воздухом, безопасной водой, энергией, продуктами и здоровьем людей каждый день.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3441665" y="1180275"/>
            <a:ext cx="2442413" cy="34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 о переработке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Переработка полезна, но она не должна быть главным ответом. Сначала важно покупать меньше лишнего, повторно использовать вещи и не создавать ненужный мусор.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550" y="1773685"/>
            <a:ext cx="4206300" cy="134230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500" y="386175"/>
            <a:ext cx="8342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Действия на разных уровнях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5299125" y="1123175"/>
            <a:ext cx="34167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забота об экологии нужна на всех уровнях: в школе, в городе и в личных привычках. Меры работают сильнее, когда дополняют друг друга.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решение к повседневной жизни, тем быстрее его можно внедрить; но самый заметный эффект даёт сочетание всех трёх уровней.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73500" y="4050600"/>
            <a:ext cx="83424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ЮНЕП и образовательных программ по устойчивому развитию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6030" y="1022525"/>
            <a:ext cx="3197641" cy="394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3574937" y="1275925"/>
            <a:ext cx="2392527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ресурсов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может начать с простого: следить за светом и водой, закрывать краны, выключать лишние приборы и напоминать об этом через дежурных или плакаты.
</a:t>
            </a:r>
            <a:endParaRPr lang="en-US" sz="1500" dirty="0"/>
          </a:p>
        </p:txBody>
      </p:sp>
      <p:sp>
        <p:nvSpPr>
          <p:cNvPr id="11" name="Text 2"/>
          <p:cNvSpPr txBox="1"/>
          <p:nvPr/>
        </p:nvSpPr>
        <p:spPr>
          <a:xfrm>
            <a:off x="3574937" y="3112475"/>
            <a:ext cx="2392527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Сортировка отходов
</a:t>
            </a:r>
            <a:pPr algn="l" indent="0" marL="0">
              <a:lnSpc>
                <a:spcPct val="100000"/>
              </a:lnSpc>
              <a:buNone/>
            </a:pPr>
            <a:r>
              <a:rPr lang="en-US" sz="6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Раздельный сбор в классе и коридоре помогает собирать бумагу, пластик и батарейки отдельно. Это снижает количество отходов и делает правила обращения с мусором понятными.
</a:t>
            </a:r>
            <a:endParaRPr lang="en-US" sz="1419" dirty="0"/>
          </a:p>
        </p:txBody>
      </p:sp>
      <p:sp>
        <p:nvSpPr>
          <p:cNvPr id="12" name="Text 3"/>
          <p:cNvSpPr txBox="1"/>
          <p:nvPr/>
        </p:nvSpPr>
        <p:spPr>
          <a:xfrm>
            <a:off x="6302867" y="1275925"/>
            <a:ext cx="2392527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Зелёная территория
</a:t>
            </a:r>
            <a:pPr algn="l" indent="0" marL="0">
              <a:lnSpc>
                <a:spcPct val="100000"/>
              </a:lnSpc>
              <a:buNone/>
            </a:pPr>
            <a:r>
              <a:rPr lang="en-US" sz="6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Уход за деревьями, клумбами и школьным двором улучшает тень, воздух и внешний вид территории. Даже небольшой зелёный уголок делает пространство приятнее и прохладнее.
</a:t>
            </a:r>
            <a:endParaRPr lang="en-US" sz="1419" dirty="0"/>
          </a:p>
        </p:txBody>
      </p:sp>
      <p:sp>
        <p:nvSpPr>
          <p:cNvPr id="13" name="Text 4"/>
          <p:cNvSpPr txBox="1"/>
          <p:nvPr/>
        </p:nvSpPr>
        <p:spPr>
          <a:xfrm>
            <a:off x="6302867" y="3112475"/>
            <a:ext cx="2392527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Проекты и наблюдение
</a:t>
            </a:r>
            <a:pPr algn="l" indent="0" marL="0">
              <a:lnSpc>
                <a:spcPct val="100000"/>
              </a:lnSpc>
              <a:buNone/>
            </a:pPr>
            <a:r>
              <a:rPr lang="en-US" sz="6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Эко-проекты, акции и наблюдения за расходом ресурсов помогают видеть результат. Когда ученики сами считают и сравнивают данные, экологические привычки становятся осознанными.
</a:t>
            </a:r>
            <a:endParaRPr lang="en-US" sz="1419" dirty="0"/>
          </a:p>
        </p:txBody>
      </p:sp>
      <p:sp>
        <p:nvSpPr>
          <p:cNvPr id="14" name="Text 5"/>
          <p:cNvSpPr txBox="1"/>
          <p:nvPr/>
        </p:nvSpPr>
        <p:spPr>
          <a:xfrm>
            <a:off x="470700" y="386179"/>
            <a:ext cx="8202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может сделать школа
</a:t>
            </a:r>
            <a:endParaRPr lang="en-US" sz="2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6030" y="1022525"/>
            <a:ext cx="3197641" cy="394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322625" y="386175"/>
            <a:ext cx="84957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может сделать город
</a:t>
            </a:r>
            <a:endParaRPr lang="en-US" sz="2500" dirty="0"/>
          </a:p>
        </p:txBody>
      </p:sp>
      <p:sp>
        <p:nvSpPr>
          <p:cNvPr id="11" name="Text 2"/>
          <p:cNvSpPr txBox="1"/>
          <p:nvPr/>
        </p:nvSpPr>
        <p:spPr>
          <a:xfrm>
            <a:off x="3593900" y="1366800"/>
            <a:ext cx="2332011" cy="13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7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
</a:t>
            </a:r>
            <a:pPr algn="l" indent="0" marL="0">
              <a:lnSpc>
                <a:spcPct val="100000"/>
              </a:lnSpc>
              <a:buNone/>
            </a:pPr>
            <a:r>
              <a:rPr lang="en-US" sz="643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3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Удобный общественный транспорт уменьшает число машин на дорогах. Это снижает выбросы, шум и пробки, а поездки становятся доступнее для школьников и взрослых.
</a:t>
            </a:r>
            <a:endParaRPr lang="en-US" sz="1377" dirty="0"/>
          </a:p>
        </p:txBody>
      </p:sp>
      <p:sp>
        <p:nvSpPr>
          <p:cNvPr id="12" name="Text 3"/>
          <p:cNvSpPr txBox="1"/>
          <p:nvPr/>
        </p:nvSpPr>
        <p:spPr>
          <a:xfrm>
            <a:off x="3593900" y="3232925"/>
            <a:ext cx="2332011" cy="13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53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без машин
</a:t>
            </a:r>
            <a:pPr algn="l" indent="0" marL="0">
              <a:lnSpc>
                <a:spcPct val="100000"/>
              </a:lnSpc>
              <a:buNone/>
            </a:pPr>
            <a:r>
              <a:rPr lang="en-US" sz="678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9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Велодорожки и безопасные переходы помогают чаще выбирать велосипед и ходьбу. Такие маршруты полезны и для здоровья, и для чистоты воздуха в городе.
</a:t>
            </a:r>
            <a:endParaRPr lang="en-US" sz="1453" dirty="0"/>
          </a:p>
        </p:txBody>
      </p:sp>
      <p:sp>
        <p:nvSpPr>
          <p:cNvPr id="13" name="Text 4"/>
          <p:cNvSpPr txBox="1"/>
          <p:nvPr/>
        </p:nvSpPr>
        <p:spPr>
          <a:xfrm>
            <a:off x="6311063" y="1366800"/>
            <a:ext cx="2332011" cy="13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3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Зелёные зоны
</a:t>
            </a:r>
            <a:pPr algn="l" indent="0" marL="0">
              <a:lnSpc>
                <a:spcPct val="100000"/>
              </a:lnSpc>
              <a:buNone/>
            </a:pPr>
            <a:r>
              <a:rPr lang="en-US" sz="673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Парки, скверы и деревья охлаждают улицы и делают жару менее тяжёлой. Зелёные зоны также удерживают влагу и поддерживают жизнь птиц и насекомых.
</a:t>
            </a:r>
            <a:endParaRPr lang="en-US" sz="1443" dirty="0"/>
          </a:p>
        </p:txBody>
      </p:sp>
      <p:sp>
        <p:nvSpPr>
          <p:cNvPr id="14" name="Text 5"/>
          <p:cNvSpPr txBox="1"/>
          <p:nvPr/>
        </p:nvSpPr>
        <p:spPr>
          <a:xfrm>
            <a:off x="6311063" y="3232925"/>
            <a:ext cx="2332011" cy="13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6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среда
</a:t>
            </a:r>
            <a:pPr algn="l" indent="0" marL="0">
              <a:lnSpc>
                <a:spcPct val="100000"/>
              </a:lnSpc>
              <a:buNone/>
            </a:pPr>
            <a:r>
              <a:rPr lang="en-US" sz="623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 отходов и контроль за выбросами помогают уменьшить загрязнение быстрее. Когда правила работают, город становится чище, а риск вреда для здоровья снижается.
</a:t>
            </a:r>
            <a:endParaRPr lang="en-US" sz="133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6030" y="1022525"/>
            <a:ext cx="3197641" cy="394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70700" y="386179"/>
            <a:ext cx="8202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может сделать каждый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3696999" y="1180300"/>
            <a:ext cx="2356084" cy="11529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электричество
</a:t>
            </a:r>
            <a:pPr algn="l" indent="0" marL="0">
              <a:lnSpc>
                <a:spcPct val="100000"/>
              </a:lnSpc>
              <a:buNone/>
            </a:pPr>
            <a:r>
              <a:rPr lang="en-US" sz="606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6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Начать можно с простого контроля: выключать свет, когда он не нужен, и не оставлять зарядки в розетке. Такие действия экономят энергию каждый день.
</a:t>
            </a:r>
            <a:endParaRPr lang="en-US" sz="1299" dirty="0"/>
          </a:p>
        </p:txBody>
      </p:sp>
      <p:sp>
        <p:nvSpPr>
          <p:cNvPr id="12" name="Text 3"/>
          <p:cNvSpPr txBox="1"/>
          <p:nvPr/>
        </p:nvSpPr>
        <p:spPr>
          <a:xfrm>
            <a:off x="3696999" y="2410325"/>
            <a:ext cx="2356084" cy="11529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1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тратить воду
</a:t>
            </a:r>
            <a:pPr algn="l" indent="0" marL="0">
              <a:lnSpc>
                <a:spcPct val="100000"/>
              </a:lnSpc>
              <a:buNone/>
            </a:pPr>
            <a:r>
              <a:rPr lang="en-US" sz="593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2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воды тоже важна: закрывать кран, пока чистишь зубы, и сообщать о протечках взрослым. Даже небольшие потери воды складываются в большой расход.
</a:t>
            </a:r>
            <a:endParaRPr lang="en-US" sz="1271" dirty="0"/>
          </a:p>
        </p:txBody>
      </p:sp>
      <p:sp>
        <p:nvSpPr>
          <p:cNvPr id="13" name="Text 4"/>
          <p:cNvSpPr txBox="1"/>
          <p:nvPr/>
        </p:nvSpPr>
        <p:spPr>
          <a:xfrm>
            <a:off x="3696999" y="3640351"/>
            <a:ext cx="2356084" cy="11529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Использовать многоразовое
</a:t>
            </a:r>
            <a:pPr algn="l" indent="0" marL="0">
              <a:lnSpc>
                <a:spcPct val="100000"/>
              </a:lnSpc>
              <a:buNone/>
            </a:pPr>
            <a:r>
              <a:rPr lang="en-US" sz="596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7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Многоразовая бутылка, контейнер и сумка заменяют десятки одноразовых предметов. Это уменьшает мусор и учит не покупать лишнее ради удобства.
</a:t>
            </a:r>
            <a:endParaRPr lang="en-US" sz="1277" dirty="0"/>
          </a:p>
        </p:txBody>
      </p:sp>
      <p:sp>
        <p:nvSpPr>
          <p:cNvPr id="14" name="Text 5"/>
          <p:cNvSpPr txBox="1"/>
          <p:nvPr/>
        </p:nvSpPr>
        <p:spPr>
          <a:xfrm>
            <a:off x="6445462" y="1180300"/>
            <a:ext cx="2356084" cy="11529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Продлевать срок службы
</a:t>
            </a:r>
            <a:pPr algn="l" indent="0" marL="0">
              <a:lnSpc>
                <a:spcPct val="100000"/>
              </a:lnSpc>
              <a:buNone/>
            </a:pPr>
            <a:r>
              <a:rPr lang="en-US" sz="639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7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Вещи можно чинить, передавать младшим или обменивать. Так одежда, книги и техника служат дольше, а новые ресурсы тратятся медленнее.
</a:t>
            </a:r>
            <a:endParaRPr lang="en-US" sz="1370" dirty="0"/>
          </a:p>
        </p:txBody>
      </p:sp>
      <p:sp>
        <p:nvSpPr>
          <p:cNvPr id="15" name="Text 6"/>
          <p:cNvSpPr txBox="1"/>
          <p:nvPr/>
        </p:nvSpPr>
        <p:spPr>
          <a:xfrm>
            <a:off x="6445462" y="2410325"/>
            <a:ext cx="2356084" cy="11529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Покупать осознанно
</a:t>
            </a:r>
            <a:pPr algn="l" indent="0" marL="0">
              <a:lnSpc>
                <a:spcPct val="100000"/>
              </a:lnSpc>
              <a:buNone/>
            </a:pPr>
            <a:r>
              <a:rPr lang="en-US" sz="654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14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покупкой стоит спросить, нужна ли новая вещь на самом деле. Более вдумчивый выбор помогает сокращать отходы ещё до их появления.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57805" y="1022525"/>
            <a:ext cx="3197641" cy="394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Решения на уровне страны и компаний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516874" y="1180300"/>
            <a:ext cx="2356084" cy="11529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4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и контроль
</a:t>
            </a:r>
            <a:pPr algn="l" indent="0" marL="0">
              <a:lnSpc>
                <a:spcPct val="100000"/>
              </a:lnSpc>
              <a:buNone/>
            </a:pPr>
            <a:r>
              <a:rPr lang="en-US" sz="59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6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вводит правила, которые ограничивают загрязнение и заставляют компании соблюдать экологические нормы. Без таких законов крупные изменения происходят слишком медленно.
</a:t>
            </a:r>
            <a:endParaRPr lang="en-US" sz="1264" dirty="0"/>
          </a:p>
        </p:txBody>
      </p:sp>
      <p:sp>
        <p:nvSpPr>
          <p:cNvPr id="12" name="Text 3"/>
          <p:cNvSpPr txBox="1"/>
          <p:nvPr/>
        </p:nvSpPr>
        <p:spPr>
          <a:xfrm>
            <a:off x="516874" y="2410325"/>
            <a:ext cx="2356084" cy="11529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1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будущего
</a:t>
            </a:r>
            <a:pPr algn="l" indent="0" marL="0">
              <a:lnSpc>
                <a:spcPct val="100000"/>
              </a:lnSpc>
              <a:buNone/>
            </a:pPr>
            <a:r>
              <a:rPr lang="en-US" sz="593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2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Чистый транспорт — это электробусы, поезда и развитие удобной сети перевозок. Он помогает уменьшить выбросы в городах и делает воздух безопаснее.
</a:t>
            </a:r>
            <a:endParaRPr lang="en-US" sz="1271" dirty="0"/>
          </a:p>
        </p:txBody>
      </p:sp>
      <p:sp>
        <p:nvSpPr>
          <p:cNvPr id="13" name="Text 4"/>
          <p:cNvSpPr txBox="1"/>
          <p:nvPr/>
        </p:nvSpPr>
        <p:spPr>
          <a:xfrm>
            <a:off x="516874" y="3640351"/>
            <a:ext cx="2356084" cy="11529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3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энергия
</a:t>
            </a:r>
            <a:pPr algn="l" indent="0" marL="0">
              <a:lnSpc>
                <a:spcPct val="100000"/>
              </a:lnSpc>
              <a:buNone/>
            </a:pPr>
            <a:r>
              <a:rPr lang="en-US" sz="604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Возобновляемая энергия снижает зависимость от угля, нефти и газа. Солнце, ветер и вода помогают производить электричество с меньшим вредом для климата.
</a:t>
            </a:r>
            <a:endParaRPr lang="en-US" sz="1293" dirty="0"/>
          </a:p>
        </p:txBody>
      </p:sp>
      <p:sp>
        <p:nvSpPr>
          <p:cNvPr id="14" name="Text 5"/>
          <p:cNvSpPr txBox="1"/>
          <p:nvPr/>
        </p:nvSpPr>
        <p:spPr>
          <a:xfrm>
            <a:off x="3265337" y="1180300"/>
            <a:ext cx="2356084" cy="11529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1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цикл материалов
</a:t>
            </a:r>
            <a:pPr algn="l" indent="0" marL="0">
              <a:lnSpc>
                <a:spcPct val="100000"/>
              </a:lnSpc>
              <a:buNone/>
            </a:pPr>
            <a:r>
              <a:rPr lang="en-US" sz="593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2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Переработка и повторное использование материалов уменьшают объём отходов. Когда сырьё возвращается в оборот, природе нужно меньше ресурсов для новых товаров.
</a:t>
            </a:r>
            <a:endParaRPr lang="en-US" sz="1271" dirty="0"/>
          </a:p>
        </p:txBody>
      </p:sp>
      <p:sp>
        <p:nvSpPr>
          <p:cNvPr id="15" name="Text 6"/>
          <p:cNvSpPr txBox="1"/>
          <p:nvPr/>
        </p:nvSpPr>
        <p:spPr>
          <a:xfrm>
            <a:off x="3265337" y="2410325"/>
            <a:ext cx="2356084" cy="11529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без лишних потерь
</a:t>
            </a:r>
            <a:pPr algn="l" indent="0" marL="0">
              <a:lnSpc>
                <a:spcPct val="100000"/>
              </a:lnSpc>
              <a:buNone/>
            </a:pPr>
            <a:r>
              <a:rPr lang="en-US" sz="565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9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Круговая экономика строится так, чтобы вещи служили дольше, ремонтировались и использовались повторно. Это снижает нагрузку на природу на каждом этапе производства.
</a:t>
            </a:r>
            <a:endParaRPr lang="en-US" sz="121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7950" y="555625"/>
            <a:ext cx="7988100" cy="214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кризис можно замедлить
</a:t>
            </a:r>
            <a:endParaRPr lang="en-US" sz="3800" dirty="0"/>
          </a:p>
        </p:txBody>
      </p:sp>
      <p:sp>
        <p:nvSpPr>
          <p:cNvPr id="4" name="Text 1"/>
          <p:cNvSpPr txBox="1"/>
          <p:nvPr/>
        </p:nvSpPr>
        <p:spPr>
          <a:xfrm>
            <a:off x="577950" y="3280829"/>
            <a:ext cx="68568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Экологический кризис складывается из множества причин, но именно поэтому его можно замедлить. Если действовать вместе — дома, в школе, в городе и на уровне страны, — изменения становятся реальными.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2026-07-26T12:54:10Z</dcterms:created>
  <dcterms:modified xsi:type="dcterms:W3CDTF">2026-07-26T12:54:10Z</dcterms:modified>
</cp:coreProperties>
</file>