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6094" y="745950"/>
            <a:ext cx="4214463" cy="4397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9095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Нововавилонское царство: краткий подъём и большое наследие
</a:t>
            </a:r>
            <a:endParaRPr lang="en-US" sz="3131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798800"/>
            <a:ext cx="2167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883775"/>
            <a:ext cx="4082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Вавилон взошёл к славе и оставил след в истории Древнего Востока.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421" y="914025"/>
            <a:ext cx="3704408" cy="36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Вавилон между реками и империями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Вавилон вырос в Месопотамии, на важном торговом пути между Тигром и Евфратом. Ослабление Ассирии открыло ему путь к самостоятельности. Отсюда и начался подъём царства: 626, 612 и 539 годы до н. э. стали его ключевыми вехами.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Ассирии и приход к власти Набопаласара
</a:t>
            </a:r>
            <a:endParaRPr lang="en-US" sz="2704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714200" y="1638567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626 год до н. э.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Набопаласар становится правителем Вавилона и начинает объединять силы для борьбы с Ассирией.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560200" y="1805092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с мидянами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Вавилоняне и халдеи действуют вместе с мидянами, чтобы ослабить главного соперника в Передней Азии.
</a:t>
            </a:r>
            <a:endParaRPr lang="en-US" sz="1143" dirty="0"/>
          </a:p>
        </p:txBody>
      </p:sp>
      <p:sp>
        <p:nvSpPr>
          <p:cNvPr id="12" name="Text 4"/>
          <p:cNvSpPr txBox="1"/>
          <p:nvPr/>
        </p:nvSpPr>
        <p:spPr>
          <a:xfrm>
            <a:off x="6406200" y="1872517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612 год до н. э.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Ниневия падает и разрушается, а Ассирия теряет прежнее влияние. Вавилон превращается в центр нового государства.
</a:t>
            </a:r>
            <a:endParaRPr lang="en-US" sz="114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811" y="808175"/>
            <a:ext cx="3703629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01275"/>
            <a:ext cx="46983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Вавилон — столица богатства и величия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1367462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Мощные укрепления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защищали высокие стены и крепкие ворота. Они показывали не только военную силу, но и умение строить крупные и сложные сооружения.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80000" y="2244415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торговли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Вавилон проходили товары и люди из разных стран. Это делало столицу шумной, богатой и очень важной для всего региона.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180000" y="3121363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 и дворцы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городе стояли храмы богов, царские дворцы и широкие улицы. Они подчёркивали величие правителей и особое значение религии.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180000" y="3998337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к Иштар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Знаменитая процессуальная дорога вела к воротам Иштар и храму Мардука. Она стала одним из самых узнаваемых символов древнего города.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правители Нововавилонского царства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точные цифры, а сравнительную оценку влияния правителей на развитие государства и его мощь.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Наивысший подъём связан с Навуходоносором II; при Набониде заметны признаки ослабления и нестабильности.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 ключевым достижениям правителей, составлено по учебному материалу
</a:t>
            </a:r>
            <a:endParaRPr lang="en-US" sz="78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811" y="808175"/>
            <a:ext cx="3703629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Навуходоносор II — царь самого сильного Вавилона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78582" y="1502050"/>
            <a:ext cx="3985551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при Кархемише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605 году до н. э. Навуходоносор II разгромил египетское войско при Кархемише. Эта победа усилила влияние Вавилона в Сирии и Палестине.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78582" y="2676800"/>
            <a:ext cx="3985551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державы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нём владения царства расширились, а власть Вавилона стала более прочной. Государство контролировало важные земли и торговые пути.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78582" y="3851550"/>
            <a:ext cx="3985551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Слава столицы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его правление Вавилон особенно прославился богатством, мощными укреплениями и большими строительными проектами, которые впечатляли современников.
</a:t>
            </a:r>
            <a:endParaRPr lang="en-US" sz="115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700" y="1722751"/>
            <a:ext cx="3563700" cy="16979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76198"/>
            <a:ext cx="41112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даты истории Нововавилонского царства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79975" y="171512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даты показывают путь царства от подъёма до падения: от побед над Ассирией до захвата Вавилона персами.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975" y="264837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царства развивалась быстро: подъём занял меньше столетия, а решающий перелом наступил после внутренних трудностей и персидского завоевания.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20400" y="383185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хронология Нововавилонского царства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9766" y="1596471"/>
            <a:ext cx="505800" cy="505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61334" y="3129007"/>
            <a:ext cx="442575" cy="505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10600" y="1652893"/>
            <a:ext cx="442575" cy="505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47028" y="3117266"/>
            <a:ext cx="505800" cy="5058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 и внешняя политика Вавилона
</a:t>
            </a:r>
            <a:endParaRPr lang="en-US" sz="2800" dirty="0"/>
          </a:p>
        </p:txBody>
      </p:sp>
      <p:sp>
        <p:nvSpPr>
          <p:cNvPr id="14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5" name="Text 2"/>
          <p:cNvSpPr txBox="1"/>
          <p:nvPr/>
        </p:nvSpPr>
        <p:spPr>
          <a:xfrm>
            <a:off x="2328167" y="1354867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Пехота и 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Основой войска была пехота. Она удерживала города, прикрывала стены и помогала царю сохранять порядок на завоёванных землях.
</a:t>
            </a:r>
            <a:endParaRPr lang="en-US" sz="981" dirty="0"/>
          </a:p>
        </p:txBody>
      </p:sp>
      <p:sp>
        <p:nvSpPr>
          <p:cNvPr id="16" name="Text 3"/>
          <p:cNvSpPr txBox="1"/>
          <p:nvPr/>
        </p:nvSpPr>
        <p:spPr>
          <a:xfrm>
            <a:off x="3038122" y="2887403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Осады крепостей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Вавилонские воины умели брать укреплённые города. Это было важно, потому что многие противники прятались за сильными стенами.
</a:t>
            </a:r>
            <a:endParaRPr lang="en-US" sz="981" dirty="0"/>
          </a:p>
        </p:txBody>
      </p:sp>
      <p:sp>
        <p:nvSpPr>
          <p:cNvPr id="17" name="Text 4"/>
          <p:cNvSpPr txBox="1"/>
          <p:nvPr/>
        </p:nvSpPr>
        <p:spPr>
          <a:xfrm>
            <a:off x="6587388" y="1411289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Колесницы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Колесницы использовали для стремительных ударов и поддержки армии в бою. Они помогали создавать преимущество на открытой местности.
</a:t>
            </a:r>
            <a:endParaRPr lang="en-US" sz="981" dirty="0"/>
          </a:p>
        </p:txBody>
      </p:sp>
      <p:sp>
        <p:nvSpPr>
          <p:cNvPr id="18" name="Text 5"/>
          <p:cNvSpPr txBox="1"/>
          <p:nvPr/>
        </p:nvSpPr>
        <p:spPr>
          <a:xfrm>
            <a:off x="6955429" y="2875662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пути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политика защищала дороги в Сирии и Палестине. Контроль над ними приносил дань, зерно, металлы и древесину.
</a:t>
            </a:r>
            <a:endParaRPr lang="en-US" sz="98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Вавилон стал сильным государством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 историческому развитию Нововавилонского царства.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175" y="1219242"/>
            <a:ext cx="2088600" cy="17602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313" y="1218250"/>
            <a:ext cx="2088023" cy="1762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7875" y="1195692"/>
            <a:ext cx="2088600" cy="176021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Иерусалим и вавилонский плен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1592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началось переселение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597 году до н. э. часть жителей Иудеи увели в Вавилон. Для многих семей это стало первым разрывом с родной землёй и привычной жизнью. Событие запомнилось как начало тяжёлых перемен.
</a:t>
            </a:r>
            <a:endParaRPr lang="en-US" sz="963" dirty="0"/>
          </a:p>
        </p:txBody>
      </p:sp>
      <p:sp>
        <p:nvSpPr>
          <p:cNvPr id="10" name="Text 2"/>
          <p:cNvSpPr txBox="1"/>
          <p:nvPr/>
        </p:nvSpPr>
        <p:spPr>
          <a:xfrm>
            <a:off x="346177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после разрушения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586 году до н. э. Иерусалим был разрушен. Потеря города стала трагедией для жителей Иудеи и важной страницей древней истории, которую позже часто вспоминали в религиозных текстах.
</a:t>
            </a:r>
            <a:endParaRPr lang="en-US" sz="974" dirty="0"/>
          </a:p>
        </p:txBody>
      </p:sp>
      <p:sp>
        <p:nvSpPr>
          <p:cNvPr id="11" name="Text 3"/>
          <p:cNvSpPr txBox="1"/>
          <p:nvPr/>
        </p:nvSpPr>
        <p:spPr>
          <a:xfrm>
            <a:off x="6107624" y="32898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 плене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Вавилонский плен сохранился в памяти потомков как время испытаний и ожидания возвращения. Он стал одним из самых известных эпизодов истории древних евреев и Вавилона.
</a:t>
            </a:r>
            <a:endParaRPr lang="en-US" sz="975" dirty="0"/>
          </a:p>
        </p:txBody>
      </p:sp>
      <p:sp>
        <p:nvSpPr>
          <p:cNvPr id="12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150426"/>
            <a:ext cx="5010000" cy="35275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302950"/>
            <a:ext cx="8098500" cy="5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в Вавилоне при Навуходоносоре II
</a:t>
            </a:r>
            <a:endParaRPr lang="en-US" sz="2525" dirty="0"/>
          </a:p>
        </p:txBody>
      </p:sp>
      <p:sp>
        <p:nvSpPr>
          <p:cNvPr id="11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715400" y="1150200"/>
            <a:ext cx="34806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укрепления
</a:t>
            </a:r>
            <a:pPr algn="l" indent="0" marL="0">
              <a:lnSpc>
                <a:spcPct val="115000"/>
              </a:lnSpc>
              <a:buNone/>
            </a:pPr>
            <a:r>
              <a:rPr lang="en-US" sz="4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Навуходоносоре II Вавилон усилили мощными стенами и башнями. Такие сооружения защищали столицу от врагов и одновременно показывали, что власть царя способна контролировать огромный и богатый город.
</a:t>
            </a:r>
            <a:endParaRPr lang="en-US" sz="842" dirty="0"/>
          </a:p>
        </p:txBody>
      </p:sp>
      <p:sp>
        <p:nvSpPr>
          <p:cNvPr id="13" name="Text 3"/>
          <p:cNvSpPr txBox="1"/>
          <p:nvPr/>
        </p:nvSpPr>
        <p:spPr>
          <a:xfrm>
            <a:off x="5086100" y="1882084"/>
            <a:ext cx="34806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Парадные сооружения
</a:t>
            </a:r>
            <a:pPr algn="l" indent="0" marL="0">
              <a:lnSpc>
                <a:spcPct val="115000"/>
              </a:lnSpc>
              <a:buNone/>
            </a:pPr>
            <a:r>
              <a:rPr lang="en-US" sz="4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центре города возводили дворцы, храмы и широкие улицы для торжественных процессий. Эти постройки создавали впечатление порядка, величия и подчёркивали, что столица служит главным символом государства.
</a:t>
            </a:r>
            <a:endParaRPr lang="en-US" sz="842" dirty="0"/>
          </a:p>
        </p:txBody>
      </p:sp>
      <p:sp>
        <p:nvSpPr>
          <p:cNvPr id="14" name="Text 4"/>
          <p:cNvSpPr txBox="1"/>
          <p:nvPr/>
        </p:nvSpPr>
        <p:spPr>
          <a:xfrm>
            <a:off x="5271450" y="2608259"/>
            <a:ext cx="34806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Ворота Иштар и дорога
</a:t>
            </a:r>
            <a:pPr algn="l" indent="0" marL="0">
              <a:lnSpc>
                <a:spcPct val="115000"/>
              </a:lnSpc>
              <a:buNone/>
            </a:pPr>
            <a:r>
              <a:rPr lang="en-US" sz="4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славу Вавилону принесли Ворота Иштар и Процессуальная дорога. Голубая облицовка и изображения животных делали путь к храму Мардука не только красивым, но и торжественным.
</a:t>
            </a:r>
            <a:endParaRPr lang="en-US" sz="954" dirty="0"/>
          </a:p>
        </p:txBody>
      </p:sp>
      <p:sp>
        <p:nvSpPr>
          <p:cNvPr id="15" name="Text 5"/>
          <p:cNvSpPr txBox="1"/>
          <p:nvPr/>
        </p:nvSpPr>
        <p:spPr>
          <a:xfrm>
            <a:off x="5365627" y="3351777"/>
            <a:ext cx="34806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Этеменанки и каналы
</a:t>
            </a:r>
            <a:pPr algn="l" indent="0" marL="0">
              <a:lnSpc>
                <a:spcPct val="115000"/>
              </a:lnSpc>
              <a:buNone/>
            </a:pPr>
            <a:r>
              <a:rPr lang="en-US" sz="4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Зиккурат Этеменанки и система каналов показывали высокий уровень организации труда. Для таких работ требовались мастера, рабочие и большие запасы материалов, что было возможно лишь при сильной царской власти.
</a:t>
            </a:r>
            <a:endParaRPr lang="en-US" sz="84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приходили богатства царства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Доходы Вавилона опирались на плодородные земли и удобное положение между торговыми путями. Это позволяло государству содержать армию, строить города и поддерживать храмы.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ресурсы давали поля и зависимые области: именно они обеспечивали устойчивость экономики и позволяли столице быстро богатеть.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основе исторического обзора хозяйства Нововавилонского царства; точные доли условны, используются для наглядности.
</a:t>
            </a:r>
            <a:endParaRPr lang="en-US" sz="78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95750" y="188537"/>
            <a:ext cx="62373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и бог Мардук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700912"/>
            <a:ext cx="38031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Верховный бог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Мардук считался главным покровителем Вавилона и символом его могущества. В его честь строили храмы, а имя бога связывали с защитой города, царя и установленного порядка.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80000" y="3027177"/>
            <a:ext cx="38031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 и жрецы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 были не только местом молитв, но и важными хозяйственными центрами. Здесь хранили запасы, серебро и документы, а жрецы влияли на управление городом и на общественную жизнь.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229950" y="1700912"/>
            <a:ext cx="38031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Акиту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праздника Акиту отмечали наступление нового года и обновление царской власти. Этот обряд объединял религию и государство, напоминая жителям, что власть правителя одобрена богами.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811" y="808175"/>
            <a:ext cx="3703629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01275"/>
            <a:ext cx="46983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Знаменитые символы древнего Вавилона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400850"/>
            <a:ext cx="38031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Ворота Иштар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Ворота Иштар стали одним из самых узнаваемых памятников Вавилона. Их покрывали яркие синие кирпичи, а рельефы львов и драконов подчёркивали богатство и торжественность столицы.
</a:t>
            </a:r>
            <a:endParaRPr lang="en-US" sz="1087" dirty="0"/>
          </a:p>
        </p:txBody>
      </p:sp>
      <p:sp>
        <p:nvSpPr>
          <p:cNvPr id="12" name="Text 3"/>
          <p:cNvSpPr txBox="1"/>
          <p:nvPr/>
        </p:nvSpPr>
        <p:spPr>
          <a:xfrm>
            <a:off x="180000" y="2403681"/>
            <a:ext cx="38031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Висячие сады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Рассказы о висячих садах сделали Вавилон легендарным городом. Древние авторы относили их к чудесам света, хотя точный облик и даже существование садов до конца не подтверждены.
</a:t>
            </a:r>
            <a:endParaRPr lang="en-US" sz="1071" dirty="0"/>
          </a:p>
        </p:txBody>
      </p:sp>
      <p:sp>
        <p:nvSpPr>
          <p:cNvPr id="13" name="Text 4"/>
          <p:cNvSpPr txBox="1"/>
          <p:nvPr/>
        </p:nvSpPr>
        <p:spPr>
          <a:xfrm>
            <a:off x="180000" y="3406506"/>
            <a:ext cx="38031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памятники создали образ Вавилона как роскошного и необычного центра древнего мира. Именно поэтому город запомнился не только историкам, но и людям, читающим древние тексты и легенды.
</a:t>
            </a:r>
            <a:endParaRPr lang="en-US" sz="107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838214"/>
            <a:ext cx="3408600" cy="11579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Ассирии и Нововавилонского царства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54112" y="98586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Ассирия и Нововавилонское царство по-разному добивались силы и по-разному остались в памяти потомков.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254112" y="191911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Ассирия запомнилась прежде всего военной силой, а Нововавилонское царство — богатством, архитектурой и культурой столицы.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721450"/>
            <a:ext cx="34086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сравнение по материалам школьного курса древней истории.
</a:t>
            </a:r>
            <a:endParaRPr lang="en-US" sz="78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19162" y="1962684"/>
            <a:ext cx="390825" cy="52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2547" y="2209422"/>
            <a:ext cx="529800" cy="4709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11745" y="3346045"/>
            <a:ext cx="455963" cy="52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21408" y="3446120"/>
            <a:ext cx="455963" cy="5211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изучали вавилонские учёные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113584" y="1713798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Луны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Жрецы внимательно следили за движением Луны и отмечали её фазы. Такие записи помогали понимать смену месяцев и точнее определять время религиозных праздников и важных обрядов.
</a:t>
            </a:r>
            <a:endParaRPr lang="en-US" sz="940" dirty="0"/>
          </a:p>
        </p:txBody>
      </p:sp>
      <p:sp>
        <p:nvSpPr>
          <p:cNvPr id="12" name="Text 3"/>
          <p:cNvSpPr txBox="1"/>
          <p:nvPr/>
        </p:nvSpPr>
        <p:spPr>
          <a:xfrm>
            <a:off x="5516456" y="1935454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и планеты
</a:t>
            </a:r>
            <a:pPr algn="l" indent="0" marL="0">
              <a:lnSpc>
                <a:spcPct val="115000"/>
              </a:lnSpc>
              <a:buNone/>
            </a:pPr>
            <a:r>
              <a:rPr lang="en-US" sz="8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Вавилоняне изучали звёзды и планеты, стараясь находить в их движении повторяющиеся закономерности. Эти наблюдения стали важной основой для развития древней астрономии.
</a:t>
            </a:r>
            <a:endParaRPr lang="en-US" sz="951" dirty="0"/>
          </a:p>
        </p:txBody>
      </p:sp>
      <p:sp>
        <p:nvSpPr>
          <p:cNvPr id="13" name="Text 4"/>
          <p:cNvSpPr txBox="1"/>
          <p:nvPr/>
        </p:nvSpPr>
        <p:spPr>
          <a:xfrm>
            <a:off x="2038736" y="3097159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 и работы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небесным наблюдениям составляли календарь, который был нужен не только для праздников, но и для земледелия. Он помогал вовремя начинать посев, сбор урожая и другие сезонные работы.
</a:t>
            </a:r>
            <a:endParaRPr lang="en-US" sz="940" dirty="0"/>
          </a:p>
        </p:txBody>
      </p:sp>
      <p:sp>
        <p:nvSpPr>
          <p:cNvPr id="14" name="Text 5"/>
          <p:cNvSpPr txBox="1"/>
          <p:nvPr/>
        </p:nvSpPr>
        <p:spPr>
          <a:xfrm>
            <a:off x="5848398" y="3197234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для потомков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Записи вавилонских учёных использовали и другие древние народы. Их наблюдательность показала, что наука может служить не только религии, но и практической жизни общества.
</a:t>
            </a:r>
            <a:endParaRPr lang="en-US" sz="94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царство стало слабеть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79621" y="1502050"/>
            <a:ext cx="399593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 власть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Навуходоносора II начались споры между претендентами на престол. Частая смена правителей мешала управлению страной и не давала сохранить твёрдый порядок в государстве.
</a:t>
            </a:r>
            <a:endParaRPr lang="en-US" sz="1158" dirty="0"/>
          </a:p>
        </p:txBody>
      </p:sp>
      <p:sp>
        <p:nvSpPr>
          <p:cNvPr id="11" name="Text 3"/>
          <p:cNvSpPr txBox="1"/>
          <p:nvPr/>
        </p:nvSpPr>
        <p:spPr>
          <a:xfrm>
            <a:off x="579621" y="2676800"/>
            <a:ext cx="399593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Недовольство внутри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Последний царь Набонид вступил в конфликт с жрецами Мардука. Из-за этого часть знати и жречества перестала поддерживать власть, а недовольство в Вавилоне стало расти.
</a:t>
            </a:r>
            <a:endParaRPr lang="en-US" sz="1158" dirty="0"/>
          </a:p>
        </p:txBody>
      </p:sp>
      <p:sp>
        <p:nvSpPr>
          <p:cNvPr id="12" name="Text 4"/>
          <p:cNvSpPr txBox="1"/>
          <p:nvPr/>
        </p:nvSpPr>
        <p:spPr>
          <a:xfrm>
            <a:off x="579621" y="3851550"/>
            <a:ext cx="399593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Ослабление перед Персией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внутреннее единство исчезло, царство стало уязвимым для внешнего удара. Персия при Кире II воспользовалась слабостью Вавилона и смогла начать наступление без серьёзных трудностей.
</a:t>
            </a:r>
            <a:endParaRPr lang="en-US" sz="115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Вавилон потерял независимость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внутренние проблемы ослабили царство и открыли путь персидскому завоеванию.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795750" y="188537"/>
            <a:ext cx="62373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Нововавилонского царства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700925"/>
            <a:ext cx="30207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Архитектурная слава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Вавилон прославился огромными стенами, воротами, храмами и зиккуратом. Даже спустя века эти постройки остаются символом мастерства древних строителей и силы царской власти.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396734" y="1700925"/>
            <a:ext cx="30207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в книгах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Вавилона часто встречается в Библии и других древних текстах. Благодаря этому город стал не только историческим, но и культурным символом Древнего Востока.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396741" y="2975925"/>
            <a:ext cx="30207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истории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царства показывает, что богатство и большие стройки сами по себе не гарантируют прочную власть. Без внутреннего единства даже сильное государство может быстро ослабнуть.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180000" y="2975925"/>
            <a:ext cx="30207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науки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вавилонских жрецов за небом помогли развитию календаря и астрономии. Их записи стали важным вкладом в накопление знаний о мире.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28100" y="978525"/>
            <a:ext cx="5287800" cy="23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Вавилон, который помнят до сих пор
</a:t>
            </a:r>
            <a:pPr algn="ctr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Нововавилонское царство стало яркой страницей истории Древнего Востока: оно прославилось победами, богатой столицей, храмами и знаниями, но пало из-за внутренних противоречий и персидского завоевания.
</a:t>
            </a:r>
            <a:endParaRPr lang="en-US" sz="3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2026-05-31T22:54:30Z</dcterms:created>
  <dcterms:modified xsi:type="dcterms:W3CDTF">2026-05-31T22:54:30Z</dcterms:modified>
</cp:coreProperties>
</file>