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image" Target="../media/image-3-13.png"/><Relationship Id="rId14" Type="http://schemas.openxmlformats.org/officeDocument/2006/relationships/image" Target="../media/image-3-14.png"/><Relationship Id="rId15" Type="http://schemas.openxmlformats.org/officeDocument/2006/relationships/image" Target="../media/image-3-15.png"/><Relationship Id="rId16" Type="http://schemas.openxmlformats.org/officeDocument/2006/relationships/image" Target="../media/image-3-16.png"/><Relationship Id="rId17" Type="http://schemas.openxmlformats.org/officeDocument/2006/relationships/slideLayout" Target="../slideLayouts/slideLayout1.xml"/><Relationship Id="rId1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slideLayout" Target="../slideLayouts/slideLayout1.xml"/><Relationship Id="rId11"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jpeg"/><Relationship Id="rId8" Type="http://schemas.openxmlformats.org/officeDocument/2006/relationships/image" Target="../media/image-8-8.png"/><Relationship Id="rId9" Type="http://schemas.openxmlformats.org/officeDocument/2006/relationships/slideLayout" Target="../slideLayouts/slideLayout1.xml"/><Relationship Id="rId10"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png"/><Relationship Id="rId11" Type="http://schemas.openxmlformats.org/officeDocument/2006/relationships/image" Target="../media/image-10-11.png"/><Relationship Id="rId12" Type="http://schemas.openxmlformats.org/officeDocument/2006/relationships/image" Target="../media/image-10-12.png"/><Relationship Id="rId13" Type="http://schemas.openxmlformats.org/officeDocument/2006/relationships/slideLayout" Target="../slideLayouts/slideLayout1.xml"/><Relationship Id="rId1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png"/><Relationship Id="rId4" Type="http://schemas.openxmlformats.org/officeDocument/2006/relationships/image" Target="../media/image-13-4.jpeg"/><Relationship Id="rId5" Type="http://schemas.openxmlformats.org/officeDocument/2006/relationships/image" Target="../media/image-13-5.png"/><Relationship Id="rId6" Type="http://schemas.openxmlformats.org/officeDocument/2006/relationships/image" Target="../media/image-13-6.jpe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slideLayout" Target="../slideLayouts/slideLayout1.xml"/><Relationship Id="rId10"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png"/><Relationship Id="rId6" Type="http://schemas.openxmlformats.org/officeDocument/2006/relationships/image" Target="../media/image-18-6.jpe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slideLayout" Target="../slideLayouts/slideLayout1.xml"/><Relationship Id="rId10"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57977" y="253644"/>
            <a:ext cx="3690736" cy="24364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088729" y="651641"/>
            <a:ext cx="3582261" cy="355838"/>
          </a:xfrm>
          <a:prstGeom prst="rect">
            <a:avLst/>
          </a:prstGeom>
          <a:noFill/>
          <a:ln/>
        </p:spPr>
        <p:txBody>
          <a:bodyPr wrap="square" lIns="0" tIns="0" rIns="0" bIns="0" rtlCol="0" anchor="b"/>
          <a:lstStyle/>
          <a:p>
            <a:pPr algn="l" indent="0" marL="0">
              <a:lnSpc>
                <a:spcPct val="100000"/>
              </a:lnSpc>
              <a:buNone/>
            </a:pPr>
            <a:r>
              <a:rPr lang="en-US" sz="1050" dirty="0">
                <a:solidFill>
                  <a:srgbClr val="180939"/>
                </a:solidFill>
                <a:latin typeface="Arial" pitchFamily="34" charset="0"/>
                <a:ea typeface="Arial" pitchFamily="34" charset="-122"/>
                <a:cs typeface="Arial" pitchFamily="34" charset="-120"/>
              </a:rPr>
              <a:t>
</a:t>
            </a:r>
            <a:endParaRPr lang="en-US" sz="1050" dirty="0"/>
          </a:p>
        </p:txBody>
      </p:sp>
      <p:sp>
        <p:nvSpPr>
          <p:cNvPr id="5" name="Text 1"/>
          <p:cNvSpPr txBox="1"/>
          <p:nvPr/>
        </p:nvSpPr>
        <p:spPr>
          <a:xfrm>
            <a:off x="1085985" y="1196341"/>
            <a:ext cx="3585005" cy="2038082"/>
          </a:xfrm>
          <a:prstGeom prst="rect">
            <a:avLst/>
          </a:prstGeom>
          <a:noFill/>
          <a:ln/>
        </p:spPr>
        <p:txBody>
          <a:bodyPr wrap="square" lIns="0" tIns="0" rIns="0" bIns="0" rtlCol="0" anchor="t"/>
          <a:lstStyle/>
          <a:p>
            <a:pPr algn="l" indent="0" marL="0">
              <a:lnSpc>
                <a:spcPct val="90000"/>
              </a:lnSpc>
              <a:buNone/>
            </a:pPr>
            <a:r>
              <a:rPr lang="en-US" sz="3523" b="1" dirty="0">
                <a:solidFill>
                  <a:srgbClr val="FFFFFF"/>
                </a:solidFill>
                <a:latin typeface="Arial" pitchFamily="34" charset="0"/>
                <a:ea typeface="Arial" pitchFamily="34" charset="-122"/>
                <a:cs typeface="Arial" pitchFamily="34" charset="-120"/>
              </a:rPr>
              <a:t>Wild Animals: Vocabulary, Facts, and Simple Speaking Patterns
</a:t>
            </a:r>
            <a:endParaRPr lang="en-US" sz="3523" dirty="0"/>
          </a:p>
        </p:txBody>
      </p:sp>
      <p:sp>
        <p:nvSpPr>
          <p:cNvPr id="6" name="Text 2"/>
          <p:cNvSpPr txBox="1"/>
          <p:nvPr/>
        </p:nvSpPr>
        <p:spPr>
          <a:xfrm>
            <a:off x="5327650" y="2837051"/>
            <a:ext cx="3421063" cy="1529771"/>
          </a:xfrm>
          <a:prstGeom prst="rect">
            <a:avLst/>
          </a:prstGeom>
          <a:noFill/>
          <a:ln/>
        </p:spPr>
        <p:txBody>
          <a:bodyPr wrap="square" lIns="0" tIns="0" rIns="0" bIns="0" rtlCol="0" anchor="b"/>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Учимся описывать диких животных, их среду, питание и поведение по-английски.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32265" y="1245327"/>
            <a:ext cx="3100864" cy="3205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98525" y="399850"/>
            <a:ext cx="6621600" cy="387900"/>
          </a:xfrm>
          <a:prstGeom prst="rect">
            <a:avLst/>
          </a:prstGeom>
          <a:noFill/>
          <a:ln/>
        </p:spPr>
        <p:txBody>
          <a:bodyPr wrap="square" lIns="0" tIns="0" rIns="0" bIns="0" rtlCol="0" anchor="t"/>
          <a:lstStyle/>
          <a:p>
            <a:pPr algn="l" indent="0" marL="0">
              <a:lnSpc>
                <a:spcPct val="90000"/>
              </a:lnSpc>
              <a:buNone/>
            </a:pPr>
            <a:r>
              <a:rPr lang="en-US" sz="1736" b="1" dirty="0">
                <a:solidFill>
                  <a:srgbClr val="180939"/>
                </a:solidFill>
                <a:latin typeface="Arial" pitchFamily="34" charset="0"/>
                <a:ea typeface="Arial" pitchFamily="34" charset="-122"/>
                <a:cs typeface="Arial" pitchFamily="34" charset="-120"/>
              </a:rPr>
              <a:t>Почему тема диких животных полезна на уроке английского
</a:t>
            </a:r>
            <a:endParaRPr lang="en-US" sz="1736" dirty="0"/>
          </a:p>
        </p:txBody>
      </p:sp>
      <p:sp>
        <p:nvSpPr>
          <p:cNvPr id="7" name="Text 1"/>
          <p:cNvSpPr txBox="1"/>
          <p:nvPr/>
        </p:nvSpPr>
        <p:spPr>
          <a:xfrm>
            <a:off x="3851275" y="2009067"/>
            <a:ext cx="4678128" cy="1579747"/>
          </a:xfrm>
          <a:prstGeom prst="rect">
            <a:avLst/>
          </a:prstGeom>
          <a:noFill/>
          <a:ln/>
        </p:spPr>
        <p:txBody>
          <a:bodyPr wrap="square" lIns="0" tIns="0" rIns="0" bIns="0" rtlCol="0" anchor="ctr"/>
          <a:lstStyle/>
          <a:p>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Тема помогает быстро запомнить новую лексику и сразу применять её в простых моделях: This is a… It lives in… It eats… It can…
</a:t>
            </a:r>
            <a:endParaRPr lang="en-US" sz="1200" dirty="0"/>
          </a:p>
        </p:txBody>
      </p:sp>
      <p:sp>
        <p:nvSpPr>
          <p:cNvPr id="8" name="Text 2"/>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97732" y="1342689"/>
            <a:ext cx="325505" cy="32550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594798" y="1341433"/>
            <a:ext cx="287014" cy="32801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420352" y="1360772"/>
            <a:ext cx="325505" cy="289338"/>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697732" y="3110528"/>
            <a:ext cx="325505" cy="325505"/>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0" y="0"/>
            <a:ext cx="9144000" cy="5143500"/>
          </a:xfrm>
          <a:prstGeom prst="rect">
            <a:avLst/>
          </a:prstGeom>
        </p:spPr>
      </p:pic>
      <p:pic>
        <p:nvPicPr>
          <p:cNvPr id="16" name="Image 14" descr="preencoded.png">    </p:cNvPr>
          <p:cNvPicPr>
            <a:picLocks noChangeAspect="1"/>
          </p:cNvPicPr>
          <p:nvPr/>
        </p:nvPicPr>
        <p:blipFill>
          <a:blip r:embed="rId15"/>
          <a:stretch>
            <a:fillRect/>
          </a:stretch>
        </p:blipFill>
        <p:spPr>
          <a:xfrm>
            <a:off x="4984496" y="3143079"/>
            <a:ext cx="325505" cy="260404"/>
          </a:xfrm>
          <a:prstGeom prst="rect">
            <a:avLst/>
          </a:prstGeom>
        </p:spPr>
      </p:pic>
      <p:pic>
        <p:nvPicPr>
          <p:cNvPr id="17" name="Image 15" descr="preencoded.png">    </p:cNvPr>
          <p:cNvPicPr>
            <a:picLocks noChangeAspect="1"/>
          </p:cNvPicPr>
          <p:nvPr/>
        </p:nvPicPr>
        <p:blipFill>
          <a:blip r:embed="rId16"/>
          <a:stretch>
            <a:fillRect/>
          </a:stretch>
        </p:blipFill>
        <p:spPr>
          <a:xfrm>
            <a:off x="0" y="0"/>
            <a:ext cx="9144000" cy="5143500"/>
          </a:xfrm>
          <a:prstGeom prst="rect">
            <a:avLst/>
          </a:prstGeom>
        </p:spPr>
      </p:pic>
      <p:sp>
        <p:nvSpPr>
          <p:cNvPr id="18" name="Text 0"/>
          <p:cNvSpPr txBox="1"/>
          <p:nvPr/>
        </p:nvSpPr>
        <p:spPr>
          <a:xfrm>
            <a:off x="395150" y="397625"/>
            <a:ext cx="6623100" cy="387900"/>
          </a:xfrm>
          <a:prstGeom prst="rect">
            <a:avLst/>
          </a:prstGeom>
          <a:noFill/>
          <a:ln/>
        </p:spPr>
        <p:txBody>
          <a:bodyPr wrap="square" lIns="0" tIns="0" rIns="0" bIns="0" rtlCol="0" anchor="t"/>
          <a:lstStyle/>
          <a:p>
            <a:pPr algn="l" indent="0" marL="0">
              <a:lnSpc>
                <a:spcPct val="90000"/>
              </a:lnSpc>
              <a:buNone/>
            </a:pPr>
            <a:r>
              <a:rPr lang="en-US" sz="2283" b="1" dirty="0">
                <a:solidFill>
                  <a:srgbClr val="180939"/>
                </a:solidFill>
                <a:latin typeface="Arial" pitchFamily="34" charset="0"/>
                <a:ea typeface="Arial" pitchFamily="34" charset="-122"/>
                <a:cs typeface="Arial" pitchFamily="34" charset="-120"/>
              </a:rPr>
              <a:t>Основная лексика: названия диких животных
</a:t>
            </a:r>
            <a:endParaRPr lang="en-US" sz="2283" dirty="0"/>
          </a:p>
        </p:txBody>
      </p:sp>
      <p:sp>
        <p:nvSpPr>
          <p:cNvPr id="19" name="Text 1"/>
          <p:cNvSpPr txBox="1"/>
          <p:nvPr/>
        </p:nvSpPr>
        <p:spPr>
          <a:xfrm>
            <a:off x="611750" y="1800999"/>
            <a:ext cx="2187600" cy="1007100"/>
          </a:xfrm>
          <a:prstGeom prst="rect">
            <a:avLst/>
          </a:prstGeom>
          <a:noFill/>
          <a:ln/>
        </p:spPr>
        <p:txBody>
          <a:bodyPr wrap="square" lIns="0" tIns="0" rIns="0" bIns="0" rtlCol="0" anchor="t"/>
          <a:lstStyle/>
          <a:p>
            <a:pPr algn="l" indent="0" marL="0">
              <a:lnSpc>
                <a:spcPct val="90000"/>
              </a:lnSpc>
              <a:buNone/>
            </a:pPr>
            <a:r>
              <a:rPr lang="en-US" sz="1436" b="1" dirty="0">
                <a:solidFill>
                  <a:srgbClr val="180939"/>
                </a:solidFill>
                <a:latin typeface="Arial" pitchFamily="34" charset="0"/>
                <a:ea typeface="Arial" pitchFamily="34" charset="-122"/>
                <a:cs typeface="Arial" pitchFamily="34" charset="-120"/>
              </a:rPr>
              <a:t>Животные леса и полей
</a:t>
            </a:r>
            <a:pPr algn="l" indent="0" marL="0">
              <a:lnSpc>
                <a:spcPct val="90000"/>
              </a:lnSpc>
              <a:buNone/>
            </a:pPr>
            <a:r>
              <a:rPr lang="en-US" sz="479"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48" dirty="0">
                <a:solidFill>
                  <a:srgbClr val="180939"/>
                </a:solidFill>
                <a:latin typeface="Arial" pitchFamily="34" charset="0"/>
                <a:ea typeface="Arial" pitchFamily="34" charset="-122"/>
                <a:cs typeface="Arial" pitchFamily="34" charset="-120"/>
              </a:rPr>
              <a:t>Lion, tiger, bear, wolf, fox и deer часто встречаются в учебных текстах. Эти слова удобно учить вместе с короткими сочетаниями: a wild animal, a forest animal, a strong animal.
</a:t>
            </a:r>
            <a:endParaRPr lang="en-US" sz="1436" dirty="0"/>
          </a:p>
        </p:txBody>
      </p:sp>
      <p:sp>
        <p:nvSpPr>
          <p:cNvPr id="20" name="Text 2"/>
          <p:cNvSpPr txBox="1"/>
          <p:nvPr/>
        </p:nvSpPr>
        <p:spPr>
          <a:xfrm>
            <a:off x="3491400" y="1800999"/>
            <a:ext cx="2187600" cy="1007100"/>
          </a:xfrm>
          <a:prstGeom prst="rect">
            <a:avLst/>
          </a:prstGeom>
          <a:noFill/>
          <a:ln/>
        </p:spPr>
        <p:txBody>
          <a:bodyPr wrap="square" lIns="0" tIns="0" rIns="0" bIns="0" rtlCol="0" anchor="t"/>
          <a:lstStyle/>
          <a:p>
            <a:pPr algn="l" indent="0" marL="0">
              <a:lnSpc>
                <a:spcPct val="90000"/>
              </a:lnSpc>
              <a:buNone/>
            </a:pPr>
            <a:r>
              <a:rPr lang="en-US" sz="1374" b="1" dirty="0">
                <a:solidFill>
                  <a:srgbClr val="180939"/>
                </a:solidFill>
                <a:latin typeface="Arial" pitchFamily="34" charset="0"/>
                <a:ea typeface="Arial" pitchFamily="34" charset="-122"/>
                <a:cs typeface="Arial" pitchFamily="34" charset="-120"/>
              </a:rPr>
              <a:t>Крупные животные суши
</a:t>
            </a:r>
            <a:pPr algn="l" indent="0" marL="0">
              <a:lnSpc>
                <a:spcPct val="90000"/>
              </a:lnSpc>
              <a:buNone/>
            </a:pPr>
            <a:r>
              <a:rPr lang="en-US" sz="458"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099" dirty="0">
                <a:solidFill>
                  <a:srgbClr val="180939"/>
                </a:solidFill>
                <a:latin typeface="Arial" pitchFamily="34" charset="0"/>
                <a:ea typeface="Arial" pitchFamily="34" charset="-122"/>
                <a:cs typeface="Arial" pitchFamily="34" charset="-120"/>
              </a:rPr>
              <a:t>Elephant, giraffe и zebra помогают описывать размер, внешний вид и поведение животных. В речи хорошо работают слова big, tall, fast, dangerous, because they make descriptions clearer.
</a:t>
            </a:r>
            <a:endParaRPr lang="en-US" sz="1374" dirty="0"/>
          </a:p>
        </p:txBody>
      </p:sp>
      <p:sp>
        <p:nvSpPr>
          <p:cNvPr id="21" name="Text 3"/>
          <p:cNvSpPr txBox="1"/>
          <p:nvPr/>
        </p:nvSpPr>
        <p:spPr>
          <a:xfrm>
            <a:off x="6304600" y="1800999"/>
            <a:ext cx="2187600" cy="1007100"/>
          </a:xfrm>
          <a:prstGeom prst="rect">
            <a:avLst/>
          </a:prstGeom>
          <a:noFill/>
          <a:ln/>
        </p:spPr>
        <p:txBody>
          <a:bodyPr wrap="square" lIns="0" tIns="0" rIns="0" bIns="0" rtlCol="0" anchor="t"/>
          <a:lstStyle/>
          <a:p>
            <a:pPr algn="l" indent="0" marL="0">
              <a:lnSpc>
                <a:spcPct val="90000"/>
              </a:lnSpc>
              <a:buNone/>
            </a:pPr>
            <a:r>
              <a:rPr lang="en-US" sz="1436" b="1" dirty="0">
                <a:solidFill>
                  <a:srgbClr val="180939"/>
                </a:solidFill>
                <a:latin typeface="Arial" pitchFamily="34" charset="0"/>
                <a:ea typeface="Arial" pitchFamily="34" charset="-122"/>
                <a:cs typeface="Arial" pitchFamily="34" charset="-120"/>
              </a:rPr>
              <a:t>Животные воды
</a:t>
            </a:r>
            <a:pPr algn="l" indent="0" marL="0">
              <a:lnSpc>
                <a:spcPct val="90000"/>
              </a:lnSpc>
              <a:buNone/>
            </a:pPr>
            <a:r>
              <a:rPr lang="en-US" sz="479"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48" dirty="0">
                <a:solidFill>
                  <a:srgbClr val="180939"/>
                </a:solidFill>
                <a:latin typeface="Arial" pitchFamily="34" charset="0"/>
                <a:ea typeface="Arial" pitchFamily="34" charset="-122"/>
                <a:cs typeface="Arial" pitchFamily="34" charset="-120"/>
              </a:rPr>
              <a:t>Crocodile и dolphin показывают, что wild animals live in different places. К таким словам легко добавить глаголы swim, move, hunt, hide, which make short sentences more natural.
</a:t>
            </a:r>
            <a:endParaRPr lang="en-US" sz="1436" dirty="0"/>
          </a:p>
        </p:txBody>
      </p:sp>
      <p:sp>
        <p:nvSpPr>
          <p:cNvPr id="22" name="Text 4"/>
          <p:cNvSpPr txBox="1"/>
          <p:nvPr/>
        </p:nvSpPr>
        <p:spPr>
          <a:xfrm>
            <a:off x="611750" y="3570700"/>
            <a:ext cx="3583200" cy="679800"/>
          </a:xfrm>
          <a:prstGeom prst="rect">
            <a:avLst/>
          </a:prstGeom>
          <a:noFill/>
          <a:ln/>
        </p:spPr>
        <p:txBody>
          <a:bodyPr wrap="square" lIns="0" tIns="0" rIns="0" bIns="0" rtlCol="0" anchor="t"/>
          <a:lstStyle/>
          <a:p>
            <a:pPr algn="l" indent="0" marL="0">
              <a:lnSpc>
                <a:spcPct val="90000"/>
              </a:lnSpc>
              <a:buNone/>
            </a:pPr>
            <a:r>
              <a:rPr lang="en-US" sz="1458" b="1" dirty="0">
                <a:solidFill>
                  <a:srgbClr val="180939"/>
                </a:solidFill>
                <a:latin typeface="Arial" pitchFamily="34" charset="0"/>
                <a:ea typeface="Arial" pitchFamily="34" charset="-122"/>
                <a:cs typeface="Arial" pitchFamily="34" charset="-120"/>
              </a:rPr>
              <a:t>Птицы и ночные животные
</a:t>
            </a:r>
            <a:pPr algn="l" indent="0" marL="0">
              <a:lnSpc>
                <a:spcPct val="90000"/>
              </a:lnSpc>
              <a:buNone/>
            </a:pPr>
            <a:r>
              <a:rPr lang="en-US" sz="486"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66" dirty="0">
                <a:solidFill>
                  <a:srgbClr val="180939"/>
                </a:solidFill>
                <a:latin typeface="Arial" pitchFamily="34" charset="0"/>
                <a:ea typeface="Arial" pitchFamily="34" charset="-122"/>
                <a:cs typeface="Arial" pitchFamily="34" charset="-120"/>
              </a:rPr>
              <a:t>Eagle и owl расширяют тему за счёт слов fly, sleep и see. Они помогают строить простые предложения о том, where animals live and what they do.
</a:t>
            </a:r>
            <a:endParaRPr lang="en-US" sz="1458" dirty="0"/>
          </a:p>
        </p:txBody>
      </p:sp>
      <p:sp>
        <p:nvSpPr>
          <p:cNvPr id="23" name="Text 5"/>
          <p:cNvSpPr txBox="1"/>
          <p:nvPr/>
        </p:nvSpPr>
        <p:spPr>
          <a:xfrm>
            <a:off x="4886925" y="3570700"/>
            <a:ext cx="3583200" cy="679800"/>
          </a:xfrm>
          <a:prstGeom prst="rect">
            <a:avLst/>
          </a:prstGeom>
          <a:noFill/>
          <a:ln/>
        </p:spPr>
        <p:txBody>
          <a:bodyPr wrap="square" lIns="0" tIns="0" rIns="0" bIns="0" rtlCol="0" anchor="t"/>
          <a:lstStyle/>
          <a:p>
            <a:pPr algn="l" indent="0" marL="0">
              <a:lnSpc>
                <a:spcPct val="90000"/>
              </a:lnSpc>
              <a:buNone/>
            </a:pPr>
            <a:r>
              <a:rPr lang="en-US" sz="1332" b="1" dirty="0">
                <a:solidFill>
                  <a:srgbClr val="180939"/>
                </a:solidFill>
                <a:latin typeface="Arial" pitchFamily="34" charset="0"/>
                <a:ea typeface="Arial" pitchFamily="34" charset="-122"/>
                <a:cs typeface="Arial" pitchFamily="34" charset="-120"/>
              </a:rPr>
              <a:t>Полезные глаголы
</a:t>
            </a:r>
            <a:pPr algn="l" indent="0" marL="0">
              <a:lnSpc>
                <a:spcPct val="90000"/>
              </a:lnSpc>
              <a:buNone/>
            </a:pPr>
            <a:r>
              <a:rPr lang="en-US" sz="444"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065" dirty="0">
                <a:solidFill>
                  <a:srgbClr val="180939"/>
                </a:solidFill>
                <a:latin typeface="Arial" pitchFamily="34" charset="0"/>
                <a:ea typeface="Arial" pitchFamily="34" charset="-122"/>
                <a:cs typeface="Arial" pitchFamily="34" charset="-120"/>
              </a:rPr>
              <a:t>Для описания животных особенно важны live, eat, hunt, run, swim, fly, sleep и hide. Эти глаголы позволяют говорить коротко и точно о месте обитания и поведении.
</a:t>
            </a:r>
            <a:endParaRPr lang="en-US" sz="1332" dirty="0"/>
          </a:p>
        </p:txBody>
      </p:sp>
      <p:sp>
        <p:nvSpPr>
          <p:cNvPr id="24" name="Text 6"/>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3</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6700" y="3128035"/>
            <a:ext cx="8582025" cy="16594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03662" y="409922"/>
            <a:ext cx="6624600" cy="387900"/>
          </a:xfrm>
          <a:prstGeom prst="rect">
            <a:avLst/>
          </a:prstGeom>
          <a:noFill/>
          <a:ln/>
        </p:spPr>
        <p:txBody>
          <a:bodyPr wrap="square" lIns="0" tIns="0" rIns="0" bIns="0" rtlCol="0" anchor="t"/>
          <a:lstStyle/>
          <a:p>
            <a:pPr algn="l" indent="0" marL="0">
              <a:lnSpc>
                <a:spcPct val="90000"/>
              </a:lnSpc>
              <a:buNone/>
            </a:pPr>
            <a:r>
              <a:rPr lang="en-US" sz="2103" b="1" dirty="0">
                <a:solidFill>
                  <a:srgbClr val="180939"/>
                </a:solidFill>
                <a:latin typeface="Arial" pitchFamily="34" charset="0"/>
                <a:ea typeface="Arial" pitchFamily="34" charset="-122"/>
                <a:cs typeface="Arial" pitchFamily="34" charset="-120"/>
              </a:rPr>
              <a:t>Домашние и дикие животные: простое сравнение
</a:t>
            </a:r>
            <a:endParaRPr lang="en-US" sz="2103" dirty="0"/>
          </a:p>
        </p:txBody>
      </p:sp>
      <p:sp>
        <p:nvSpPr>
          <p:cNvPr id="10" name="Text 1"/>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4</a:t>
            </a:r>
            <a:endParaRPr lang="en-US" sz="1800" dirty="0"/>
          </a:p>
        </p:txBody>
      </p:sp>
      <p:sp>
        <p:nvSpPr>
          <p:cNvPr id="11" name="Text 2"/>
          <p:cNvSpPr txBox="1"/>
          <p:nvPr/>
        </p:nvSpPr>
        <p:spPr>
          <a:xfrm>
            <a:off x="607915" y="1274858"/>
            <a:ext cx="1704035" cy="1664387"/>
          </a:xfrm>
          <a:prstGeom prst="rect">
            <a:avLst/>
          </a:prstGeom>
          <a:noFill/>
          <a:ln/>
        </p:spPr>
        <p:txBody>
          <a:bodyPr wrap="square" lIns="0" tIns="0" rIns="0" bIns="0" rtlCol="0" anchor="t"/>
          <a:lstStyle/>
          <a:p>
            <a:pPr algn="l" indent="0" marL="0">
              <a:lnSpc>
                <a:spcPct val="100000"/>
              </a:lnSpc>
              <a:buNone/>
            </a:pPr>
            <a:r>
              <a:rPr lang="en-US" sz="1396" b="1" dirty="0">
                <a:solidFill>
                  <a:srgbClr val="000000"/>
                </a:solidFill>
                <a:latin typeface="Arial" pitchFamily="34" charset="0"/>
                <a:ea typeface="Arial" pitchFamily="34" charset="-122"/>
                <a:cs typeface="Arial" pitchFamily="34" charset="-120"/>
              </a:rPr>
              <a:t>Дикие животные
</a:t>
            </a:r>
            <a:pPr algn="l" indent="0" marL="0">
              <a:lnSpc>
                <a:spcPct val="100000"/>
              </a:lnSpc>
              <a:buNone/>
            </a:pPr>
            <a:r>
              <a:rPr lang="en-US" sz="39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49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96" dirty="0">
                <a:solidFill>
                  <a:srgbClr val="000000"/>
                </a:solidFill>
                <a:latin typeface="Arial" pitchFamily="34" charset="0"/>
                <a:ea typeface="Arial" pitchFamily="34" charset="-122"/>
                <a:cs typeface="Arial" pitchFamily="34" charset="-120"/>
              </a:rPr>
              <a:t>Wild animals live in nature and find food by themselves. Они приспособлены к жизни без постоянной помощи человека и умеют защищаться, искать пищу и выживать в разных условиях.
</a:t>
            </a:r>
            <a:endParaRPr lang="en-US" sz="1396" dirty="0"/>
          </a:p>
        </p:txBody>
      </p:sp>
      <p:sp>
        <p:nvSpPr>
          <p:cNvPr id="12" name="Text 3"/>
          <p:cNvSpPr txBox="1"/>
          <p:nvPr/>
        </p:nvSpPr>
        <p:spPr>
          <a:xfrm>
            <a:off x="2758307" y="1274858"/>
            <a:ext cx="1704035" cy="1664387"/>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Домашние животные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Domestic animals live near people and usually depend on them for food and care. They are often safer, calmer, and easier to observe in everyday life or on a farm.
</a:t>
            </a:r>
            <a:endParaRPr lang="en-US" sz="1400" dirty="0"/>
          </a:p>
        </p:txBody>
      </p:sp>
      <p:sp>
        <p:nvSpPr>
          <p:cNvPr id="13" name="Text 4"/>
          <p:cNvSpPr txBox="1"/>
          <p:nvPr/>
        </p:nvSpPr>
        <p:spPr>
          <a:xfrm>
            <a:off x="4908699" y="1274858"/>
            <a:ext cx="1704035" cy="1664387"/>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Простые примеры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A cow is domestic, but a deer is wild. A cat is domestic, but a fox is wild. A dog is domestic, but a wolf is wild.
</a:t>
            </a:r>
            <a:endParaRPr lang="en-US" sz="1400" dirty="0"/>
          </a:p>
        </p:txBody>
      </p:sp>
      <p:sp>
        <p:nvSpPr>
          <p:cNvPr id="14" name="Text 5"/>
          <p:cNvSpPr txBox="1"/>
          <p:nvPr/>
        </p:nvSpPr>
        <p:spPr>
          <a:xfrm>
            <a:off x="7059092" y="1274858"/>
            <a:ext cx="1704035" cy="1664387"/>
          </a:xfrm>
          <a:prstGeom prst="rect">
            <a:avLst/>
          </a:prstGeom>
          <a:noFill/>
          <a:ln/>
        </p:spPr>
        <p:txBody>
          <a:bodyPr wrap="square" lIns="0" tIns="0" rIns="0" bIns="0" rtlCol="0" anchor="t"/>
          <a:lstStyle/>
          <a:p>
            <a:pPr algn="l" indent="0" marL="0">
              <a:lnSpc>
                <a:spcPct val="100000"/>
              </a:lnSpc>
              <a:buNone/>
            </a:pPr>
            <a:r>
              <a:rPr lang="en-US" sz="1379" b="1" dirty="0">
                <a:solidFill>
                  <a:srgbClr val="000000"/>
                </a:solidFill>
                <a:latin typeface="Arial" pitchFamily="34" charset="0"/>
                <a:ea typeface="Arial" pitchFamily="34" charset="-122"/>
                <a:cs typeface="Arial" pitchFamily="34" charset="-120"/>
              </a:rPr>
              <a:t>Что важно заметить
</a:t>
            </a:r>
            <a:pPr algn="l" indent="0" marL="0">
              <a:lnSpc>
                <a:spcPct val="100000"/>
              </a:lnSpc>
              <a:buNone/>
            </a:pPr>
            <a:r>
              <a:rPr lang="en-US" sz="39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49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82" dirty="0">
                <a:solidFill>
                  <a:srgbClr val="000000"/>
                </a:solidFill>
                <a:latin typeface="Arial" pitchFamily="34" charset="0"/>
                <a:ea typeface="Arial" pitchFamily="34" charset="-122"/>
                <a:cs typeface="Arial" pitchFamily="34" charset="-120"/>
              </a:rPr>
              <a:t>Сравнение помогает запомнить новые слова и понять разницу между nature and home. Такие пары делают ответы на уроке короткими, понятными and easy to say.
</a:t>
            </a:r>
            <a:endParaRPr lang="en-US" sz="1379"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1900" y="1276393"/>
            <a:ext cx="4936500" cy="26636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31800" y="4513200"/>
            <a:ext cx="3071400" cy="339900"/>
          </a:xfrm>
          <a:prstGeom prst="rect">
            <a:avLst/>
          </a:prstGeom>
          <a:noFill/>
          <a:ln/>
        </p:spPr>
        <p:txBody>
          <a:bodyPr wrap="square" lIns="0" tIns="0" rIns="0" bIns="0" rtlCol="0" anchor="ctr"/>
          <a:lstStyle/>
          <a:p>
            <a:pPr algn="l" indent="0" marL="0">
              <a:lnSpc>
                <a:spcPct val="115000"/>
              </a:lnSpc>
              <a:buNone/>
            </a:pPr>
            <a:r>
              <a:rPr lang="en-US" sz="1000" b="1" dirty="0">
                <a:solidFill>
                  <a:srgbClr val="180939"/>
                </a:solidFill>
                <a:latin typeface="Arial" pitchFamily="34" charset="0"/>
                <a:ea typeface="Arial" pitchFamily="34" charset="-122"/>
                <a:cs typeface="Arial" pitchFamily="34" charset="-120"/>
              </a:rPr>
              <a:t>Школьная лексика по теме wild animals
</a:t>
            </a:r>
            <a:endParaRPr lang="en-US" sz="1000" dirty="0"/>
          </a:p>
        </p:txBody>
      </p:sp>
      <p:sp>
        <p:nvSpPr>
          <p:cNvPr id="6" name="Text 1"/>
          <p:cNvSpPr txBox="1"/>
          <p:nvPr/>
        </p:nvSpPr>
        <p:spPr>
          <a:xfrm>
            <a:off x="390875" y="397625"/>
            <a:ext cx="6629100" cy="387900"/>
          </a:xfrm>
          <a:prstGeom prst="rect">
            <a:avLst/>
          </a:prstGeom>
          <a:noFill/>
          <a:ln/>
        </p:spPr>
        <p:txBody>
          <a:bodyPr wrap="square" lIns="0" tIns="0" rIns="0" bIns="0" rtlCol="0" anchor="t"/>
          <a:lstStyle/>
          <a:p>
            <a:pPr algn="l" indent="0" marL="0">
              <a:lnSpc>
                <a:spcPct val="90000"/>
              </a:lnSpc>
              <a:buNone/>
            </a:pPr>
            <a:r>
              <a:rPr lang="en-US" sz="2382" b="1" dirty="0">
                <a:solidFill>
                  <a:srgbClr val="180939"/>
                </a:solidFill>
                <a:latin typeface="Arial" pitchFamily="34" charset="0"/>
                <a:ea typeface="Arial" pitchFamily="34" charset="-122"/>
                <a:cs typeface="Arial" pitchFamily="34" charset="-120"/>
              </a:rPr>
              <a:t>Группы диких животных по месту обитания
</a:t>
            </a:r>
            <a:endParaRPr lang="en-US" sz="2382" dirty="0"/>
          </a:p>
        </p:txBody>
      </p:sp>
      <p:sp>
        <p:nvSpPr>
          <p:cNvPr id="7" name="Text 2"/>
          <p:cNvSpPr txBox="1"/>
          <p:nvPr/>
        </p:nvSpPr>
        <p:spPr>
          <a:xfrm>
            <a:off x="647700" y="1518533"/>
            <a:ext cx="2584247" cy="2662941"/>
          </a:xfrm>
          <a:prstGeom prst="rect">
            <a:avLst/>
          </a:prstGeom>
          <a:noFill/>
          <a:ln/>
        </p:spPr>
        <p:txBody>
          <a:bodyPr wrap="square" lIns="0" tIns="0" rIns="0" bIns="0" rtlCol="0" anchor="ctr"/>
          <a:lstStyle/>
          <a:p>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Одна и та же группа может включать животных с разными способами движения, питания и защиты. Поэтому habitat помогает понять образ жизни каждого вида.
</a:t>
            </a:r>
            <a:endParaRPr lang="en-US" sz="1200" dirty="0"/>
          </a:p>
        </p:txBody>
      </p:sp>
      <p:sp>
        <p:nvSpPr>
          <p:cNvPr id="8" name="Text 3"/>
          <p:cNvSpPr txBox="1"/>
          <p:nvPr/>
        </p:nvSpPr>
        <p:spPr>
          <a:xfrm>
            <a:off x="3671888" y="4165341"/>
            <a:ext cx="3358200" cy="690600"/>
          </a:xfrm>
          <a:prstGeom prst="rect">
            <a:avLst/>
          </a:prstGeom>
          <a:noFill/>
          <a:ln/>
        </p:spPr>
        <p:txBody>
          <a:bodyPr wrap="square" lIns="0" tIns="0" rIns="0" bIns="0" rtlCol="0" anchor="b"/>
          <a:lstStyle/>
          <a:p>
            <a:pPr algn="l" indent="0" marL="0">
              <a:lnSpc>
                <a:spcPct val="90000"/>
              </a:lnSpc>
              <a:buNone/>
            </a:pPr>
            <a:r>
              <a:rPr lang="en-US" sz="1100" dirty="0">
                <a:solidFill>
                  <a:srgbClr val="7340F3"/>
                </a:solidFill>
                <a:latin typeface="Arial" pitchFamily="34" charset="0"/>
                <a:ea typeface="Arial" pitchFamily="34" charset="-122"/>
                <a:cs typeface="Arial" pitchFamily="34" charset="-120"/>
              </a:rPr>
              <a:t>Все группы связаны с природными условиями: еда, защита и движение зависят от среды обитания.
</a:t>
            </a:r>
            <a:endParaRPr lang="en-US" sz="1100" dirty="0"/>
          </a:p>
        </p:txBody>
      </p:sp>
      <p:sp>
        <p:nvSpPr>
          <p:cNvPr id="9"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5</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983968" y="2982362"/>
            <a:ext cx="2840364" cy="180019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395300" y="399850"/>
            <a:ext cx="66186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Где живут дикие животные
</a:t>
            </a:r>
            <a:endParaRPr lang="en-US" sz="2800" dirty="0"/>
          </a:p>
        </p:txBody>
      </p:sp>
      <p:sp>
        <p:nvSpPr>
          <p:cNvPr id="12" name="Text 1"/>
          <p:cNvSpPr txBox="1"/>
          <p:nvPr/>
        </p:nvSpPr>
        <p:spPr>
          <a:xfrm>
            <a:off x="535600" y="1453371"/>
            <a:ext cx="2311717" cy="12479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Лес и джунгли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Many animals live in the forest or in the jungle. A bear lives in the forest, and a tiger lives in the jungle. These places give food, cover, and safety.
</a:t>
            </a:r>
            <a:endParaRPr lang="en-US" sz="1200" dirty="0"/>
          </a:p>
        </p:txBody>
      </p:sp>
      <p:sp>
        <p:nvSpPr>
          <p:cNvPr id="13" name="Text 2"/>
          <p:cNvSpPr txBox="1"/>
          <p:nvPr/>
        </p:nvSpPr>
        <p:spPr>
          <a:xfrm>
            <a:off x="3384562" y="1453371"/>
            <a:ext cx="2311717" cy="12479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Саванна и пустыня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Some animals live on the savanna or in the desert. A camel lives in the desert, while many fast animals need open space to move and find water.
</a:t>
            </a:r>
            <a:endParaRPr lang="en-US" sz="1200" dirty="0"/>
          </a:p>
        </p:txBody>
      </p:sp>
      <p:sp>
        <p:nvSpPr>
          <p:cNvPr id="14" name="Text 3"/>
          <p:cNvSpPr txBox="1"/>
          <p:nvPr/>
        </p:nvSpPr>
        <p:spPr>
          <a:xfrm>
            <a:off x="6220175" y="1453371"/>
            <a:ext cx="2311717" cy="12479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Горы и Арктика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An eagle lives in the mountains, and a polar bear lives in the Arctic. In cold places, animals need thick fur, strong bodies, and special habits to survive.
</a:t>
            </a:r>
            <a:endParaRPr lang="en-US" sz="1200" dirty="0"/>
          </a:p>
        </p:txBody>
      </p:sp>
      <p:sp>
        <p:nvSpPr>
          <p:cNvPr id="15" name="Text 4"/>
          <p:cNvSpPr txBox="1"/>
          <p:nvPr/>
        </p:nvSpPr>
        <p:spPr>
          <a:xfrm>
            <a:off x="548942" y="3324725"/>
            <a:ext cx="2311717" cy="12479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Вода и берега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A dolphin lives in the sea, and some animals live near rivers. Water habitats are important because they give food, movement space, and protection from heat.
</a:t>
            </a:r>
            <a:endParaRPr lang="en-US" sz="1200" dirty="0"/>
          </a:p>
        </p:txBody>
      </p:sp>
      <p:sp>
        <p:nvSpPr>
          <p:cNvPr id="16" name="Text 5"/>
          <p:cNvSpPr txBox="1"/>
          <p:nvPr/>
        </p:nvSpPr>
        <p:spPr>
          <a:xfrm>
            <a:off x="3395546" y="3324725"/>
            <a:ext cx="2311717" cy="1247919"/>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Предлоги места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In English we often use in, on, near, under and between. These small words help make clear sentences about where an animal lives and how it moves.
</a:t>
            </a:r>
            <a:endParaRPr lang="en-US" sz="1200" dirty="0"/>
          </a:p>
        </p:txBody>
      </p:sp>
      <p:sp>
        <p:nvSpPr>
          <p:cNvPr id="17" name="Text 6"/>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6</a:t>
            </a:r>
            <a:endParaRPr 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55721" y="1836363"/>
            <a:ext cx="4724400" cy="160490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84645" y="4055250"/>
            <a:ext cx="3071400" cy="690600"/>
          </a:xfrm>
          <a:prstGeom prst="rect">
            <a:avLst/>
          </a:prstGeom>
          <a:noFill/>
          <a:ln/>
        </p:spPr>
        <p:txBody>
          <a:bodyPr wrap="square" lIns="0" tIns="0" rIns="0" bIns="0" rtlCol="0" anchor="ctr"/>
          <a:lstStyle/>
          <a:p>
            <a:pPr algn="l" indent="0" marL="0">
              <a:lnSpc>
                <a:spcPct val="90000"/>
              </a:lnSpc>
              <a:buNone/>
            </a:pPr>
            <a:r>
              <a:rPr lang="en-US" sz="1100" dirty="0">
                <a:solidFill>
                  <a:srgbClr val="7340F3"/>
                </a:solidFill>
                <a:latin typeface="Arial" pitchFamily="34" charset="0"/>
                <a:ea typeface="Arial" pitchFamily="34" charset="-122"/>
                <a:cs typeface="Arial" pitchFamily="34" charset="-120"/>
              </a:rPr>
              <a:t>Питание помогает объяснить строение зубов, скорость и поведение животных при охоте и поиске еды.
</a:t>
            </a:r>
            <a:endParaRPr lang="en-US" sz="1100" dirty="0"/>
          </a:p>
        </p:txBody>
      </p:sp>
      <p:sp>
        <p:nvSpPr>
          <p:cNvPr id="7" name="Text 1"/>
          <p:cNvSpPr txBox="1"/>
          <p:nvPr/>
        </p:nvSpPr>
        <p:spPr>
          <a:xfrm>
            <a:off x="3670771" y="941092"/>
            <a:ext cx="4102200" cy="339900"/>
          </a:xfrm>
          <a:prstGeom prst="rect">
            <a:avLst/>
          </a:prstGeom>
          <a:noFill/>
          <a:ln/>
        </p:spPr>
        <p:txBody>
          <a:bodyPr wrap="square" lIns="0" tIns="0" rIns="0" bIns="0" rtlCol="0" anchor="ctr"/>
          <a:lstStyle/>
          <a:p>
            <a:pPr algn="l" indent="0" marL="0">
              <a:lnSpc>
                <a:spcPct val="90000"/>
              </a:lnSpc>
              <a:buNone/>
            </a:pPr>
            <a:r>
              <a:rPr lang="en-US" sz="1100" dirty="0">
                <a:solidFill>
                  <a:srgbClr val="7340F3"/>
                </a:solidFill>
                <a:latin typeface="Arial" pitchFamily="34" charset="0"/>
                <a:ea typeface="Arial" pitchFamily="34" charset="-122"/>
                <a:cs typeface="Arial" pitchFamily="34" charset="-120"/>
              </a:rPr>
              <a:t>Школьная лексика по теме animals
</a:t>
            </a:r>
            <a:endParaRPr lang="en-US" sz="1100" dirty="0"/>
          </a:p>
        </p:txBody>
      </p:sp>
      <p:sp>
        <p:nvSpPr>
          <p:cNvPr id="8" name="Text 2"/>
          <p:cNvSpPr txBox="1"/>
          <p:nvPr/>
        </p:nvSpPr>
        <p:spPr>
          <a:xfrm>
            <a:off x="533152" y="1457473"/>
            <a:ext cx="2768100" cy="2352600"/>
          </a:xfrm>
          <a:prstGeom prst="rect">
            <a:avLst/>
          </a:prstGeom>
          <a:noFill/>
          <a:ln/>
        </p:spPr>
        <p:txBody>
          <a:bodyPr wrap="square" lIns="0" tIns="0" rIns="0" bIns="0" rtlCol="0" anchor="ctr"/>
          <a:lstStyle/>
          <a:p>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Короткая таблица помогает быстро увидеть связь между животным, его пищей и примером предложения.
</a:t>
            </a:r>
            <a:endParaRPr lang="en-US" sz="1200" dirty="0"/>
          </a:p>
        </p:txBody>
      </p:sp>
      <p:sp>
        <p:nvSpPr>
          <p:cNvPr id="9" name="Text 3"/>
          <p:cNvSpPr txBox="1"/>
          <p:nvPr/>
        </p:nvSpPr>
        <p:spPr>
          <a:xfrm>
            <a:off x="395850" y="399850"/>
            <a:ext cx="66240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What Do Wild Animals Eat?
</a:t>
            </a:r>
            <a:endParaRPr lang="en-US" sz="2800" dirty="0"/>
          </a:p>
        </p:txBody>
      </p:sp>
      <p:sp>
        <p:nvSpPr>
          <p:cNvPr id="10"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7</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285004" y="2807473"/>
            <a:ext cx="2580996" cy="15022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7150" y="397625"/>
            <a:ext cx="6622800" cy="387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What Wild Animals Can Do
</a:t>
            </a:r>
            <a:endParaRPr lang="en-US" sz="2800" dirty="0"/>
          </a:p>
        </p:txBody>
      </p:sp>
      <p:sp>
        <p:nvSpPr>
          <p:cNvPr id="11" name="Text 1"/>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FFFFFF"/>
                </a:solidFill>
                <a:latin typeface="Arial" pitchFamily="34" charset="0"/>
                <a:ea typeface="Arial" pitchFamily="34" charset="-122"/>
                <a:cs typeface="Arial" pitchFamily="34" charset="-120"/>
              </a:rPr>
              <a:t>8</a:t>
            </a:r>
            <a:endParaRPr lang="en-US" sz="1800" dirty="0"/>
          </a:p>
        </p:txBody>
      </p:sp>
      <p:sp>
        <p:nvSpPr>
          <p:cNvPr id="12" name="Text 2"/>
          <p:cNvSpPr txBox="1"/>
          <p:nvPr/>
        </p:nvSpPr>
        <p:spPr>
          <a:xfrm>
            <a:off x="611205" y="1280387"/>
            <a:ext cx="2442749" cy="1334052"/>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Бег и скорость
</a:t>
            </a:r>
            <a:pPr algn="l" indent="0" marL="0">
              <a:lnSpc>
                <a:spcPct val="100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Some animals can run very fast. A cheetah can run fast, and a gazelle can escape quickly. Speed often helps animals avoid danger and catch food.
</a:t>
            </a:r>
            <a:endParaRPr lang="en-US" sz="1300" dirty="0"/>
          </a:p>
        </p:txBody>
      </p:sp>
      <p:sp>
        <p:nvSpPr>
          <p:cNvPr id="13" name="Text 3"/>
          <p:cNvSpPr txBox="1"/>
          <p:nvPr/>
        </p:nvSpPr>
        <p:spPr>
          <a:xfrm>
            <a:off x="3462751" y="1280387"/>
            <a:ext cx="2442749" cy="1334052"/>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Плавание
</a:t>
            </a:r>
            <a:pPr algn="l" indent="0" marL="0">
              <a:lnSpc>
                <a:spcPct val="100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Many wild animals can swim. A dolphin can swim well, and a crocodile can move in water and on land. Swimming is useful for food, travel, and safety.
</a:t>
            </a:r>
            <a:endParaRPr lang="en-US" sz="1300" dirty="0"/>
          </a:p>
        </p:txBody>
      </p:sp>
      <p:sp>
        <p:nvSpPr>
          <p:cNvPr id="14" name="Text 4"/>
          <p:cNvSpPr txBox="1"/>
          <p:nvPr/>
        </p:nvSpPr>
        <p:spPr>
          <a:xfrm>
            <a:off x="6314297" y="1280387"/>
            <a:ext cx="2442749" cy="1334052"/>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Полёт
</a:t>
            </a:r>
            <a:pPr algn="l" indent="0" marL="0">
              <a:lnSpc>
                <a:spcPct val="100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Birds can fly high and far. An eagle can fly high, which helps it find food and watch the area from above. Flying is a strong advantage in nature.
</a:t>
            </a:r>
            <a:endParaRPr lang="en-US" sz="1300" dirty="0"/>
          </a:p>
        </p:txBody>
      </p:sp>
      <p:sp>
        <p:nvSpPr>
          <p:cNvPr id="15" name="Text 5"/>
          <p:cNvSpPr txBox="1"/>
          <p:nvPr/>
        </p:nvSpPr>
        <p:spPr>
          <a:xfrm>
            <a:off x="636603" y="2895048"/>
            <a:ext cx="2442749" cy="1334052"/>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Лазание и движение
</a:t>
            </a:r>
            <a:pPr algn="l" indent="0" marL="0">
              <a:lnSpc>
                <a:spcPct val="100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Some animals can climb trees. A monkey can climb trees to find fruit, hide from danger, or move from place to place without going on the ground.
</a:t>
            </a:r>
            <a:endParaRPr lang="en-US" sz="1300" dirty="0"/>
          </a:p>
        </p:txBody>
      </p:sp>
      <p:sp>
        <p:nvSpPr>
          <p:cNvPr id="16" name="Text 6"/>
          <p:cNvSpPr txBox="1"/>
          <p:nvPr/>
        </p:nvSpPr>
        <p:spPr>
          <a:xfrm>
            <a:off x="6297229" y="2895048"/>
            <a:ext cx="2459817" cy="1334052"/>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Прятаться и охотиться
</a:t>
            </a:r>
            <a:pPr algn="l" indent="0" marL="0">
              <a:lnSpc>
                <a:spcPct val="100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Wild animals can hide, hunt, and wait for the right moment. These actions help them survive when food is scarce or when another animal is nearby.
</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88856" y="1754181"/>
            <a:ext cx="7954527" cy="233396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425" y="397625"/>
            <a:ext cx="6621600" cy="941796"/>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How a Wild Animal Survives in Nature
</a:t>
            </a:r>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Схема показывает, как habitat, food, protection and movement влияют на survival and adaptation.
</a:t>
            </a:r>
            <a:endParaRPr lang="en-US" sz="2800" dirty="0"/>
          </a:p>
        </p:txBody>
      </p:sp>
      <p:sp>
        <p:nvSpPr>
          <p:cNvPr id="6" name="Text 1"/>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9</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52446" y="1623544"/>
            <a:ext cx="443700" cy="3944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470244" y="1610000"/>
            <a:ext cx="368813" cy="421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301406" y="1609994"/>
            <a:ext cx="421500" cy="421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89890" y="3385454"/>
            <a:ext cx="368813" cy="421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4857746" y="3418724"/>
            <a:ext cx="443700" cy="35496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390000" y="397625"/>
            <a:ext cx="66300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Как животные защищаются
</a:t>
            </a:r>
            <a:endParaRPr lang="en-US" sz="2800" dirty="0"/>
          </a:p>
        </p:txBody>
      </p:sp>
      <p:sp>
        <p:nvSpPr>
          <p:cNvPr id="15" name="Text 1"/>
          <p:cNvSpPr txBox="1"/>
          <p:nvPr/>
        </p:nvSpPr>
        <p:spPr>
          <a:xfrm>
            <a:off x="1053550" y="1625000"/>
            <a:ext cx="1774200" cy="1149600"/>
          </a:xfrm>
          <a:prstGeom prst="rect">
            <a:avLst/>
          </a:prstGeom>
          <a:noFill/>
          <a:ln/>
        </p:spPr>
        <p:txBody>
          <a:bodyPr wrap="square" lIns="0" tIns="0" rIns="0" bIns="0" rtlCol="0" anchor="t"/>
          <a:lstStyle/>
          <a:p>
            <a:pPr algn="l" indent="0" marL="0">
              <a:lnSpc>
                <a:spcPct val="90000"/>
              </a:lnSpc>
              <a:buNone/>
            </a:pPr>
            <a:r>
              <a:rPr lang="en-US" sz="1450" b="1" dirty="0">
                <a:solidFill>
                  <a:srgbClr val="180939"/>
                </a:solidFill>
                <a:latin typeface="Arial" pitchFamily="34" charset="0"/>
                <a:ea typeface="Arial" pitchFamily="34" charset="-122"/>
                <a:cs typeface="Arial" pitchFamily="34" charset="-120"/>
              </a:rPr>
              <a:t>Маскировка
</a:t>
            </a:r>
            <a:pPr algn="l" indent="0" marL="0">
              <a:lnSpc>
                <a:spcPct val="90000"/>
              </a:lnSpc>
              <a:buNone/>
            </a:pPr>
            <a:r>
              <a:rPr lang="en-US" sz="483"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60" dirty="0">
                <a:solidFill>
                  <a:srgbClr val="180939"/>
                </a:solidFill>
                <a:latin typeface="Arial" pitchFamily="34" charset="0"/>
                <a:ea typeface="Arial" pitchFamily="34" charset="-122"/>
                <a:cs typeface="Arial" pitchFamily="34" charset="-120"/>
              </a:rPr>
              <a:t>Camouflage helps animals blend with grass, trees, or sand. A chameleon can change color, and some animals stay silent and careful so predators do not notice them.
</a:t>
            </a:r>
            <a:endParaRPr lang="en-US" sz="1450" dirty="0"/>
          </a:p>
        </p:txBody>
      </p:sp>
      <p:sp>
        <p:nvSpPr>
          <p:cNvPr id="16" name="Text 2"/>
          <p:cNvSpPr txBox="1"/>
          <p:nvPr/>
        </p:nvSpPr>
        <p:spPr>
          <a:xfrm>
            <a:off x="4001975" y="1625000"/>
            <a:ext cx="1727100" cy="1149600"/>
          </a:xfrm>
          <a:prstGeom prst="rect">
            <a:avLst/>
          </a:prstGeom>
          <a:noFill/>
          <a:ln/>
        </p:spPr>
        <p:txBody>
          <a:bodyPr wrap="square" lIns="0" tIns="0" rIns="0" bIns="0" rtlCol="0" anchor="t"/>
          <a:lstStyle/>
          <a:p>
            <a:pPr algn="l" indent="0" marL="0">
              <a:lnSpc>
                <a:spcPct val="90000"/>
              </a:lnSpc>
              <a:buNone/>
            </a:pPr>
            <a:r>
              <a:rPr lang="en-US" sz="1522" b="1" dirty="0">
                <a:solidFill>
                  <a:srgbClr val="180939"/>
                </a:solidFill>
                <a:latin typeface="Arial" pitchFamily="34" charset="0"/>
                <a:ea typeface="Arial" pitchFamily="34" charset="-122"/>
                <a:cs typeface="Arial" pitchFamily="34" charset="-120"/>
              </a:rPr>
              <a:t>Скорость
</a:t>
            </a:r>
            <a:pPr algn="l" indent="0" marL="0">
              <a:lnSpc>
                <a:spcPct val="90000"/>
              </a:lnSpc>
              <a:buNone/>
            </a:pPr>
            <a:r>
              <a:rPr lang="en-US" sz="476"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41" dirty="0">
                <a:solidFill>
                  <a:srgbClr val="180939"/>
                </a:solidFill>
                <a:latin typeface="Arial" pitchFamily="34" charset="0"/>
                <a:ea typeface="Arial" pitchFamily="34" charset="-122"/>
                <a:cs typeface="Arial" pitchFamily="34" charset="-120"/>
              </a:rPr>
              <a:t>Fast movement is a simple but powerful defense. A gazelle escapes by running fast, and many animals survive because they can move quickly when danger is near.
</a:t>
            </a:r>
            <a:endParaRPr lang="en-US" sz="1522" dirty="0"/>
          </a:p>
        </p:txBody>
      </p:sp>
      <p:sp>
        <p:nvSpPr>
          <p:cNvPr id="17" name="Text 3"/>
          <p:cNvSpPr txBox="1"/>
          <p:nvPr/>
        </p:nvSpPr>
        <p:spPr>
          <a:xfrm>
            <a:off x="6843525" y="1625000"/>
            <a:ext cx="1727100" cy="1149600"/>
          </a:xfrm>
          <a:prstGeom prst="rect">
            <a:avLst/>
          </a:prstGeom>
          <a:noFill/>
          <a:ln/>
        </p:spPr>
        <p:txBody>
          <a:bodyPr wrap="square" lIns="0" tIns="0" rIns="0" bIns="0" rtlCol="0" anchor="t"/>
          <a:lstStyle/>
          <a:p>
            <a:pPr algn="l" indent="0" marL="0">
              <a:lnSpc>
                <a:spcPct val="90000"/>
              </a:lnSpc>
              <a:buNone/>
            </a:pPr>
            <a:r>
              <a:rPr lang="en-US" sz="1450" b="1" dirty="0">
                <a:solidFill>
                  <a:srgbClr val="180939"/>
                </a:solidFill>
                <a:latin typeface="Arial" pitchFamily="34" charset="0"/>
                <a:ea typeface="Arial" pitchFamily="34" charset="-122"/>
                <a:cs typeface="Arial" pitchFamily="34" charset="-120"/>
              </a:rPr>
              <a:t>Панцирь и рога
</a:t>
            </a:r>
            <a:pPr algn="l" indent="0" marL="0">
              <a:lnSpc>
                <a:spcPct val="90000"/>
              </a:lnSpc>
              <a:buNone/>
            </a:pPr>
            <a:r>
              <a:rPr lang="en-US" sz="483"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60" dirty="0">
                <a:solidFill>
                  <a:srgbClr val="180939"/>
                </a:solidFill>
                <a:latin typeface="Arial" pitchFamily="34" charset="0"/>
                <a:ea typeface="Arial" pitchFamily="34" charset="-122"/>
                <a:cs typeface="Arial" pitchFamily="34" charset="-120"/>
              </a:rPr>
              <a:t>Some animals protect themselves with shells or horns. A turtle uses a shell, while horns can help large animals stay safe and look stronger to enemies.
</a:t>
            </a:r>
            <a:endParaRPr lang="en-US" sz="1450" dirty="0"/>
          </a:p>
        </p:txBody>
      </p:sp>
      <p:sp>
        <p:nvSpPr>
          <p:cNvPr id="18" name="Text 4"/>
          <p:cNvSpPr txBox="1"/>
          <p:nvPr/>
        </p:nvSpPr>
        <p:spPr>
          <a:xfrm>
            <a:off x="1053550" y="3400825"/>
            <a:ext cx="3202800" cy="797700"/>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Когти и зубы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Sharp claws and teeth help animals catch food and defend themselves. A tiger uses strength and sharp teeth, so words like dangerous and strong are useful for description.
</a:t>
            </a:r>
            <a:endParaRPr lang="en-US" sz="1500" dirty="0"/>
          </a:p>
        </p:txBody>
      </p:sp>
      <p:sp>
        <p:nvSpPr>
          <p:cNvPr id="19" name="Text 5"/>
          <p:cNvSpPr txBox="1"/>
          <p:nvPr/>
        </p:nvSpPr>
        <p:spPr>
          <a:xfrm>
            <a:off x="5367975" y="3400825"/>
            <a:ext cx="3202800" cy="797700"/>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Жизнь в группе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Some animals are safer when they stay together. Group life helps them watch for danger, protect young animals, and react quickly when a predator appears nearby.
</a:t>
            </a:r>
            <a:endParaRPr lang="en-US" sz="1500" dirty="0"/>
          </a:p>
        </p:txBody>
      </p:sp>
      <p:sp>
        <p:nvSpPr>
          <p:cNvPr id="20" name="Text 6"/>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10</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1900" y="1276393"/>
            <a:ext cx="4936500" cy="26636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31800" y="4513200"/>
            <a:ext cx="3071400" cy="339900"/>
          </a:xfrm>
          <a:prstGeom prst="rect">
            <a:avLst/>
          </a:prstGeom>
          <a:noFill/>
          <a:ln/>
        </p:spPr>
        <p:txBody>
          <a:bodyPr wrap="square" lIns="0" tIns="0" rIns="0" bIns="0" rtlCol="0" anchor="ctr"/>
          <a:lstStyle/>
          <a:p>
            <a:pPr algn="l" indent="0" marL="0">
              <a:lnSpc>
                <a:spcPct val="115000"/>
              </a:lnSpc>
              <a:buNone/>
            </a:pPr>
            <a:r>
              <a:rPr lang="en-US" sz="1000" b="1" dirty="0">
                <a:solidFill>
                  <a:srgbClr val="180939"/>
                </a:solidFill>
                <a:latin typeface="Arial" pitchFamily="34" charset="0"/>
                <a:ea typeface="Arial" pitchFamily="34" charset="-122"/>
                <a:cs typeface="Arial" pitchFamily="34" charset="-120"/>
              </a:rPr>
              <a:t>Учебная лексика по теме wild animals
</a:t>
            </a:r>
            <a:endParaRPr lang="en-US" sz="1000" dirty="0"/>
          </a:p>
        </p:txBody>
      </p:sp>
      <p:sp>
        <p:nvSpPr>
          <p:cNvPr id="6" name="Text 1"/>
          <p:cNvSpPr txBox="1"/>
          <p:nvPr/>
        </p:nvSpPr>
        <p:spPr>
          <a:xfrm>
            <a:off x="390875" y="397625"/>
            <a:ext cx="6629100" cy="387900"/>
          </a:xfrm>
          <a:prstGeom prst="rect">
            <a:avLst/>
          </a:prstGeom>
          <a:noFill/>
          <a:ln/>
        </p:spPr>
        <p:txBody>
          <a:bodyPr wrap="square" lIns="0" tIns="0" rIns="0" bIns="0" rtlCol="0" anchor="t"/>
          <a:lstStyle/>
          <a:p>
            <a:pPr algn="l" indent="0" marL="0">
              <a:lnSpc>
                <a:spcPct val="90000"/>
              </a:lnSpc>
              <a:buNone/>
            </a:pPr>
            <a:r>
              <a:rPr lang="en-US" sz="1862" b="1" dirty="0">
                <a:solidFill>
                  <a:srgbClr val="180939"/>
                </a:solidFill>
                <a:latin typeface="Arial" pitchFamily="34" charset="0"/>
                <a:ea typeface="Arial" pitchFamily="34" charset="-122"/>
                <a:cs typeface="Arial" pitchFamily="34" charset="-120"/>
              </a:rPr>
              <a:t>Сравнение признаков: хищники, травоядные, всеядные
</a:t>
            </a:r>
            <a:endParaRPr lang="en-US" sz="1862" dirty="0"/>
          </a:p>
        </p:txBody>
      </p:sp>
      <p:sp>
        <p:nvSpPr>
          <p:cNvPr id="7" name="Text 2"/>
          <p:cNvSpPr txBox="1"/>
          <p:nvPr/>
        </p:nvSpPr>
        <p:spPr>
          <a:xfrm>
            <a:off x="647700" y="1518533"/>
            <a:ext cx="2584247" cy="2662941"/>
          </a:xfrm>
          <a:prstGeom prst="rect">
            <a:avLst/>
          </a:prstGeom>
          <a:noFill/>
          <a:ln/>
        </p:spPr>
        <p:txBody>
          <a:bodyPr wrap="square" lIns="0" tIns="0" rIns="0" bIns="0" rtlCol="0" anchor="ctr"/>
          <a:lstStyle/>
          <a:p>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Тип питания связан с формой зубов, силой и поведением. Эти признаки помогают понять, как животное добывает пищу и защищается в природе.
</a:t>
            </a:r>
            <a:endParaRPr lang="en-US" sz="1200" dirty="0"/>
          </a:p>
        </p:txBody>
      </p:sp>
      <p:sp>
        <p:nvSpPr>
          <p:cNvPr id="8" name="Text 3"/>
          <p:cNvSpPr txBox="1"/>
          <p:nvPr/>
        </p:nvSpPr>
        <p:spPr>
          <a:xfrm>
            <a:off x="3671888" y="4165341"/>
            <a:ext cx="3358200" cy="690600"/>
          </a:xfrm>
          <a:prstGeom prst="rect">
            <a:avLst/>
          </a:prstGeom>
          <a:noFill/>
          <a:ln/>
        </p:spPr>
        <p:txBody>
          <a:bodyPr wrap="square" lIns="0" tIns="0" rIns="0" bIns="0" rtlCol="0" anchor="b"/>
          <a:lstStyle/>
          <a:p>
            <a:pPr algn="l" indent="0" marL="0">
              <a:lnSpc>
                <a:spcPct val="90000"/>
              </a:lnSpc>
              <a:buNone/>
            </a:pPr>
            <a:r>
              <a:rPr lang="en-US" sz="1100" dirty="0">
                <a:solidFill>
                  <a:srgbClr val="7340F3"/>
                </a:solidFill>
                <a:latin typeface="Arial" pitchFamily="34" charset="0"/>
                <a:ea typeface="Arial" pitchFamily="34" charset="-122"/>
                <a:cs typeface="Arial" pitchFamily="34" charset="-120"/>
              </a:rPr>
              <a:t>У всех трёх групп разные способы питания, поэтому различаются зубы, охота и поведение.
</a:t>
            </a:r>
            <a:endParaRPr lang="en-US" sz="1100" dirty="0"/>
          </a:p>
        </p:txBody>
      </p:sp>
      <p:sp>
        <p:nvSpPr>
          <p:cNvPr id="9"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11</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96650" y="399850"/>
            <a:ext cx="6617100" cy="387900"/>
          </a:xfrm>
          <a:prstGeom prst="rect">
            <a:avLst/>
          </a:prstGeom>
          <a:noFill/>
          <a:ln/>
        </p:spPr>
        <p:txBody>
          <a:bodyPr wrap="square" lIns="0" tIns="0" rIns="0" bIns="0" rtlCol="0" anchor="t"/>
          <a:lstStyle/>
          <a:p>
            <a:pPr algn="l" indent="0" marL="0">
              <a:lnSpc>
                <a:spcPct val="90000"/>
              </a:lnSpc>
              <a:buNone/>
            </a:pPr>
            <a:r>
              <a:rPr lang="en-US" sz="2043" b="1" dirty="0">
                <a:solidFill>
                  <a:srgbClr val="FFFFFF"/>
                </a:solidFill>
                <a:latin typeface="Arial" pitchFamily="34" charset="0"/>
                <a:ea typeface="Arial" pitchFamily="34" charset="-122"/>
                <a:cs typeface="Arial" pitchFamily="34" charset="-120"/>
              </a:rPr>
              <a:t>Простые описания животных на английском языке
</a:t>
            </a:r>
            <a:endParaRPr lang="en-US" sz="2043" dirty="0"/>
          </a:p>
        </p:txBody>
      </p:sp>
      <p:sp>
        <p:nvSpPr>
          <p:cNvPr id="9" name="Text 1"/>
          <p:cNvSpPr txBox="1"/>
          <p:nvPr/>
        </p:nvSpPr>
        <p:spPr>
          <a:xfrm>
            <a:off x="535600" y="1377175"/>
            <a:ext cx="2886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Начни с модели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Используйте короткую схему: It is a/an… Это помогает сразу назвать животное и сделать описание понятным даже в одном-двух предложениях.
</a:t>
            </a:r>
            <a:endParaRPr lang="en-US" sz="1200" dirty="0"/>
          </a:p>
        </p:txBody>
      </p:sp>
      <p:sp>
        <p:nvSpPr>
          <p:cNvPr id="10" name="Text 2"/>
          <p:cNvSpPr txBox="1"/>
          <p:nvPr/>
        </p:nvSpPr>
        <p:spPr>
          <a:xfrm>
            <a:off x="4043300" y="1377175"/>
            <a:ext cx="2886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Добавь место
</a:t>
            </a:r>
            <a:pPr algn="l" indent="0" marL="0">
              <a:lnSpc>
                <a:spcPct val="100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Фраза It lives in… показывает, где живёт животное. Лучше выбирать одно конкретное место: in the forest, in the sea, in mountains.
</a:t>
            </a:r>
            <a:endParaRPr lang="en-US" sz="1200" dirty="0"/>
          </a:p>
        </p:txBody>
      </p:sp>
      <p:sp>
        <p:nvSpPr>
          <p:cNvPr id="11" name="Text 3"/>
          <p:cNvSpPr txBox="1"/>
          <p:nvPr/>
        </p:nvSpPr>
        <p:spPr>
          <a:xfrm>
            <a:off x="1400975" y="3243000"/>
            <a:ext cx="2853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Скажи о питании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Конструкция It eats… делает описание точнее. Можно назвать один основной продукт: meat, grass, fruit или small animals, не перегружая фразу деталями.
</a:t>
            </a:r>
            <a:endParaRPr lang="en-US" sz="1200" dirty="0"/>
          </a:p>
        </p:txBody>
      </p:sp>
      <p:sp>
        <p:nvSpPr>
          <p:cNvPr id="12" name="Text 4"/>
          <p:cNvSpPr txBox="1"/>
          <p:nvPr/>
        </p:nvSpPr>
        <p:spPr>
          <a:xfrm>
            <a:off x="4868300" y="3243000"/>
            <a:ext cx="2814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Покажи действие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Фраза It can… добавляет движение и делает ответ живым. Для 7 класса достаточно простых слов: run fast, fly high, climb trees, swim well.
</a:t>
            </a:r>
            <a:endParaRPr lang="en-US" sz="1200" dirty="0"/>
          </a:p>
        </p:txBody>
      </p:sp>
      <p:sp>
        <p:nvSpPr>
          <p:cNvPr id="13" name="Text 5"/>
          <p:cNvSpPr txBox="1"/>
          <p:nvPr/>
        </p:nvSpPr>
        <p:spPr>
          <a:xfrm>
            <a:off x="8435340" y="4482077"/>
            <a:ext cx="326400" cy="1662300"/>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12</a:t>
            </a:r>
            <a:endParaRPr 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9305" y="1354071"/>
            <a:ext cx="2590141" cy="2116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191523" y="1355252"/>
            <a:ext cx="2592300" cy="211383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964703" y="1355252"/>
            <a:ext cx="2592300" cy="211383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160" b="1" dirty="0">
                <a:solidFill>
                  <a:srgbClr val="180939"/>
                </a:solidFill>
                <a:latin typeface="Arial" pitchFamily="34" charset="0"/>
                <a:ea typeface="Arial" pitchFamily="34" charset="-122"/>
                <a:cs typeface="Arial" pitchFamily="34" charset="-120"/>
              </a:rPr>
              <a:t>Редкие и исчезающие виды как тема для чтения
</a:t>
            </a:r>
            <a:endParaRPr lang="en-US" sz="2160" dirty="0"/>
          </a:p>
        </p:txBody>
      </p:sp>
      <p:sp>
        <p:nvSpPr>
          <p:cNvPr id="11" name="Text 1"/>
          <p:cNvSpPr txBox="1"/>
          <p:nvPr/>
        </p:nvSpPr>
        <p:spPr>
          <a:xfrm>
            <a:off x="611750" y="3242474"/>
            <a:ext cx="2158200" cy="872400"/>
          </a:xfrm>
          <a:prstGeom prst="rect">
            <a:avLst/>
          </a:prstGeom>
          <a:noFill/>
          <a:ln/>
        </p:spPr>
        <p:txBody>
          <a:bodyPr wrap="square" lIns="0" tIns="0" rIns="0" bIns="0" rtlCol="0" anchor="t"/>
          <a:lstStyle/>
          <a:p>
            <a:pPr algn="l" indent="0" marL="0">
              <a:lnSpc>
                <a:spcPct val="90000"/>
              </a:lnSpc>
              <a:buNone/>
            </a:pPr>
            <a:r>
              <a:rPr lang="en-US" sz="1244" b="1" dirty="0">
                <a:solidFill>
                  <a:srgbClr val="180939"/>
                </a:solidFill>
                <a:latin typeface="Arial" pitchFamily="34" charset="0"/>
                <a:ea typeface="Arial" pitchFamily="34" charset="-122"/>
                <a:cs typeface="Arial" pitchFamily="34" charset="-120"/>
              </a:rPr>
              <a:t>Тигр в заповеднике
</a:t>
            </a:r>
            <a:pPr algn="l" indent="0" marL="0">
              <a:lnSpc>
                <a:spcPct val="90000"/>
              </a:lnSpc>
              <a:buNone/>
            </a:pPr>
            <a:r>
              <a:rPr lang="en-US" sz="415"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95" dirty="0">
                <a:solidFill>
                  <a:srgbClr val="180939"/>
                </a:solidFill>
                <a:latin typeface="Arial" pitchFamily="34" charset="0"/>
                <a:ea typeface="Arial" pitchFamily="34" charset="-122"/>
                <a:cs typeface="Arial" pitchFamily="34" charset="-120"/>
              </a:rPr>
              <a:t>Тигр — одно из самых известных endangered species. В коротких текстах часто пишут, что ему нужен safe place, где есть food, water and space. Такие истории учат словам protect, reserve и wildlife.
</a:t>
            </a:r>
            <a:endParaRPr lang="en-US" sz="1244" dirty="0"/>
          </a:p>
        </p:txBody>
      </p:sp>
      <p:sp>
        <p:nvSpPr>
          <p:cNvPr id="12" name="Text 2"/>
          <p:cNvSpPr txBox="1"/>
          <p:nvPr/>
        </p:nvSpPr>
        <p:spPr>
          <a:xfrm>
            <a:off x="3432325" y="3242474"/>
            <a:ext cx="2158200" cy="872400"/>
          </a:xfrm>
          <a:prstGeom prst="rect">
            <a:avLst/>
          </a:prstGeom>
          <a:noFill/>
          <a:ln/>
        </p:spPr>
        <p:txBody>
          <a:bodyPr wrap="square" lIns="0" tIns="0" rIns="0" bIns="0" rtlCol="0" anchor="t"/>
          <a:lstStyle/>
          <a:p>
            <a:pPr algn="l" indent="0" marL="0">
              <a:lnSpc>
                <a:spcPct val="90000"/>
              </a:lnSpc>
              <a:buNone/>
            </a:pPr>
            <a:r>
              <a:rPr lang="en-US" sz="1244" b="1" dirty="0">
                <a:solidFill>
                  <a:srgbClr val="180939"/>
                </a:solidFill>
                <a:latin typeface="Arial" pitchFamily="34" charset="0"/>
                <a:ea typeface="Arial" pitchFamily="34" charset="-122"/>
                <a:cs typeface="Arial" pitchFamily="34" charset="-120"/>
              </a:rPr>
              <a:t>Панда и её дом
</a:t>
            </a:r>
            <a:pPr algn="l" indent="0" marL="0">
              <a:lnSpc>
                <a:spcPct val="90000"/>
              </a:lnSpc>
              <a:buNone/>
            </a:pPr>
            <a:r>
              <a:rPr lang="en-US" sz="415"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95" dirty="0">
                <a:solidFill>
                  <a:srgbClr val="180939"/>
                </a:solidFill>
                <a:latin typeface="Arial" pitchFamily="34" charset="0"/>
                <a:ea typeface="Arial" pitchFamily="34" charset="-122"/>
                <a:cs typeface="Arial" pitchFamily="34" charset="-120"/>
              </a:rPr>
              <a:t>Панда живёт в лесах и зависит от bamboo forests. Когда habitat loss становится сильнее, животному труднее find food and stay safe. Поэтому в текстах для чтения часто говорят о nature, protect и reserve.
</a:t>
            </a:r>
            <a:endParaRPr lang="en-US" sz="1244" dirty="0"/>
          </a:p>
        </p:txBody>
      </p:sp>
      <p:sp>
        <p:nvSpPr>
          <p:cNvPr id="13" name="Text 3"/>
          <p:cNvSpPr txBox="1"/>
          <p:nvPr/>
        </p:nvSpPr>
        <p:spPr>
          <a:xfrm>
            <a:off x="6186450" y="3242474"/>
            <a:ext cx="2158200" cy="872400"/>
          </a:xfrm>
          <a:prstGeom prst="rect">
            <a:avLst/>
          </a:prstGeom>
          <a:noFill/>
          <a:ln/>
        </p:spPr>
        <p:txBody>
          <a:bodyPr wrap="square" lIns="0" tIns="0" rIns="0" bIns="0" rtlCol="0" anchor="t"/>
          <a:lstStyle/>
          <a:p>
            <a:pPr algn="l" indent="0" marL="0">
              <a:lnSpc>
                <a:spcPct val="90000"/>
              </a:lnSpc>
              <a:buNone/>
            </a:pPr>
            <a:r>
              <a:rPr lang="en-US" sz="1211" b="1" dirty="0">
                <a:solidFill>
                  <a:srgbClr val="180939"/>
                </a:solidFill>
                <a:latin typeface="Arial" pitchFamily="34" charset="0"/>
                <a:ea typeface="Arial" pitchFamily="34" charset="-122"/>
                <a:cs typeface="Arial" pitchFamily="34" charset="-120"/>
              </a:rPr>
              <a:t>Полярный медведь и холод
</a:t>
            </a:r>
            <a:pPr algn="l" indent="0" marL="0">
              <a:lnSpc>
                <a:spcPct val="90000"/>
              </a:lnSpc>
              <a:buNone/>
            </a:pPr>
            <a:r>
              <a:rPr lang="en-US" sz="404"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69" dirty="0">
                <a:solidFill>
                  <a:srgbClr val="180939"/>
                </a:solidFill>
                <a:latin typeface="Arial" pitchFamily="34" charset="0"/>
                <a:ea typeface="Arial" pitchFamily="34" charset="-122"/>
                <a:cs typeface="Arial" pitchFamily="34" charset="-120"/>
              </a:rPr>
              <a:t>Polar bear часто появляется в заданиях как пример animal from a cold place. В тексте можно описать thick fur, ice, snow and danger. Это помогает понять, почему climate change is a serious problem for wildlife.
</a:t>
            </a:r>
            <a:endParaRPr lang="en-US" sz="1211" dirty="0"/>
          </a:p>
        </p:txBody>
      </p:sp>
      <p:sp>
        <p:nvSpPr>
          <p:cNvPr id="14" name="Text 4"/>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160" b="1" dirty="0">
                <a:solidFill>
                  <a:srgbClr val="180939"/>
                </a:solidFill>
                <a:latin typeface="Arial" pitchFamily="34" charset="0"/>
                <a:ea typeface="Arial" pitchFamily="34" charset="-122"/>
                <a:cs typeface="Arial" pitchFamily="34" charset="-120"/>
              </a:rPr>
              <a:t>Редкие и исчезающие виды как тема для чтения
</a:t>
            </a:r>
            <a:endParaRPr lang="en-US" sz="2160" dirty="0"/>
          </a:p>
        </p:txBody>
      </p:sp>
      <p:sp>
        <p:nvSpPr>
          <p:cNvPr id="15"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13</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87375" y="1876454"/>
            <a:ext cx="5506500" cy="149809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02901" y="4055250"/>
            <a:ext cx="3062100" cy="6906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Связь между существительным, прилагательным и глаголом делает описание животного грамотнее и разнообразнее.
</a:t>
            </a:r>
            <a:endParaRPr lang="en-US" sz="1100" dirty="0"/>
          </a:p>
        </p:txBody>
      </p:sp>
      <p:sp>
        <p:nvSpPr>
          <p:cNvPr id="7" name="Text 1"/>
          <p:cNvSpPr txBox="1"/>
          <p:nvPr/>
        </p:nvSpPr>
        <p:spPr>
          <a:xfrm>
            <a:off x="402908" y="991291"/>
            <a:ext cx="4102200" cy="3399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Учебная лексика по теме wild animals
</a:t>
            </a:r>
            <a:endParaRPr lang="en-US" sz="1100" dirty="0"/>
          </a:p>
        </p:txBody>
      </p:sp>
      <p:sp>
        <p:nvSpPr>
          <p:cNvPr id="8" name="Text 2"/>
          <p:cNvSpPr txBox="1"/>
          <p:nvPr/>
        </p:nvSpPr>
        <p:spPr>
          <a:xfrm>
            <a:off x="398425" y="397625"/>
            <a:ext cx="6621600" cy="387900"/>
          </a:xfrm>
          <a:prstGeom prst="rect">
            <a:avLst/>
          </a:prstGeom>
          <a:noFill/>
          <a:ln/>
        </p:spPr>
        <p:txBody>
          <a:bodyPr wrap="square" lIns="0" tIns="0" rIns="0" bIns="0" rtlCol="0" anchor="t"/>
          <a:lstStyle/>
          <a:p>
            <a:pPr algn="l" indent="0" marL="0">
              <a:lnSpc>
                <a:spcPct val="90000"/>
              </a:lnSpc>
              <a:buNone/>
            </a:pPr>
            <a:r>
              <a:rPr lang="en-US" sz="2357" b="1" dirty="0">
                <a:solidFill>
                  <a:srgbClr val="FFFFFF"/>
                </a:solidFill>
                <a:latin typeface="Arial" pitchFamily="34" charset="0"/>
                <a:ea typeface="Arial" pitchFamily="34" charset="-122"/>
                <a:cs typeface="Arial" pitchFamily="34" charset="-120"/>
              </a:rPr>
              <a:t>Wild Animals in English: Useful Word Families
</a:t>
            </a:r>
            <a:endParaRPr lang="en-US" sz="2357" dirty="0"/>
          </a:p>
        </p:txBody>
      </p:sp>
      <p:sp>
        <p:nvSpPr>
          <p:cNvPr id="9" name="Text 3"/>
          <p:cNvSpPr txBox="1"/>
          <p:nvPr/>
        </p:nvSpPr>
        <p:spPr>
          <a:xfrm>
            <a:off x="6640402" y="1457473"/>
            <a:ext cx="1916856" cy="2352528"/>
          </a:xfrm>
          <a:prstGeom prst="rect">
            <a:avLst/>
          </a:prstGeom>
          <a:noFill/>
          <a:ln/>
        </p:spPr>
        <p:txBody>
          <a:bodyPr wrap="square" lIns="0" tIns="0" rIns="0" bIns="0" rtlCol="0" anchor="ctr"/>
          <a:lstStyle/>
          <a:p>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Семьи слов помогают строить более длинные и точные предложения на английском языке.
</a:t>
            </a:r>
            <a:endParaRPr lang="en-US" sz="1200" dirty="0"/>
          </a:p>
        </p:txBody>
      </p:sp>
      <p:sp>
        <p:nvSpPr>
          <p:cNvPr id="10"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FFFFFF"/>
                </a:solidFill>
                <a:latin typeface="Arial" pitchFamily="34" charset="0"/>
                <a:ea typeface="Arial" pitchFamily="34" charset="-122"/>
                <a:cs typeface="Arial" pitchFamily="34" charset="-120"/>
              </a:rPr>
              <a:t>14</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95300" y="399850"/>
            <a:ext cx="6618600" cy="387900"/>
          </a:xfrm>
          <a:prstGeom prst="rect">
            <a:avLst/>
          </a:prstGeom>
          <a:noFill/>
          <a:ln/>
        </p:spPr>
        <p:txBody>
          <a:bodyPr wrap="square" lIns="0" tIns="0" rIns="0" bIns="0" rtlCol="0" anchor="t"/>
          <a:lstStyle/>
          <a:p>
            <a:pPr algn="l" indent="0" marL="0">
              <a:lnSpc>
                <a:spcPct val="90000"/>
              </a:lnSpc>
              <a:buNone/>
            </a:pPr>
            <a:r>
              <a:rPr lang="en-US" sz="2480" b="1" dirty="0">
                <a:solidFill>
                  <a:srgbClr val="180939"/>
                </a:solidFill>
                <a:latin typeface="Arial" pitchFamily="34" charset="0"/>
                <a:ea typeface="Arial" pitchFamily="34" charset="-122"/>
                <a:cs typeface="Arial" pitchFamily="34" charset="-120"/>
              </a:rPr>
              <a:t>Сравнение диких животных по признакам
</a:t>
            </a:r>
            <a:endParaRPr lang="en-US" sz="2480" dirty="0"/>
          </a:p>
        </p:txBody>
      </p:sp>
      <p:sp>
        <p:nvSpPr>
          <p:cNvPr id="10" name="Text 1"/>
          <p:cNvSpPr txBox="1"/>
          <p:nvPr/>
        </p:nvSpPr>
        <p:spPr>
          <a:xfrm>
            <a:off x="8435340" y="4482077"/>
            <a:ext cx="326400" cy="1662300"/>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15</a:t>
            </a:r>
            <a:endParaRPr lang="en-US" sz="1800" dirty="0"/>
          </a:p>
        </p:txBody>
      </p:sp>
      <p:sp>
        <p:nvSpPr>
          <p:cNvPr id="11" name="Text 2"/>
          <p:cNvSpPr txBox="1"/>
          <p:nvPr/>
        </p:nvSpPr>
        <p:spPr>
          <a:xfrm>
            <a:off x="2681930" y="1945521"/>
            <a:ext cx="1665000" cy="23013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Сравниваем скорость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Фраза faster than часто используется, когда нужно описать движение. Example: A cheetah is faster than a bear. Это удобно для устных ответов и мини-диалогов.
</a:t>
            </a:r>
            <a:endParaRPr lang="en-US" sz="1200" dirty="0"/>
          </a:p>
        </p:txBody>
      </p:sp>
      <p:sp>
        <p:nvSpPr>
          <p:cNvPr id="12" name="Text 3"/>
          <p:cNvSpPr txBox="1"/>
          <p:nvPr/>
        </p:nvSpPr>
        <p:spPr>
          <a:xfrm>
            <a:off x="4795180" y="1945520"/>
            <a:ext cx="1665000" cy="23013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Сравниваем размер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Слово bigger than показывает разницу в размере. Например: An elephant is bigger than a monkey. В таких предложениях важно правильно поставить сравнительную форму прилагательного.
</a:t>
            </a:r>
            <a:endParaRPr lang="en-US" sz="1200" dirty="0"/>
          </a:p>
        </p:txBody>
      </p:sp>
      <p:sp>
        <p:nvSpPr>
          <p:cNvPr id="13" name="Text 4"/>
          <p:cNvSpPr txBox="1"/>
          <p:nvPr/>
        </p:nvSpPr>
        <p:spPr>
          <a:xfrm>
            <a:off x="6923360" y="1945520"/>
            <a:ext cx="1665000" cy="23013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Сравниваем опасность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Выражение more dangerous than помогает сравнить поведение и риск. Example: A wolf is more dangerous than a deer. Эта модель закрепляет comparative adjectives в простом контексте.
</a:t>
            </a:r>
            <a:endParaRPr lang="en-US" sz="1200" dirty="0"/>
          </a:p>
        </p:txBody>
      </p:sp>
      <p:sp>
        <p:nvSpPr>
          <p:cNvPr id="14" name="Text 5"/>
          <p:cNvSpPr txBox="1"/>
          <p:nvPr/>
        </p:nvSpPr>
        <p:spPr>
          <a:xfrm>
            <a:off x="535600" y="1945520"/>
            <a:ext cx="1665000" cy="23013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Сравниваем силу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Конструкция stronger than помогает сравнить животных по мощности и защите. Например: A lion is stronger than a fox. Такие предложения короткие и легко запоминаются.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88856" y="1754181"/>
            <a:ext cx="7954527" cy="233396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425" y="397625"/>
            <a:ext cx="6621600" cy="941796"/>
          </a:xfrm>
          <a:prstGeom prst="rect">
            <a:avLst/>
          </a:prstGeom>
          <a:noFill/>
          <a:ln/>
        </p:spPr>
        <p:txBody>
          <a:bodyPr wrap="square" lIns="0" tIns="0" rIns="0" bIns="0" rtlCol="0" anchor="t"/>
          <a:lstStyle/>
          <a:p>
            <a:pPr algn="l" indent="0" marL="0">
              <a:lnSpc>
                <a:spcPct val="90000"/>
              </a:lnSpc>
              <a:buNone/>
            </a:pPr>
            <a:r>
              <a:rPr lang="en-US" sz="2261" b="1" dirty="0">
                <a:solidFill>
                  <a:srgbClr val="FFFFFF"/>
                </a:solidFill>
                <a:latin typeface="Arial" pitchFamily="34" charset="0"/>
                <a:ea typeface="Arial" pitchFamily="34" charset="-122"/>
                <a:cs typeface="Arial" pitchFamily="34" charset="-120"/>
              </a:rPr>
              <a:t>From Word to Sentence: How English Descriptions Are Built
</a:t>
            </a:r>
            <a:pPr algn="l" indent="0" marL="0">
              <a:lnSpc>
                <a:spcPct val="90000"/>
              </a:lnSpc>
              <a:buNone/>
            </a:pPr>
            <a:r>
              <a:rPr lang="en-US" sz="2261" b="1"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969" dirty="0">
                <a:solidFill>
                  <a:srgbClr val="FFFFFF"/>
                </a:solidFill>
                <a:latin typeface="Arial" pitchFamily="34" charset="0"/>
                <a:ea typeface="Arial" pitchFamily="34" charset="-122"/>
                <a:cs typeface="Arial" pitchFamily="34" charset="-120"/>
              </a:rPr>
              <a:t>Схема показывает, как из одного слова о животном получается полное описание с местом, действием и временем.
</a:t>
            </a:r>
            <a:endParaRPr lang="en-US" sz="2261" dirty="0"/>
          </a:p>
        </p:txBody>
      </p:sp>
      <p:sp>
        <p:nvSpPr>
          <p:cNvPr id="6" name="Text 1"/>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16</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1900" y="1276393"/>
            <a:ext cx="4936500" cy="26636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31800" y="4513200"/>
            <a:ext cx="3071400" cy="339900"/>
          </a:xfrm>
          <a:prstGeom prst="rect">
            <a:avLst/>
          </a:prstGeom>
          <a:noFill/>
          <a:ln/>
        </p:spPr>
        <p:txBody>
          <a:bodyPr wrap="square" lIns="0" tIns="0" rIns="0" bIns="0" rtlCol="0" anchor="ctr"/>
          <a:lstStyle/>
          <a:p>
            <a:pPr algn="l" indent="0" marL="0">
              <a:lnSpc>
                <a:spcPct val="115000"/>
              </a:lnSpc>
              <a:buNone/>
            </a:pPr>
            <a:r>
              <a:rPr lang="en-US" sz="1000" b="1" dirty="0">
                <a:solidFill>
                  <a:srgbClr val="180939"/>
                </a:solidFill>
                <a:latin typeface="Arial" pitchFamily="34" charset="0"/>
                <a:ea typeface="Arial" pitchFamily="34" charset="-122"/>
                <a:cs typeface="Arial" pitchFamily="34" charset="-120"/>
              </a:rPr>
              <a:t>Учебная лексика по теме wild animals
</a:t>
            </a:r>
            <a:endParaRPr lang="en-US" sz="1000" dirty="0"/>
          </a:p>
        </p:txBody>
      </p:sp>
      <p:sp>
        <p:nvSpPr>
          <p:cNvPr id="6" name="Text 1"/>
          <p:cNvSpPr txBox="1"/>
          <p:nvPr/>
        </p:nvSpPr>
        <p:spPr>
          <a:xfrm>
            <a:off x="390875" y="397625"/>
            <a:ext cx="6629100" cy="387900"/>
          </a:xfrm>
          <a:prstGeom prst="rect">
            <a:avLst/>
          </a:prstGeom>
          <a:noFill/>
          <a:ln/>
        </p:spPr>
        <p:txBody>
          <a:bodyPr wrap="square" lIns="0" tIns="0" rIns="0" bIns="0" rtlCol="0" anchor="t"/>
          <a:lstStyle/>
          <a:p>
            <a:pPr algn="l" indent="0" marL="0">
              <a:lnSpc>
                <a:spcPct val="90000"/>
              </a:lnSpc>
              <a:buNone/>
            </a:pPr>
            <a:r>
              <a:rPr lang="en-US" sz="2125" b="1" dirty="0">
                <a:solidFill>
                  <a:srgbClr val="180939"/>
                </a:solidFill>
                <a:latin typeface="Arial" pitchFamily="34" charset="0"/>
                <a:ea typeface="Arial" pitchFamily="34" charset="-122"/>
                <a:cs typeface="Arial" pitchFamily="34" charset="-120"/>
              </a:rPr>
              <a:t>Wild Animals and Their Habitats: Matching Patterns
</a:t>
            </a:r>
            <a:endParaRPr lang="en-US" sz="2125" dirty="0"/>
          </a:p>
        </p:txBody>
      </p:sp>
      <p:sp>
        <p:nvSpPr>
          <p:cNvPr id="7" name="Text 2"/>
          <p:cNvSpPr txBox="1"/>
          <p:nvPr/>
        </p:nvSpPr>
        <p:spPr>
          <a:xfrm>
            <a:off x="647700" y="1518533"/>
            <a:ext cx="2584247" cy="2662941"/>
          </a:xfrm>
          <a:prstGeom prst="rect">
            <a:avLst/>
          </a:prstGeom>
          <a:noFill/>
          <a:ln/>
        </p:spPr>
        <p:txBody>
          <a:bodyPr wrap="square" lIns="0" tIns="0" rIns="0" bIns="0" rtlCol="0" anchor="ctr"/>
          <a:lstStyle/>
          <a:p>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Каждая группа связана с определённой средой, где животным легче находить пищу и прятаться от опасности. Ключевое слово урока — habitat.
</a:t>
            </a:r>
            <a:endParaRPr lang="en-US" sz="1200" dirty="0"/>
          </a:p>
        </p:txBody>
      </p:sp>
      <p:sp>
        <p:nvSpPr>
          <p:cNvPr id="8" name="Text 3"/>
          <p:cNvSpPr txBox="1"/>
          <p:nvPr/>
        </p:nvSpPr>
        <p:spPr>
          <a:xfrm>
            <a:off x="3671888" y="4165341"/>
            <a:ext cx="3358200" cy="690600"/>
          </a:xfrm>
          <a:prstGeom prst="rect">
            <a:avLst/>
          </a:prstGeom>
          <a:noFill/>
          <a:ln/>
        </p:spPr>
        <p:txBody>
          <a:bodyPr wrap="square" lIns="0" tIns="0" rIns="0" bIns="0" rtlCol="0" anchor="b"/>
          <a:lstStyle/>
          <a:p>
            <a:pPr algn="l" indent="0" marL="0">
              <a:lnSpc>
                <a:spcPct val="90000"/>
              </a:lnSpc>
              <a:buNone/>
            </a:pPr>
            <a:r>
              <a:rPr lang="en-US" sz="1100" dirty="0">
                <a:solidFill>
                  <a:srgbClr val="7340F3"/>
                </a:solidFill>
                <a:latin typeface="Arial" pitchFamily="34" charset="0"/>
                <a:ea typeface="Arial" pitchFamily="34" charset="-122"/>
                <a:cs typeface="Arial" pitchFamily="34" charset="-120"/>
              </a:rPr>
              <a:t>Подходящая среда обитания помогает животным выживать, поэтому место, пища и защита всегда связаны между собой.
</a:t>
            </a:r>
            <a:endParaRPr lang="en-US" sz="1100" dirty="0"/>
          </a:p>
        </p:txBody>
      </p:sp>
      <p:sp>
        <p:nvSpPr>
          <p:cNvPr id="9"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17</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4602" y="1331125"/>
            <a:ext cx="2696796" cy="2164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216300" y="1331999"/>
            <a:ext cx="2698200" cy="216330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036532" y="1331550"/>
            <a:ext cx="2710886" cy="2164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99119" y="3701543"/>
            <a:ext cx="2465363" cy="481837"/>
          </a:xfrm>
          <a:prstGeom prst="rect">
            <a:avLst/>
          </a:prstGeom>
          <a:noFill/>
          <a:ln/>
        </p:spPr>
        <p:txBody>
          <a:bodyPr wrap="square" lIns="0" tIns="0" rIns="0" bIns="0" rtlCol="0" anchor="t"/>
          <a:lstStyle/>
          <a:p>
            <a:pPr algn="l" indent="0" marL="0">
              <a:lnSpc>
                <a:spcPct val="90000"/>
              </a:lnSpc>
              <a:buNone/>
            </a:pPr>
            <a:r>
              <a:rPr lang="en-US" sz="929" b="1" dirty="0">
                <a:solidFill>
                  <a:srgbClr val="FFFFFF"/>
                </a:solidFill>
                <a:latin typeface="Arial" pitchFamily="34" charset="0"/>
                <a:ea typeface="Arial" pitchFamily="34" charset="-122"/>
                <a:cs typeface="Arial" pitchFamily="34" charset="-120"/>
              </a:rPr>
              <a:t>Speed on the Land
</a:t>
            </a:r>
            <a:pPr algn="l" indent="0" marL="0">
              <a:lnSpc>
                <a:spcPct val="90000"/>
              </a:lnSpc>
              <a:buNone/>
            </a:pPr>
            <a:r>
              <a:rPr lang="en-US" sz="31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743" dirty="0">
                <a:solidFill>
                  <a:srgbClr val="FFFFFF"/>
                </a:solidFill>
                <a:latin typeface="Arial" pitchFamily="34" charset="0"/>
                <a:ea typeface="Arial" pitchFamily="34" charset="-122"/>
                <a:cs typeface="Arial" pitchFamily="34" charset="-120"/>
              </a:rPr>
              <a:t>A cheetah is one of the fastest land animals. Its body is light, and its legs are strong, so it can run very quickly. This fact is easy to read and helps students remember the words fast and land animal.
</a:t>
            </a:r>
            <a:endParaRPr lang="en-US" sz="929" dirty="0"/>
          </a:p>
        </p:txBody>
      </p:sp>
      <p:sp>
        <p:nvSpPr>
          <p:cNvPr id="11" name="Text 1"/>
          <p:cNvSpPr txBox="1"/>
          <p:nvPr/>
        </p:nvSpPr>
        <p:spPr>
          <a:xfrm>
            <a:off x="3347224" y="3701543"/>
            <a:ext cx="2436788" cy="481837"/>
          </a:xfrm>
          <a:prstGeom prst="rect">
            <a:avLst/>
          </a:prstGeom>
          <a:noFill/>
          <a:ln/>
        </p:spPr>
        <p:txBody>
          <a:bodyPr wrap="square" lIns="0" tIns="0" rIns="0" bIns="0" rtlCol="0" anchor="t"/>
          <a:lstStyle/>
          <a:p>
            <a:pPr algn="l" indent="0" marL="0">
              <a:lnSpc>
                <a:spcPct val="90000"/>
              </a:lnSpc>
              <a:buNone/>
            </a:pPr>
            <a:r>
              <a:rPr lang="en-US" sz="929" b="1" dirty="0">
                <a:solidFill>
                  <a:srgbClr val="FFFFFF"/>
                </a:solidFill>
                <a:latin typeface="Arial" pitchFamily="34" charset="0"/>
                <a:ea typeface="Arial" pitchFamily="34" charset="-122"/>
                <a:cs typeface="Arial" pitchFamily="34" charset="-120"/>
              </a:rPr>
              <a:t>Night Eyes in the Forest
</a:t>
            </a:r>
            <a:pPr algn="l" indent="0" marL="0">
              <a:lnSpc>
                <a:spcPct val="90000"/>
              </a:lnSpc>
              <a:buNone/>
            </a:pPr>
            <a:r>
              <a:rPr lang="en-US" sz="31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743" dirty="0">
                <a:solidFill>
                  <a:srgbClr val="FFFFFF"/>
                </a:solidFill>
                <a:latin typeface="Arial" pitchFamily="34" charset="0"/>
                <a:ea typeface="Arial" pitchFamily="34" charset="-122"/>
                <a:cs typeface="Arial" pitchFamily="34" charset="-120"/>
              </a:rPr>
              <a:t>An owl can see well at night, which makes it a special bird for reading practice. It hunts small animals in the dark and stays quiet in the forest. The words night, small, and dark appear often in simple texts.
</a:t>
            </a:r>
            <a:endParaRPr lang="en-US" sz="929" dirty="0"/>
          </a:p>
        </p:txBody>
      </p:sp>
      <p:sp>
        <p:nvSpPr>
          <p:cNvPr id="12" name="Text 2"/>
          <p:cNvSpPr txBox="1"/>
          <p:nvPr/>
        </p:nvSpPr>
        <p:spPr>
          <a:xfrm>
            <a:off x="6179810" y="3701543"/>
            <a:ext cx="2436788" cy="481837"/>
          </a:xfrm>
          <a:prstGeom prst="rect">
            <a:avLst/>
          </a:prstGeom>
          <a:noFill/>
          <a:ln/>
        </p:spPr>
        <p:txBody>
          <a:bodyPr wrap="square" lIns="0" tIns="0" rIns="0" bIns="0" rtlCol="0" anchor="t"/>
          <a:lstStyle/>
          <a:p>
            <a:pPr algn="l" indent="0" marL="0">
              <a:lnSpc>
                <a:spcPct val="90000"/>
              </a:lnSpc>
              <a:buNone/>
            </a:pPr>
            <a:r>
              <a:rPr lang="en-US" sz="929" b="1" dirty="0">
                <a:solidFill>
                  <a:srgbClr val="FFFFFF"/>
                </a:solidFill>
                <a:latin typeface="Arial" pitchFamily="34" charset="0"/>
                <a:ea typeface="Arial" pitchFamily="34" charset="-122"/>
                <a:cs typeface="Arial" pitchFamily="34" charset="-120"/>
              </a:rPr>
              <a:t>Cold Places and Thick Fur
</a:t>
            </a:r>
            <a:pPr algn="l" indent="0" marL="0">
              <a:lnSpc>
                <a:spcPct val="90000"/>
              </a:lnSpc>
              <a:buNone/>
            </a:pPr>
            <a:r>
              <a:rPr lang="en-US" sz="31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743" dirty="0">
                <a:solidFill>
                  <a:srgbClr val="FFFFFF"/>
                </a:solidFill>
                <a:latin typeface="Arial" pitchFamily="34" charset="0"/>
                <a:ea typeface="Arial" pitchFamily="34" charset="-122"/>
                <a:cs typeface="Arial" pitchFamily="34" charset="-120"/>
              </a:rPr>
              <a:t>A polar bear has thick fur for cold weather, so it can live in icy places. This short fact is useful for learning the words thick, cold, and sea animal or land animal, depending on the text.
</a:t>
            </a:r>
            <a:endParaRPr lang="en-US" sz="929" dirty="0"/>
          </a:p>
        </p:txBody>
      </p:sp>
      <p:sp>
        <p:nvSpPr>
          <p:cNvPr id="13" name="Text 3"/>
          <p:cNvSpPr txBox="1"/>
          <p:nvPr/>
        </p:nvSpPr>
        <p:spPr>
          <a:xfrm>
            <a:off x="7968815" y="4482077"/>
            <a:ext cx="792900" cy="554100"/>
          </a:xfrm>
          <a:prstGeom prst="rect">
            <a:avLst/>
          </a:prstGeom>
          <a:noFill/>
          <a:ln/>
        </p:spPr>
        <p:txBody>
          <a:bodyPr wrap="square" lIns="0" tIns="0" rIns="0" bIns="0" rtlCol="0" anchor="t"/>
          <a:lstStyle/>
          <a:p>
            <a:pPr algn="r" indent="0" marL="0">
              <a:lnSpc>
                <a:spcPct val="100000"/>
              </a:lnSpc>
              <a:buNone/>
            </a:pPr>
            <a:r>
              <a:rPr lang="en-US" sz="1800" b="1" dirty="0">
                <a:solidFill>
                  <a:srgbClr val="FFFFFF"/>
                </a:solidFill>
                <a:latin typeface="Arial" pitchFamily="34" charset="0"/>
                <a:ea typeface="Arial" pitchFamily="34" charset="-122"/>
                <a:cs typeface="Arial" pitchFamily="34" charset="-120"/>
              </a:rPr>
              <a:t>18</a:t>
            </a:r>
            <a:endParaRPr lang="en-US" sz="1800" dirty="0"/>
          </a:p>
        </p:txBody>
      </p:sp>
      <p:sp>
        <p:nvSpPr>
          <p:cNvPr id="14" name="Text 4"/>
          <p:cNvSpPr txBox="1"/>
          <p:nvPr/>
        </p:nvSpPr>
        <p:spPr>
          <a:xfrm>
            <a:off x="425668" y="397625"/>
            <a:ext cx="6617700" cy="387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Reading Facts About Wild Animals
</a:t>
            </a:r>
            <a:endParaRPr 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96650" y="399850"/>
            <a:ext cx="6617100" cy="387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Why Wild Animals Matter
</a:t>
            </a:r>
            <a:endParaRPr lang="en-US" sz="2800" dirty="0"/>
          </a:p>
        </p:txBody>
      </p:sp>
      <p:sp>
        <p:nvSpPr>
          <p:cNvPr id="9" name="Text 1"/>
          <p:cNvSpPr txBox="1"/>
          <p:nvPr/>
        </p:nvSpPr>
        <p:spPr>
          <a:xfrm>
            <a:off x="535600" y="1377175"/>
            <a:ext cx="2886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Часть природы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Дикие животные входят в природные цепи питания. Без них экосистема меняется, а баланс становится слабее, поэтому их роль важна для всей живой природы.
</a:t>
            </a:r>
            <a:endParaRPr lang="en-US" sz="1200" dirty="0"/>
          </a:p>
        </p:txBody>
      </p:sp>
      <p:sp>
        <p:nvSpPr>
          <p:cNvPr id="10" name="Text 2"/>
          <p:cNvSpPr txBox="1"/>
          <p:nvPr/>
        </p:nvSpPr>
        <p:spPr>
          <a:xfrm>
            <a:off x="4043300" y="1377175"/>
            <a:ext cx="2886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Контроль численности
</a:t>
            </a:r>
            <a:pPr algn="l" indent="0" marL="0">
              <a:lnSpc>
                <a:spcPct val="100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Некоторые виды помогают сдерживать количество насекомых и мелких животных. Это поддерживает biodiversity и не даёт одному виду слишком сильно преобладать в природе.
</a:t>
            </a:r>
            <a:endParaRPr lang="en-US" sz="1200" dirty="0"/>
          </a:p>
        </p:txBody>
      </p:sp>
      <p:sp>
        <p:nvSpPr>
          <p:cNvPr id="11" name="Text 3"/>
          <p:cNvSpPr txBox="1"/>
          <p:nvPr/>
        </p:nvSpPr>
        <p:spPr>
          <a:xfrm>
            <a:off x="1400975" y="3243000"/>
            <a:ext cx="2853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Распространение семян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Когда животные перемещаются по лесам и лугам, они разносят семена растений. Так природа обновляется, а новые растения получают шанс вырасти в suitable places.
</a:t>
            </a:r>
            <a:endParaRPr lang="en-US" sz="1200" dirty="0"/>
          </a:p>
        </p:txBody>
      </p:sp>
      <p:sp>
        <p:nvSpPr>
          <p:cNvPr id="12" name="Text 4"/>
          <p:cNvSpPr txBox="1"/>
          <p:nvPr/>
        </p:nvSpPr>
        <p:spPr>
          <a:xfrm>
            <a:off x="4868300" y="3243000"/>
            <a:ext cx="2814300" cy="1248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Почему это важно на уроке
</a:t>
            </a:r>
            <a:pPr algn="l" indent="0" marL="0">
              <a:lnSpc>
                <a:spcPct val="10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Изучая English about animals, ученики одновременно узнают больше о nature, ecosystem, protect и save. Язык и знания о мире здесь помогают друг другу.
</a:t>
            </a:r>
            <a:endParaRPr lang="en-US" sz="1200" dirty="0"/>
          </a:p>
        </p:txBody>
      </p:sp>
      <p:sp>
        <p:nvSpPr>
          <p:cNvPr id="13" name="Text 5"/>
          <p:cNvSpPr txBox="1"/>
          <p:nvPr/>
        </p:nvSpPr>
        <p:spPr>
          <a:xfrm>
            <a:off x="8435340" y="4482077"/>
            <a:ext cx="326400" cy="1662300"/>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19</a:t>
            </a:r>
            <a:endParaRPr lang="en-US"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242536" y="1903505"/>
            <a:ext cx="3565955" cy="2038082"/>
          </a:xfrm>
          <a:prstGeom prst="rect">
            <a:avLst/>
          </a:prstGeom>
          <a:noFill/>
          <a:ln/>
        </p:spPr>
        <p:txBody>
          <a:bodyPr wrap="square" lIns="0" tIns="0" rIns="0" bIns="0" rtlCol="0" anchor="b"/>
          <a:lstStyle/>
          <a:p>
            <a:pPr algn="l" indent="0" marL="0">
              <a:lnSpc>
                <a:spcPct val="90000"/>
              </a:lnSpc>
              <a:buNone/>
            </a:pPr>
            <a:r>
              <a:rPr lang="en-US" sz="3600" b="1" dirty="0">
                <a:solidFill>
                  <a:srgbClr val="FFFFFF"/>
                </a:solidFill>
                <a:latin typeface="Arial" pitchFamily="34" charset="0"/>
                <a:ea typeface="Arial" pitchFamily="34" charset="-122"/>
                <a:cs typeface="Arial" pitchFamily="34" charset="-120"/>
              </a:rPr>
              <a:t>Итоги урока: что важно запомнить
</a:t>
            </a:r>
            <a:endParaRPr lang="en-US" sz="3600" dirty="0"/>
          </a:p>
        </p:txBody>
      </p:sp>
      <p:sp>
        <p:nvSpPr>
          <p:cNvPr id="5" name="Text 1"/>
          <p:cNvSpPr txBox="1"/>
          <p:nvPr/>
        </p:nvSpPr>
        <p:spPr>
          <a:xfrm>
            <a:off x="5327650" y="2411816"/>
            <a:ext cx="3456349" cy="1529771"/>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Тема wild animals помогла повторить лексику, описать habitat, diet и protection, а также использовать простые модели It lives… It eats… It can… Это основа точной речи о природе.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2026-05-30T21:20:57Z</dcterms:created>
  <dcterms:modified xsi:type="dcterms:W3CDTF">2026-05-30T21:20:57Z</dcterms:modified>
</cp:coreProperties>
</file>