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jpeg"/><Relationship Id="rId5" Type="http://schemas.openxmlformats.org/officeDocument/2006/relationships/image" Target="../media/image-9-5.png"/><Relationship Id="rId6" Type="http://schemas.openxmlformats.org/officeDocument/2006/relationships/image" Target="../media/image-9-6.jpeg"/><Relationship Id="rId7" Type="http://schemas.openxmlformats.org/officeDocument/2006/relationships/image" Target="../media/image-9-7.png"/><Relationship Id="rId8" Type="http://schemas.openxmlformats.org/officeDocument/2006/relationships/image" Target="../media/image-9-8.jpeg"/><Relationship Id="rId9" Type="http://schemas.openxmlformats.org/officeDocument/2006/relationships/image" Target="../media/image-9-9.png"/><Relationship Id="rId10" Type="http://schemas.openxmlformats.org/officeDocument/2006/relationships/slideLayout" Target="../slideLayouts/slideLayout1.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slideLayout" Target="../slideLayouts/slideLayout1.xml"/><Relationship Id="rId1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slideLayout" Target="../slideLayouts/slideLayout1.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31200" y="3187"/>
            <a:ext cx="7265700" cy="513707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102250" y="2077350"/>
            <a:ext cx="2939400" cy="501600"/>
          </a:xfrm>
          <a:prstGeom prst="rect">
            <a:avLst/>
          </a:prstGeom>
          <a:noFill/>
          <a:ln/>
        </p:spPr>
        <p:txBody>
          <a:bodyPr wrap="square" lIns="0" tIns="0" rIns="0" bIns="0" rtlCol="0" anchor="ctr"/>
          <a:lstStyle/>
          <a:p>
            <a:pPr algn="ctr" indent="0" marL="0">
              <a:lnSpc>
                <a:spcPct val="100000"/>
              </a:lnSpc>
              <a:buNone/>
            </a:pPr>
            <a:r>
              <a:rPr lang="en-US" sz="1412" b="1" dirty="0">
                <a:solidFill>
                  <a:srgbClr val="E4E21F"/>
                </a:solidFill>
                <a:latin typeface="Arial" pitchFamily="34" charset="0"/>
                <a:ea typeface="Arial" pitchFamily="34" charset="-122"/>
                <a:cs typeface="Arial" pitchFamily="34" charset="-120"/>
              </a:rPr>
              <a:t>Moscow Zoo, the Moscow Metro and Moscow Theatres
</a:t>
            </a:r>
            <a:endParaRPr lang="en-US" sz="1412" dirty="0"/>
          </a:p>
        </p:txBody>
      </p:sp>
      <p:sp>
        <p:nvSpPr>
          <p:cNvPr id="6" name="Text 1"/>
          <p:cNvSpPr txBox="1"/>
          <p:nvPr/>
        </p:nvSpPr>
        <p:spPr>
          <a:xfrm>
            <a:off x="3333662" y="1744325"/>
            <a:ext cx="2476800" cy="192600"/>
          </a:xfrm>
          <a:prstGeom prst="rect">
            <a:avLst/>
          </a:prstGeom>
          <a:noFill/>
          <a:ln/>
        </p:spPr>
        <p:txBody>
          <a:bodyPr wrap="square" lIns="0" tIns="0" rIns="0" bIns="0" rtlCol="0" anchor="b"/>
          <a:lstStyle/>
          <a:p>
            <a:pPr algn="ctr" indent="0" marL="0">
              <a:lnSpc>
                <a:spcPct val="115000"/>
              </a:lnSpc>
              <a:buNone/>
            </a:pPr>
            <a:r>
              <a:rPr lang="en-US" sz="746" dirty="0">
                <a:solidFill>
                  <a:srgbClr val="E4E21F"/>
                </a:solidFill>
                <a:latin typeface="Arial" pitchFamily="34" charset="0"/>
                <a:ea typeface="Arial" pitchFamily="34" charset="-122"/>
                <a:cs typeface="Arial" pitchFamily="34" charset="-120"/>
              </a:rPr>
              <a:t>
</a:t>
            </a:r>
            <a:endParaRPr lang="en-US" sz="746" dirty="0"/>
          </a:p>
        </p:txBody>
      </p:sp>
      <p:sp>
        <p:nvSpPr>
          <p:cNvPr id="7" name="Text 2"/>
          <p:cNvSpPr txBox="1"/>
          <p:nvPr/>
        </p:nvSpPr>
        <p:spPr>
          <a:xfrm>
            <a:off x="3261525" y="2719400"/>
            <a:ext cx="2620800" cy="679800"/>
          </a:xfrm>
          <a:prstGeom prst="rect">
            <a:avLst/>
          </a:prstGeom>
          <a:noFill/>
          <a:ln/>
        </p:spPr>
        <p:txBody>
          <a:bodyPr wrap="square" lIns="0" tIns="0" rIns="0" bIns="0" rtlCol="0" anchor="t"/>
          <a:lstStyle/>
          <a:p>
            <a:pPr algn="ctr" indent="0" marL="0">
              <a:lnSpc>
                <a:spcPct val="115000"/>
              </a:lnSpc>
              <a:buNone/>
            </a:pPr>
            <a:r>
              <a:rPr lang="en-US" sz="800" dirty="0">
                <a:solidFill>
                  <a:srgbClr val="E4E21F"/>
                </a:solidFill>
                <a:latin typeface="Arial" pitchFamily="34" charset="0"/>
                <a:ea typeface="Arial" pitchFamily="34" charset="-122"/>
                <a:cs typeface="Arial" pitchFamily="34" charset="-120"/>
              </a:rPr>
              <a:t>Три известных места Москвы для урока английского
</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95287" y="440187"/>
            <a:ext cx="4082550" cy="4261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400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Why these places make English easy
</a:t>
            </a:r>
            <a:endParaRPr lang="en-US" sz="1812" dirty="0"/>
          </a:p>
        </p:txBody>
      </p:sp>
      <p:sp>
        <p:nvSpPr>
          <p:cNvPr id="8" name="Text 1"/>
          <p:cNvSpPr txBox="1"/>
          <p:nvPr/>
        </p:nvSpPr>
        <p:spPr>
          <a:xfrm>
            <a:off x="360000" y="3860975"/>
            <a:ext cx="3628200" cy="846300"/>
          </a:xfrm>
          <a:prstGeom prst="rect">
            <a:avLst/>
          </a:prstGeom>
          <a:noFill/>
          <a:ln/>
        </p:spPr>
        <p:txBody>
          <a:bodyPr wrap="square" lIns="0" tIns="0" rIns="0" bIns="0" rtlCol="0" anchor="t"/>
          <a:lstStyle/>
          <a:p>
            <a:pPr algn="l" indent="0" marL="0">
              <a:lnSpc>
                <a:spcPct val="115000"/>
              </a:lnSpc>
              <a:buNone/>
            </a:pPr>
            <a:r>
              <a:rPr lang="en-US" sz="1100" dirty="0">
                <a:solidFill>
                  <a:srgbClr val="E4E21F"/>
                </a:solidFill>
                <a:latin typeface="Arial" pitchFamily="34" charset="0"/>
                <a:ea typeface="Arial" pitchFamily="34" charset="-122"/>
                <a:cs typeface="Arial" pitchFamily="34" charset="-120"/>
              </a:rPr>
              <a:t>These places are familiar to students and link naturally to animals, transport, directions, public spaces and free time. Short sentences with there is and there are help 6th graders describe Moscow clearly and confidently.
</a:t>
            </a:r>
            <a:endParaRPr lang="en-US" sz="1100"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2</a:t>
            </a:r>
            <a:endParaRPr lang="en-US" sz="489"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3</a:t>
            </a:r>
            <a:endParaRPr lang="en-US" sz="489" dirty="0"/>
          </a:p>
        </p:txBody>
      </p:sp>
      <p:sp>
        <p:nvSpPr>
          <p:cNvPr id="6" name="Text 1"/>
          <p:cNvSpPr txBox="1"/>
          <p:nvPr/>
        </p:nvSpPr>
        <p:spPr>
          <a:xfrm>
            <a:off x="639475" y="1537350"/>
            <a:ext cx="3109200" cy="1374600"/>
          </a:xfrm>
          <a:prstGeom prst="rect">
            <a:avLst/>
          </a:prstGeom>
          <a:noFill/>
          <a:ln/>
        </p:spPr>
        <p:txBody>
          <a:bodyPr wrap="square" lIns="0" tIns="0" rIns="0" bIns="0" rtlCol="0" anchor="ctr"/>
          <a:lstStyle/>
          <a:p>
            <a:pPr algn="ctr" indent="0" marL="0">
              <a:lnSpc>
                <a:spcPct val="100000"/>
              </a:lnSpc>
              <a:buNone/>
            </a:pPr>
            <a:r>
              <a:rPr lang="en-US" sz="8112" dirty="0">
                <a:solidFill>
                  <a:srgbClr val="E4E21F"/>
                </a:solidFill>
                <a:latin typeface="Arial" pitchFamily="34" charset="0"/>
                <a:ea typeface="Arial" pitchFamily="34" charset="-122"/>
                <a:cs typeface="Arial" pitchFamily="34" charset="-120"/>
              </a:rPr>
              <a:t>1864
</a:t>
            </a:r>
            <a:endParaRPr lang="en-US" sz="8112" dirty="0"/>
          </a:p>
        </p:txBody>
      </p:sp>
      <p:sp>
        <p:nvSpPr>
          <p:cNvPr id="7" name="Text 2"/>
          <p:cNvSpPr txBox="1"/>
          <p:nvPr/>
        </p:nvSpPr>
        <p:spPr>
          <a:xfrm>
            <a:off x="4068150" y="1537350"/>
            <a:ext cx="4415400" cy="1374600"/>
          </a:xfrm>
          <a:prstGeom prst="rect">
            <a:avLst/>
          </a:prstGeom>
          <a:noFill/>
          <a:ln/>
        </p:spPr>
        <p:txBody>
          <a:bodyPr wrap="square" lIns="0" tIns="0" rIns="0" bIns="0" rtlCol="0" anchor="ctr"/>
          <a:lstStyle/>
          <a:p>
            <a:pPr algn="l" indent="0" marL="0">
              <a:lnSpc>
                <a:spcPct val="100000"/>
              </a:lnSpc>
              <a:buNone/>
            </a:pPr>
            <a:r>
              <a:rPr lang="en-US" sz="2854" dirty="0">
                <a:solidFill>
                  <a:srgbClr val="E4E21F"/>
                </a:solidFill>
                <a:latin typeface="Arial" pitchFamily="34" charset="0"/>
                <a:ea typeface="Arial" pitchFamily="34" charset="-122"/>
                <a:cs typeface="Arial" pitchFamily="34" charset="-120"/>
              </a:rPr>
              <a:t>This year the Moscow Zoo opened and became one of the oldest zoos in Russia.
</a:t>
            </a:r>
            <a:endParaRPr lang="en-US" sz="2854" dirty="0"/>
          </a:p>
        </p:txBody>
      </p:sp>
      <p:sp>
        <p:nvSpPr>
          <p:cNvPr id="8" name="Text 3"/>
          <p:cNvSpPr txBox="1"/>
          <p:nvPr/>
        </p:nvSpPr>
        <p:spPr>
          <a:xfrm>
            <a:off x="360000" y="3790250"/>
            <a:ext cx="4212000" cy="917100"/>
          </a:xfrm>
          <a:prstGeom prst="rect">
            <a:avLst/>
          </a:prstGeom>
          <a:noFill/>
          <a:ln/>
        </p:spPr>
        <p:txBody>
          <a:bodyPr wrap="square" lIns="0" tIns="0" rIns="0" bIns="0" rtlCol="0" anchor="ctr"/>
          <a:lstStyle/>
          <a:p>
            <a:pPr algn="l" indent="0" marL="0">
              <a:lnSpc>
                <a:spcPct val="100000"/>
              </a:lnSpc>
              <a:buNone/>
            </a:pPr>
            <a:r>
              <a:rPr lang="en-US" sz="1100" dirty="0">
                <a:solidFill>
                  <a:srgbClr val="E4E21F"/>
                </a:solidFill>
                <a:latin typeface="Arial" pitchFamily="34" charset="0"/>
                <a:ea typeface="Arial" pitchFamily="34" charset="-122"/>
                <a:cs typeface="Arial" pitchFamily="34" charset="-120"/>
              </a:rPr>
              <a:t>Its long history makes it easy to connect a city landmark with simple English facts about animals, visitors and places.
</a:t>
            </a:r>
            <a:endParaRPr lang="en-US" sz="1100" dirty="0"/>
          </a:p>
        </p:txBody>
      </p:sp>
      <p:sp>
        <p:nvSpPr>
          <p:cNvPr id="9" name="Text 4"/>
          <p:cNvSpPr txBox="1"/>
          <p:nvPr/>
        </p:nvSpPr>
        <p:spPr>
          <a:xfrm>
            <a:off x="4781100" y="4103925"/>
            <a:ext cx="4002900" cy="289800"/>
          </a:xfrm>
          <a:prstGeom prst="rect">
            <a:avLst/>
          </a:prstGeom>
          <a:noFill/>
          <a:ln/>
        </p:spPr>
        <p:txBody>
          <a:bodyPr wrap="square" lIns="0" tIns="0" rIns="0" bIns="0" rtlCol="0" anchor="ctr"/>
          <a:lstStyle/>
          <a:p>
            <a:pPr algn="l" indent="0" marL="0">
              <a:lnSpc>
                <a:spcPct val="100000"/>
              </a:lnSpc>
              <a:buNone/>
            </a:pPr>
            <a:r>
              <a:rPr lang="en-US" sz="1000" dirty="0">
                <a:solidFill>
                  <a:srgbClr val="E4E21F"/>
                </a:solidFill>
                <a:latin typeface="Arial" pitchFamily="34" charset="0"/>
                <a:ea typeface="Arial" pitchFamily="34" charset="-122"/>
                <a:cs typeface="Arial" pitchFamily="34" charset="-120"/>
              </a:rPr>
              <a:t>Официальная информация Московского зоопарка
</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382100" y="420113"/>
            <a:ext cx="4451400" cy="434272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44514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What students can say about the zoo
</a:t>
            </a:r>
            <a:endParaRPr lang="en-US" sz="1812" dirty="0"/>
          </a:p>
        </p:txBody>
      </p:sp>
      <p:sp>
        <p:nvSpPr>
          <p:cNvPr id="8"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4</a:t>
            </a:r>
            <a:endParaRPr lang="en-US" sz="489" dirty="0"/>
          </a:p>
        </p:txBody>
      </p:sp>
      <p:sp>
        <p:nvSpPr>
          <p:cNvPr id="9" name="Text 2"/>
          <p:cNvSpPr txBox="1"/>
          <p:nvPr/>
        </p:nvSpPr>
        <p:spPr>
          <a:xfrm>
            <a:off x="360000" y="1544695"/>
            <a:ext cx="3521100" cy="546600"/>
          </a:xfrm>
          <a:prstGeom prst="rect">
            <a:avLst/>
          </a:prstGeom>
          <a:noFill/>
          <a:ln/>
        </p:spPr>
        <p:txBody>
          <a:bodyPr wrap="square" lIns="0" tIns="0" rIns="0" bIns="0" rtlCol="0" anchor="t"/>
          <a:lstStyle/>
          <a:p>
            <a:pPr algn="l" indent="0" marL="0">
              <a:lnSpc>
                <a:spcPct val="115000"/>
              </a:lnSpc>
              <a:buNone/>
            </a:pPr>
            <a:r>
              <a:rPr lang="en-US" sz="1040" dirty="0">
                <a:solidFill>
                  <a:srgbClr val="E4E21F"/>
                </a:solidFill>
                <a:latin typeface="Arial" pitchFamily="34" charset="0"/>
                <a:ea typeface="Arial" pitchFamily="34" charset="-122"/>
                <a:cs typeface="Arial" pitchFamily="34" charset="-120"/>
              </a:rPr>
              <a:t>The zoo is big, so students can describe space with simple adjectives and practice the structure there is and there are in short, clear sentences.
</a:t>
            </a:r>
            <a:endParaRPr lang="en-US" sz="1040" dirty="0"/>
          </a:p>
        </p:txBody>
      </p:sp>
      <p:sp>
        <p:nvSpPr>
          <p:cNvPr id="10" name="Text 3"/>
          <p:cNvSpPr txBox="1"/>
          <p:nvPr/>
        </p:nvSpPr>
        <p:spPr>
          <a:xfrm>
            <a:off x="360000" y="1287100"/>
            <a:ext cx="3521100" cy="181200"/>
          </a:xfrm>
          <a:prstGeom prst="rect">
            <a:avLst/>
          </a:prstGeom>
          <a:noFill/>
          <a:ln/>
        </p:spPr>
        <p:txBody>
          <a:bodyPr wrap="square" lIns="0" tIns="0" rIns="0" bIns="0" rtlCol="0" anchor="t"/>
          <a:lstStyle/>
          <a:p>
            <a:pPr algn="l" indent="0" marL="0">
              <a:lnSpc>
                <a:spcPct val="115000"/>
              </a:lnSpc>
              <a:buNone/>
            </a:pPr>
            <a:r>
              <a:rPr lang="en-US" sz="1132" b="1" dirty="0">
                <a:solidFill>
                  <a:srgbClr val="E4E21F"/>
                </a:solidFill>
                <a:latin typeface="Arial" pitchFamily="34" charset="0"/>
                <a:ea typeface="Arial" pitchFamily="34" charset="-122"/>
                <a:cs typeface="Arial" pitchFamily="34" charset="-120"/>
              </a:rPr>
              <a:t>A big place
</a:t>
            </a:r>
            <a:endParaRPr lang="en-US" sz="1132" dirty="0"/>
          </a:p>
        </p:txBody>
      </p:sp>
      <p:sp>
        <p:nvSpPr>
          <p:cNvPr id="11" name="Text 4"/>
          <p:cNvSpPr txBox="1"/>
          <p:nvPr/>
        </p:nvSpPr>
        <p:spPr>
          <a:xfrm>
            <a:off x="360000" y="2416684"/>
            <a:ext cx="3521100" cy="546600"/>
          </a:xfrm>
          <a:prstGeom prst="rect">
            <a:avLst/>
          </a:prstGeom>
          <a:noFill/>
          <a:ln/>
        </p:spPr>
        <p:txBody>
          <a:bodyPr wrap="square" lIns="0" tIns="0" rIns="0" bIns="0" rtlCol="0" anchor="t"/>
          <a:lstStyle/>
          <a:p>
            <a:pPr algn="l" indent="0" marL="0">
              <a:lnSpc>
                <a:spcPct val="115000"/>
              </a:lnSpc>
              <a:buNone/>
            </a:pPr>
            <a:r>
              <a:rPr lang="en-US" sz="1040" dirty="0">
                <a:solidFill>
                  <a:srgbClr val="E4E21F"/>
                </a:solidFill>
                <a:latin typeface="Arial" pitchFamily="34" charset="0"/>
                <a:ea typeface="Arial" pitchFamily="34" charset="-122"/>
                <a:cs typeface="Arial" pitchFamily="34" charset="-120"/>
              </a:rPr>
              <a:t>There are many animals in the zoo, and children can name pandas, tigers and polar bears while learning basic words for nature and wildlife.
</a:t>
            </a:r>
            <a:endParaRPr lang="en-US" sz="1040" dirty="0"/>
          </a:p>
        </p:txBody>
      </p:sp>
      <p:sp>
        <p:nvSpPr>
          <p:cNvPr id="12" name="Text 5"/>
          <p:cNvSpPr txBox="1"/>
          <p:nvPr/>
        </p:nvSpPr>
        <p:spPr>
          <a:xfrm>
            <a:off x="360000" y="2159088"/>
            <a:ext cx="3521100" cy="181200"/>
          </a:xfrm>
          <a:prstGeom prst="rect">
            <a:avLst/>
          </a:prstGeom>
          <a:noFill/>
          <a:ln/>
        </p:spPr>
        <p:txBody>
          <a:bodyPr wrap="square" lIns="0" tIns="0" rIns="0" bIns="0" rtlCol="0" anchor="t"/>
          <a:lstStyle/>
          <a:p>
            <a:pPr algn="l" indent="0" marL="0">
              <a:lnSpc>
                <a:spcPct val="115000"/>
              </a:lnSpc>
              <a:buNone/>
            </a:pPr>
            <a:r>
              <a:rPr lang="en-US" sz="1132" b="1" dirty="0">
                <a:solidFill>
                  <a:srgbClr val="E4E21F"/>
                </a:solidFill>
                <a:latin typeface="Arial" pitchFamily="34" charset="0"/>
                <a:ea typeface="Arial" pitchFamily="34" charset="-122"/>
                <a:cs typeface="Arial" pitchFamily="34" charset="-120"/>
              </a:rPr>
              <a:t>Many animals
</a:t>
            </a:r>
            <a:endParaRPr lang="en-US" sz="1132" dirty="0"/>
          </a:p>
        </p:txBody>
      </p:sp>
      <p:sp>
        <p:nvSpPr>
          <p:cNvPr id="13" name="Text 6"/>
          <p:cNvSpPr txBox="1"/>
          <p:nvPr/>
        </p:nvSpPr>
        <p:spPr>
          <a:xfrm>
            <a:off x="360000" y="3288660"/>
            <a:ext cx="3521100" cy="546600"/>
          </a:xfrm>
          <a:prstGeom prst="rect">
            <a:avLst/>
          </a:prstGeom>
          <a:noFill/>
          <a:ln/>
        </p:spPr>
        <p:txBody>
          <a:bodyPr wrap="square" lIns="0" tIns="0" rIns="0" bIns="0" rtlCol="0" anchor="t"/>
          <a:lstStyle/>
          <a:p>
            <a:pPr algn="l" indent="0" marL="0">
              <a:lnSpc>
                <a:spcPct val="115000"/>
              </a:lnSpc>
              <a:buNone/>
            </a:pPr>
            <a:r>
              <a:rPr lang="en-US" sz="1040" dirty="0">
                <a:solidFill>
                  <a:srgbClr val="E4E21F"/>
                </a:solidFill>
                <a:latin typeface="Arial" pitchFamily="34" charset="0"/>
                <a:ea typeface="Arial" pitchFamily="34" charset="-122"/>
                <a:cs typeface="Arial" pitchFamily="34" charset="-120"/>
              </a:rPr>
              <a:t>The zoo is not only a place for fun. It also helps visitors learn about animals, habitats and how to take care of the natural world.
</a:t>
            </a:r>
            <a:endParaRPr lang="en-US" sz="1040" dirty="0"/>
          </a:p>
        </p:txBody>
      </p:sp>
      <p:sp>
        <p:nvSpPr>
          <p:cNvPr id="14" name="Text 7"/>
          <p:cNvSpPr txBox="1"/>
          <p:nvPr/>
        </p:nvSpPr>
        <p:spPr>
          <a:xfrm>
            <a:off x="360000" y="3031065"/>
            <a:ext cx="3521100" cy="181200"/>
          </a:xfrm>
          <a:prstGeom prst="rect">
            <a:avLst/>
          </a:prstGeom>
          <a:noFill/>
          <a:ln/>
        </p:spPr>
        <p:txBody>
          <a:bodyPr wrap="square" lIns="0" tIns="0" rIns="0" bIns="0" rtlCol="0" anchor="t"/>
          <a:lstStyle/>
          <a:p>
            <a:pPr algn="l" indent="0" marL="0">
              <a:lnSpc>
                <a:spcPct val="115000"/>
              </a:lnSpc>
              <a:buNone/>
            </a:pPr>
            <a:r>
              <a:rPr lang="en-US" sz="1132" b="1" dirty="0">
                <a:solidFill>
                  <a:srgbClr val="E4E21F"/>
                </a:solidFill>
                <a:latin typeface="Arial" pitchFamily="34" charset="0"/>
                <a:ea typeface="Arial" pitchFamily="34" charset="-122"/>
                <a:cs typeface="Arial" pitchFamily="34" charset="-120"/>
              </a:rPr>
              <a:t>Learning about nature
</a:t>
            </a:r>
            <a:endParaRPr lang="en-US" sz="1132" dirty="0"/>
          </a:p>
        </p:txBody>
      </p:sp>
      <p:sp>
        <p:nvSpPr>
          <p:cNvPr id="15" name="Text 8"/>
          <p:cNvSpPr txBox="1"/>
          <p:nvPr/>
        </p:nvSpPr>
        <p:spPr>
          <a:xfrm>
            <a:off x="360000" y="4160637"/>
            <a:ext cx="3521100" cy="546600"/>
          </a:xfrm>
          <a:prstGeom prst="rect">
            <a:avLst/>
          </a:prstGeom>
          <a:noFill/>
          <a:ln/>
        </p:spPr>
        <p:txBody>
          <a:bodyPr wrap="square" lIns="0" tIns="0" rIns="0" bIns="0" rtlCol="0" anchor="t"/>
          <a:lstStyle/>
          <a:p>
            <a:pPr algn="l" indent="0" marL="0">
              <a:lnSpc>
                <a:spcPct val="115000"/>
              </a:lnSpc>
              <a:buNone/>
            </a:pPr>
            <a:r>
              <a:rPr lang="en-US" sz="1040" dirty="0">
                <a:solidFill>
                  <a:srgbClr val="E4E21F"/>
                </a:solidFill>
                <a:latin typeface="Arial" pitchFamily="34" charset="0"/>
                <a:ea typeface="Arial" pitchFamily="34" charset="-122"/>
                <a:cs typeface="Arial" pitchFamily="34" charset="-120"/>
              </a:rPr>
              <a:t>A picture can show the entrance, a map or an animal enclosure. These details help students connect real objects with English words they can use immediately.
</a:t>
            </a:r>
            <a:endParaRPr lang="en-US" sz="1040" dirty="0"/>
          </a:p>
        </p:txBody>
      </p:sp>
      <p:sp>
        <p:nvSpPr>
          <p:cNvPr id="16" name="Text 9"/>
          <p:cNvSpPr txBox="1"/>
          <p:nvPr/>
        </p:nvSpPr>
        <p:spPr>
          <a:xfrm>
            <a:off x="360000" y="3903042"/>
            <a:ext cx="3521100" cy="181200"/>
          </a:xfrm>
          <a:prstGeom prst="rect">
            <a:avLst/>
          </a:prstGeom>
          <a:noFill/>
          <a:ln/>
        </p:spPr>
        <p:txBody>
          <a:bodyPr wrap="square" lIns="0" tIns="0" rIns="0" bIns="0" rtlCol="0" anchor="t"/>
          <a:lstStyle/>
          <a:p>
            <a:pPr algn="l" indent="0" marL="0">
              <a:lnSpc>
                <a:spcPct val="115000"/>
              </a:lnSpc>
              <a:buNone/>
            </a:pPr>
            <a:r>
              <a:rPr lang="en-US" sz="1132" b="1" dirty="0">
                <a:solidFill>
                  <a:srgbClr val="E4E21F"/>
                </a:solidFill>
                <a:latin typeface="Arial" pitchFamily="34" charset="0"/>
                <a:ea typeface="Arial" pitchFamily="34" charset="-122"/>
                <a:cs typeface="Arial" pitchFamily="34" charset="-120"/>
              </a:rPr>
              <a:t>What the photo shows
</a:t>
            </a:r>
            <a:endParaRPr lang="en-US" sz="1132"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292050" y="2138675"/>
            <a:ext cx="4491900" cy="152592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58431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Zoo vocabulary and simple facts
</a:t>
            </a:r>
            <a:endParaRPr lang="en-US" sz="1812" dirty="0"/>
          </a:p>
        </p:txBody>
      </p:sp>
      <p:sp>
        <p:nvSpPr>
          <p:cNvPr id="8" name="Text 1"/>
          <p:cNvSpPr txBox="1"/>
          <p:nvPr/>
        </p:nvSpPr>
        <p:spPr>
          <a:xfrm>
            <a:off x="360000" y="1762938"/>
            <a:ext cx="3681900" cy="1065900"/>
          </a:xfrm>
          <a:prstGeom prst="rect">
            <a:avLst/>
          </a:prstGeom>
          <a:noFill/>
          <a:ln/>
        </p:spPr>
        <p:txBody>
          <a:bodyPr wrap="square" lIns="0" tIns="0" rIns="0" bIns="0" rtlCol="0" anchor="b"/>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These words help students describe the zoo in simple English.
</a:t>
            </a:r>
            <a:endParaRPr lang="en-US" sz="13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5</a:t>
            </a:r>
            <a:endParaRPr lang="en-US" sz="489" dirty="0"/>
          </a:p>
        </p:txBody>
      </p:sp>
      <p:sp>
        <p:nvSpPr>
          <p:cNvPr id="10" name="Text 3"/>
          <p:cNvSpPr txBox="1"/>
          <p:nvPr/>
        </p:nvSpPr>
        <p:spPr>
          <a:xfrm>
            <a:off x="360000" y="2974513"/>
            <a:ext cx="3681900" cy="1065900"/>
          </a:xfrm>
          <a:prstGeom prst="rect">
            <a:avLst/>
          </a:prstGeom>
          <a:noFill/>
          <a:ln/>
        </p:spPr>
        <p:txBody>
          <a:bodyPr wrap="square" lIns="0" tIns="0" rIns="0" bIns="0" rtlCol="0" anchor="t"/>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Vocabulary here combines places, animals and simple description patterns, so students can talk about the zoo without long sentences.
</a:t>
            </a:r>
            <a:endParaRPr lang="en-US" sz="1302" dirty="0"/>
          </a:p>
        </p:txBody>
      </p:sp>
      <p:sp>
        <p:nvSpPr>
          <p:cNvPr id="11" name="Text 4"/>
          <p:cNvSpPr txBox="1"/>
          <p:nvPr/>
        </p:nvSpPr>
        <p:spPr>
          <a:xfrm>
            <a:off x="360000" y="4143450"/>
            <a:ext cx="3681900" cy="171600"/>
          </a:xfrm>
          <a:prstGeom prst="rect">
            <a:avLst/>
          </a:prstGeom>
          <a:noFill/>
          <a:ln/>
        </p:spPr>
        <p:txBody>
          <a:bodyPr wrap="square" lIns="0" tIns="0" rIns="0" bIns="0" rtlCol="0" anchor="ctr"/>
          <a:lstStyle/>
          <a:p>
            <a:pPr algn="l" indent="0" marL="0">
              <a:lnSpc>
                <a:spcPct val="115000"/>
              </a:lnSpc>
              <a:buNone/>
            </a:pPr>
            <a:r>
              <a:rPr lang="en-US" sz="802" dirty="0">
                <a:solidFill>
                  <a:srgbClr val="E4E21F"/>
                </a:solidFill>
                <a:latin typeface="Arial" pitchFamily="34" charset="0"/>
                <a:ea typeface="Arial" pitchFamily="34" charset="-122"/>
                <a:cs typeface="Arial" pitchFamily="34" charset="-120"/>
              </a:rPr>
              <a:t>Учебный материал на основе темы урока
</a:t>
            </a:r>
            <a:endParaRPr lang="en-US" sz="80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000" y="440700"/>
            <a:ext cx="841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Animals and conservation at Moscow Zoo
</a:t>
            </a:r>
            <a:endParaRPr lang="en-US" sz="1812" dirty="0"/>
          </a:p>
        </p:txBody>
      </p:sp>
      <p:sp>
        <p:nvSpPr>
          <p:cNvPr id="9"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6</a:t>
            </a:r>
            <a:endParaRPr lang="en-US" sz="489" dirty="0"/>
          </a:p>
        </p:txBody>
      </p:sp>
      <p:sp>
        <p:nvSpPr>
          <p:cNvPr id="10" name="Text 2"/>
          <p:cNvSpPr txBox="1"/>
          <p:nvPr/>
        </p:nvSpPr>
        <p:spPr>
          <a:xfrm>
            <a:off x="722850" y="1311375"/>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Rare animals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Moscow Zoo is known for animals that are not often seen in everyday life. This helps students learn names of species and practice simple descriptive words.
</a:t>
            </a:r>
            <a:endParaRPr lang="en-US" sz="1243" dirty="0"/>
          </a:p>
        </p:txBody>
      </p:sp>
      <p:sp>
        <p:nvSpPr>
          <p:cNvPr id="11" name="Text 3"/>
          <p:cNvSpPr txBox="1"/>
          <p:nvPr/>
        </p:nvSpPr>
        <p:spPr>
          <a:xfrm>
            <a:off x="722850" y="2183138"/>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Protecting nature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The zoo also supports animal protection and breeding programs. This connects the lesson with expressions such as save animals, protect nature and take care of.
</a:t>
            </a:r>
            <a:endParaRPr lang="en-US" sz="1243" dirty="0"/>
          </a:p>
        </p:txBody>
      </p:sp>
      <p:sp>
        <p:nvSpPr>
          <p:cNvPr id="12" name="Text 4"/>
          <p:cNvSpPr txBox="1"/>
          <p:nvPr/>
        </p:nvSpPr>
        <p:spPr>
          <a:xfrm>
            <a:off x="722850" y="3054903"/>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Endangered species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Pandas, Amur tigers, snow leopards, manuls and polar bears can be used as examples of endangered species. Students can remember both animal names and conservation language.
</a:t>
            </a:r>
            <a:endParaRPr lang="en-US" sz="1243" dirty="0"/>
          </a:p>
        </p:txBody>
      </p:sp>
      <p:sp>
        <p:nvSpPr>
          <p:cNvPr id="13" name="Text 5"/>
          <p:cNvSpPr txBox="1"/>
          <p:nvPr/>
        </p:nvSpPr>
        <p:spPr>
          <a:xfrm>
            <a:off x="722850" y="3926674"/>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Simple English links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Short phrases make the topic accessible for 6th grade: the animals are rare, people should protect nature, and the zoo helps care for living creatures.
</a:t>
            </a:r>
            <a:endParaRPr lang="en-US" sz="1243"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0000" y="1502405"/>
            <a:ext cx="4491900" cy="281041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Why people visit the zoo
</a:t>
            </a:r>
            <a:endParaRPr lang="en-US" sz="1812" dirty="0"/>
          </a:p>
        </p:txBody>
      </p:sp>
      <p:sp>
        <p:nvSpPr>
          <p:cNvPr id="8" name="Text 1"/>
          <p:cNvSpPr txBox="1"/>
          <p:nvPr/>
        </p:nvSpPr>
        <p:spPr>
          <a:xfrm>
            <a:off x="5102100" y="1768875"/>
            <a:ext cx="3681900" cy="1065900"/>
          </a:xfrm>
          <a:prstGeom prst="rect">
            <a:avLst/>
          </a:prstGeom>
          <a:noFill/>
          <a:ln/>
        </p:spPr>
        <p:txBody>
          <a:bodyPr wrap="square" lIns="0" tIns="0" rIns="0" bIns="0" rtlCol="0" anchor="b"/>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The zoo combines leisure and learning, so it works well for family visits and school trips alike.
</a:t>
            </a:r>
            <a:endParaRPr lang="en-US" sz="13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7</a:t>
            </a:r>
            <a:endParaRPr lang="en-US" sz="489" dirty="0"/>
          </a:p>
        </p:txBody>
      </p:sp>
      <p:sp>
        <p:nvSpPr>
          <p:cNvPr id="10" name="Text 3"/>
          <p:cNvSpPr txBox="1"/>
          <p:nvPr/>
        </p:nvSpPr>
        <p:spPr>
          <a:xfrm>
            <a:off x="5102100" y="2980450"/>
            <a:ext cx="3681900" cy="1065900"/>
          </a:xfrm>
          <a:prstGeom prst="rect">
            <a:avLst/>
          </a:prstGeom>
          <a:noFill/>
          <a:ln/>
        </p:spPr>
        <p:txBody>
          <a:bodyPr wrap="square" lIns="0" tIns="0" rIns="0" bIns="0" rtlCol="0" anchor="t"/>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The biggest reasons are seeing animals and spending time with family; educational motives also matter, but are secondary.
</a:t>
            </a:r>
            <a:endParaRPr lang="en-US" sz="1302" dirty="0"/>
          </a:p>
        </p:txBody>
      </p:sp>
      <p:sp>
        <p:nvSpPr>
          <p:cNvPr id="11" name="Text 4"/>
          <p:cNvSpPr txBox="1"/>
          <p:nvPr/>
        </p:nvSpPr>
        <p:spPr>
          <a:xfrm>
            <a:off x="5102100" y="4141425"/>
            <a:ext cx="3681900" cy="147900"/>
          </a:xfrm>
          <a:prstGeom prst="rect">
            <a:avLst/>
          </a:prstGeom>
          <a:noFill/>
          <a:ln/>
        </p:spPr>
        <p:txBody>
          <a:bodyPr wrap="square" lIns="0" tIns="0" rIns="0" bIns="0" rtlCol="0" anchor="ctr"/>
          <a:lstStyle/>
          <a:p>
            <a:pPr algn="l" indent="0" marL="0">
              <a:lnSpc>
                <a:spcPct val="115000"/>
              </a:lnSpc>
              <a:buNone/>
            </a:pPr>
            <a:r>
              <a:rPr lang="en-US" sz="802" dirty="0">
                <a:solidFill>
                  <a:srgbClr val="E4E21F"/>
                </a:solidFill>
                <a:latin typeface="Arial" pitchFamily="34" charset="0"/>
                <a:ea typeface="Arial" pitchFamily="34" charset="-122"/>
                <a:cs typeface="Arial" pitchFamily="34" charset="-120"/>
              </a:rPr>
              <a:t>Иллюстративная диаграмма по теме урока
</a:t>
            </a:r>
            <a:endParaRPr lang="en-US" sz="80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60000" y="440700"/>
            <a:ext cx="841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The Moscow Metro: a famous city transport system
</a:t>
            </a:r>
            <a:endParaRPr lang="en-US" sz="1812" dirty="0"/>
          </a:p>
        </p:txBody>
      </p:sp>
      <p:sp>
        <p:nvSpPr>
          <p:cNvPr id="10"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8</a:t>
            </a:r>
            <a:endParaRPr lang="en-US" sz="489" dirty="0"/>
          </a:p>
        </p:txBody>
      </p:sp>
      <p:sp>
        <p:nvSpPr>
          <p:cNvPr id="11" name="Text 2"/>
          <p:cNvSpPr txBox="1"/>
          <p:nvPr/>
        </p:nvSpPr>
        <p:spPr>
          <a:xfrm>
            <a:off x="360000" y="2352550"/>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Opened in 1935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The Moscow Metro began operating in 1935 and quickly became one of the main ways to move around the city. Students can use this as a simple historical fact.
</a:t>
            </a:r>
            <a:endParaRPr lang="en-US" sz="1143" dirty="0"/>
          </a:p>
        </p:txBody>
      </p:sp>
      <p:sp>
        <p:nvSpPr>
          <p:cNvPr id="12" name="Text 3"/>
          <p:cNvSpPr txBox="1"/>
          <p:nvPr/>
        </p:nvSpPr>
        <p:spPr>
          <a:xfrm>
            <a:off x="2060436" y="2352563"/>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Useful travel words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Words like train, station, line, platform, ticket, transfer and underground describe a real journey. They are easy to learn because many appear in everyday travel situations.
</a:t>
            </a:r>
            <a:endParaRPr lang="en-US" sz="1143" dirty="0"/>
          </a:p>
        </p:txBody>
      </p:sp>
      <p:sp>
        <p:nvSpPr>
          <p:cNvPr id="13" name="Text 4"/>
          <p:cNvSpPr txBox="1"/>
          <p:nvPr/>
        </p:nvSpPr>
        <p:spPr>
          <a:xfrm>
            <a:off x="3760871" y="2352575"/>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Fast city movement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The metro connects many districts of Moscow, so it is a practical example of how public transport helps people travel quickly across a large city.
</a:t>
            </a:r>
            <a:endParaRPr lang="en-US" sz="1143" dirty="0"/>
          </a:p>
        </p:txBody>
      </p:sp>
      <p:sp>
        <p:nvSpPr>
          <p:cNvPr id="14" name="Text 5"/>
          <p:cNvSpPr txBox="1"/>
          <p:nvPr/>
        </p:nvSpPr>
        <p:spPr>
          <a:xfrm>
            <a:off x="5461307" y="2352550"/>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Busiest systems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The metro is one of the busiest in the world, which makes it an important part of Moscow life and a useful topic for short English descriptions.
</a:t>
            </a:r>
            <a:endParaRPr lang="en-US" sz="1143" dirty="0"/>
          </a:p>
        </p:txBody>
      </p:sp>
      <p:sp>
        <p:nvSpPr>
          <p:cNvPr id="15" name="Text 6"/>
          <p:cNvSpPr txBox="1"/>
          <p:nvPr/>
        </p:nvSpPr>
        <p:spPr>
          <a:xfrm>
            <a:off x="7161753" y="2352550"/>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Everyday English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Students can practice simple sentences such as I go by metro, I buy a ticket and I change trains. These phrases support speaking and writing.
</a:t>
            </a:r>
            <a:endParaRPr lang="en-US" sz="1143"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545450" y="1255289"/>
            <a:ext cx="4238400" cy="980958"/>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439800" y="2453026"/>
            <a:ext cx="4238400" cy="980958"/>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4545450" y="3650659"/>
            <a:ext cx="4238400" cy="980958"/>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360000" y="440700"/>
            <a:ext cx="58431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Metro stations as art spaces
</a:t>
            </a:r>
            <a:endParaRPr lang="en-US" sz="1812" dirty="0"/>
          </a:p>
        </p:txBody>
      </p:sp>
      <p:sp>
        <p:nvSpPr>
          <p:cNvPr id="12"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9</a:t>
            </a:r>
            <a:endParaRPr lang="en-US" sz="489" dirty="0"/>
          </a:p>
        </p:txBody>
      </p:sp>
      <p:sp>
        <p:nvSpPr>
          <p:cNvPr id="13" name="Text 2"/>
          <p:cNvSpPr txBox="1"/>
          <p:nvPr/>
        </p:nvSpPr>
        <p:spPr>
          <a:xfrm>
            <a:off x="360000" y="1254668"/>
            <a:ext cx="3932100" cy="954000"/>
          </a:xfrm>
          <a:prstGeom prst="rect">
            <a:avLst/>
          </a:prstGeom>
          <a:noFill/>
          <a:ln/>
        </p:spPr>
        <p:txBody>
          <a:bodyPr wrap="square" lIns="0" tIns="0" rIns="0" bIns="0" rtlCol="0" anchor="ctr"/>
          <a:lstStyle/>
          <a:p>
            <a:pPr algn="l" indent="0" marL="0">
              <a:lnSpc>
                <a:spcPct val="115000"/>
              </a:lnSpc>
              <a:buNone/>
            </a:pPr>
            <a:r>
              <a:rPr lang="en-US" sz="974" b="1" dirty="0">
                <a:solidFill>
                  <a:srgbClr val="E4E21F"/>
                </a:solidFill>
                <a:latin typeface="Arial" pitchFamily="34" charset="0"/>
                <a:ea typeface="Arial" pitchFamily="34" charset="-122"/>
                <a:cs typeface="Arial" pitchFamily="34" charset="-120"/>
              </a:rPr>
              <a:t>A station that looks like a museum
</a:t>
            </a:r>
            <a:pPr algn="l" indent="0" marL="0">
              <a:lnSpc>
                <a:spcPct val="115000"/>
              </a:lnSpc>
              <a:buNone/>
            </a:pPr>
            <a:r>
              <a:rPr lang="en-US" sz="683"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974" dirty="0">
                <a:solidFill>
                  <a:srgbClr val="E4E21F"/>
                </a:solidFill>
                <a:latin typeface="Arial" pitchFamily="34" charset="0"/>
                <a:ea typeface="Arial" pitchFamily="34" charset="-122"/>
                <a:cs typeface="Arial" pitchFamily="34" charset="-120"/>
              </a:rPr>
              <a:t>Some Moscow Metro stations are famous for their rich decoration. Marble, mosaics and sculptures make the halls look impressive, so students can describe them as beautiful and famous. The image can show a bright hall with decorative lamps and a strong architectural style.
</a:t>
            </a:r>
            <a:endParaRPr lang="en-US" sz="974" dirty="0"/>
          </a:p>
        </p:txBody>
      </p:sp>
      <p:sp>
        <p:nvSpPr>
          <p:cNvPr id="14" name="Text 3"/>
          <p:cNvSpPr txBox="1"/>
          <p:nvPr/>
        </p:nvSpPr>
        <p:spPr>
          <a:xfrm>
            <a:off x="360000" y="2452355"/>
            <a:ext cx="3932100" cy="954000"/>
          </a:xfrm>
          <a:prstGeom prst="rect">
            <a:avLst/>
          </a:prstGeom>
          <a:noFill/>
          <a:ln/>
        </p:spPr>
        <p:txBody>
          <a:bodyPr wrap="square" lIns="0" tIns="0" rIns="0" bIns="0" rtlCol="0" anchor="ctr"/>
          <a:lstStyle/>
          <a:p>
            <a:pPr algn="l" indent="0" marL="0">
              <a:lnSpc>
                <a:spcPct val="115000"/>
              </a:lnSpc>
              <a:buNone/>
            </a:pPr>
            <a:r>
              <a:rPr lang="en-US" sz="974" b="1" dirty="0">
                <a:solidFill>
                  <a:srgbClr val="E4E21F"/>
                </a:solidFill>
                <a:latin typeface="Arial" pitchFamily="34" charset="0"/>
                <a:ea typeface="Arial" pitchFamily="34" charset="-122"/>
                <a:cs typeface="Arial" pitchFamily="34" charset="-120"/>
              </a:rPr>
              <a:t>Where history meets travel
</a:t>
            </a:r>
            <a:pPr algn="l" indent="0" marL="0">
              <a:lnSpc>
                <a:spcPct val="115000"/>
              </a:lnSpc>
              <a:buNone/>
            </a:pPr>
            <a:r>
              <a:rPr lang="en-US" sz="683"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974" dirty="0">
                <a:solidFill>
                  <a:srgbClr val="E4E21F"/>
                </a:solidFill>
                <a:latin typeface="Arial" pitchFamily="34" charset="0"/>
                <a:ea typeface="Arial" pitchFamily="34" charset="-122"/>
                <a:cs typeface="Arial" pitchFamily="34" charset="-120"/>
              </a:rPr>
              <a:t>Stations such as Komsomolskaya and Mayakovskaya are often mentioned because they combine transport and art. Their old design helps learners understand words like historical, elegant and architectural, while a modern train in the background shows how the metro still serves daily life.
</a:t>
            </a:r>
            <a:endParaRPr lang="en-US" sz="974" dirty="0"/>
          </a:p>
        </p:txBody>
      </p:sp>
      <p:sp>
        <p:nvSpPr>
          <p:cNvPr id="15" name="Text 4"/>
          <p:cNvSpPr txBox="1"/>
          <p:nvPr/>
        </p:nvSpPr>
        <p:spPr>
          <a:xfrm>
            <a:off x="360000" y="3650038"/>
            <a:ext cx="3932100" cy="954000"/>
          </a:xfrm>
          <a:prstGeom prst="rect">
            <a:avLst/>
          </a:prstGeom>
          <a:noFill/>
          <a:ln/>
        </p:spPr>
        <p:txBody>
          <a:bodyPr wrap="square" lIns="0" tIns="0" rIns="0" bIns="0" rtlCol="0" anchor="ctr"/>
          <a:lstStyle/>
          <a:p>
            <a:pPr algn="l" indent="0" marL="0">
              <a:lnSpc>
                <a:spcPct val="115000"/>
              </a:lnSpc>
              <a:buNone/>
            </a:pPr>
            <a:r>
              <a:rPr lang="en-US" sz="1074" b="1" dirty="0">
                <a:solidFill>
                  <a:srgbClr val="E4E21F"/>
                </a:solidFill>
                <a:latin typeface="Arial" pitchFamily="34" charset="0"/>
                <a:ea typeface="Arial" pitchFamily="34" charset="-122"/>
                <a:cs typeface="Arial" pitchFamily="34" charset="-120"/>
              </a:rPr>
              <a:t>A lesson in design
</a:t>
            </a:r>
            <a:pPr algn="l" indent="0" marL="0">
              <a:lnSpc>
                <a:spcPct val="115000"/>
              </a:lnSpc>
              <a:buNone/>
            </a:pPr>
            <a:r>
              <a:rPr lang="en-US" sz="753"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74" dirty="0">
                <a:solidFill>
                  <a:srgbClr val="E4E21F"/>
                </a:solidFill>
                <a:latin typeface="Arial" pitchFamily="34" charset="0"/>
                <a:ea typeface="Arial" pitchFamily="34" charset="-122"/>
                <a:cs typeface="Arial" pitchFamily="34" charset="-120"/>
              </a:rPr>
              <a:t>Kiyevskaya and Novoslobodskaya are good examples of stations with a memorable interior. A decorated hall gives students clear visual support for phrases like bright station, classical style and famous architecture, making the topic easy to discuss in English.
</a:t>
            </a:r>
            <a:endParaRPr lang="en-US" sz="1074"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0000" y="1502405"/>
            <a:ext cx="4491900" cy="281041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Moscow Metro in numbers
</a:t>
            </a:r>
            <a:endParaRPr lang="en-US" sz="1812" dirty="0"/>
          </a:p>
        </p:txBody>
      </p:sp>
      <p:sp>
        <p:nvSpPr>
          <p:cNvPr id="8" name="Text 1"/>
          <p:cNvSpPr txBox="1"/>
          <p:nvPr/>
        </p:nvSpPr>
        <p:spPr>
          <a:xfrm>
            <a:off x="5102100" y="1768875"/>
            <a:ext cx="3681900" cy="1065900"/>
          </a:xfrm>
          <a:prstGeom prst="rect">
            <a:avLst/>
          </a:prstGeom>
          <a:noFill/>
          <a:ln/>
        </p:spPr>
        <p:txBody>
          <a:bodyPr wrap="square" lIns="0" tIns="0" rIns="0" bIns="0" rtlCol="0" anchor="b"/>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These figures show why the metro is both a transport system and a symbol of Moscow for everyday city life.
</a:t>
            </a:r>
            <a:endParaRPr lang="en-US" sz="13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10</a:t>
            </a:r>
            <a:endParaRPr lang="en-US" sz="489" dirty="0"/>
          </a:p>
        </p:txBody>
      </p:sp>
      <p:sp>
        <p:nvSpPr>
          <p:cNvPr id="10" name="Text 3"/>
          <p:cNvSpPr txBox="1"/>
          <p:nvPr/>
        </p:nvSpPr>
        <p:spPr>
          <a:xfrm>
            <a:off x="5102100" y="2980450"/>
            <a:ext cx="3681900" cy="1065900"/>
          </a:xfrm>
          <a:prstGeom prst="rect">
            <a:avLst/>
          </a:prstGeom>
          <a:noFill/>
          <a:ln/>
        </p:spPr>
        <p:txBody>
          <a:bodyPr wrap="square" lIns="0" tIns="0" rIns="0" bIns="0" rtlCol="0" anchor="t"/>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The metro stands out for scale, speed and convenience, so it shapes how people move through the city.
</a:t>
            </a:r>
            <a:endParaRPr lang="en-US" sz="1302" dirty="0"/>
          </a:p>
        </p:txBody>
      </p:sp>
      <p:sp>
        <p:nvSpPr>
          <p:cNvPr id="11" name="Text 4"/>
          <p:cNvSpPr txBox="1"/>
          <p:nvPr/>
        </p:nvSpPr>
        <p:spPr>
          <a:xfrm>
            <a:off x="5102100" y="4141425"/>
            <a:ext cx="3681900" cy="147900"/>
          </a:xfrm>
          <a:prstGeom prst="rect">
            <a:avLst/>
          </a:prstGeom>
          <a:noFill/>
          <a:ln/>
        </p:spPr>
        <p:txBody>
          <a:bodyPr wrap="square" lIns="0" tIns="0" rIns="0" bIns="0" rtlCol="0" anchor="ctr"/>
          <a:lstStyle/>
          <a:p>
            <a:pPr algn="l" indent="0" marL="0">
              <a:lnSpc>
                <a:spcPct val="115000"/>
              </a:lnSpc>
              <a:buNone/>
            </a:pPr>
            <a:r>
              <a:rPr lang="en-US" sz="619" dirty="0">
                <a:solidFill>
                  <a:srgbClr val="E4E21F"/>
                </a:solidFill>
                <a:latin typeface="Arial" pitchFamily="34" charset="0"/>
                <a:ea typeface="Arial" pitchFamily="34" charset="-122"/>
                <a:cs typeface="Arial" pitchFamily="34" charset="-120"/>
              </a:rPr>
              <a:t>Учебная схема по теме урока; число станций и год открытия соответствуют общеизвестным фактам
</a:t>
            </a:r>
            <a:endParaRPr lang="en-US" sz="619"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4028" y="1311376"/>
            <a:ext cx="8415944" cy="31893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3795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Как проходит поездка в метро
</a:t>
            </a:r>
            <a:endParaRPr lang="en-US" sz="1812" dirty="0"/>
          </a:p>
        </p:txBody>
      </p:sp>
      <p:sp>
        <p:nvSpPr>
          <p:cNvPr id="8"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11</a:t>
            </a:r>
            <a:endParaRPr lang="en-US" sz="489" dirty="0"/>
          </a:p>
        </p:txBody>
      </p:sp>
      <p:sp>
        <p:nvSpPr>
          <p:cNvPr id="9" name="Text 2"/>
          <p:cNvSpPr txBox="1"/>
          <p:nvPr/>
        </p:nvSpPr>
        <p:spPr>
          <a:xfrm>
            <a:off x="360000" y="868485"/>
            <a:ext cx="6328200" cy="237000"/>
          </a:xfrm>
          <a:prstGeom prst="rect">
            <a:avLst/>
          </a:prstGeom>
          <a:noFill/>
          <a:ln/>
        </p:spPr>
        <p:txBody>
          <a:bodyPr wrap="square" lIns="0" tIns="0" rIns="0" bIns="0" rtlCol="0" anchor="t"/>
          <a:lstStyle/>
          <a:p>
            <a:pPr algn="l" indent="0" marL="0">
              <a:lnSpc>
                <a:spcPct val="100000"/>
              </a:lnSpc>
              <a:buNone/>
            </a:pPr>
            <a:r>
              <a:rPr lang="en-US" sz="932" dirty="0">
                <a:solidFill>
                  <a:srgbClr val="E4E21F"/>
                </a:solidFill>
                <a:latin typeface="Arial" pitchFamily="34" charset="0"/>
                <a:ea typeface="Arial" pitchFamily="34" charset="-122"/>
                <a:cs typeface="Arial" pitchFamily="34" charset="-120"/>
              </a:rPr>
              <a:t>Последовательность действий для короткого описания поездки в метро на английском языке: вход, билет, турникет, линия, поезд, пересадка, выход.
</a:t>
            </a:r>
            <a:endParaRPr lang="en-US" sz="932"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5959217" y="1377911"/>
            <a:ext cx="350400" cy="3504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959217" y="2324389"/>
            <a:ext cx="350400" cy="2803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971798" y="3190137"/>
            <a:ext cx="325237" cy="3717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5959217" y="4112373"/>
            <a:ext cx="350400" cy="3504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sp>
        <p:nvSpPr>
          <p:cNvPr id="14" name="Text 0"/>
          <p:cNvSpPr txBox="1"/>
          <p:nvPr/>
        </p:nvSpPr>
        <p:spPr>
          <a:xfrm>
            <a:off x="360000" y="440700"/>
            <a:ext cx="58431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Главные идеи о московских театрах
</a:t>
            </a:r>
            <a:endParaRPr lang="en-US" sz="1812" dirty="0"/>
          </a:p>
        </p:txBody>
      </p:sp>
      <p:sp>
        <p:nvSpPr>
          <p:cNvPr id="15"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12</a:t>
            </a:r>
            <a:endParaRPr lang="en-US" sz="489" dirty="0"/>
          </a:p>
        </p:txBody>
      </p:sp>
      <p:sp>
        <p:nvSpPr>
          <p:cNvPr id="16" name="Text 2"/>
          <p:cNvSpPr txBox="1"/>
          <p:nvPr/>
        </p:nvSpPr>
        <p:spPr>
          <a:xfrm>
            <a:off x="360000" y="1142500"/>
            <a:ext cx="4506900" cy="821100"/>
          </a:xfrm>
          <a:prstGeom prst="rect">
            <a:avLst/>
          </a:prstGeom>
          <a:noFill/>
          <a:ln/>
        </p:spPr>
        <p:txBody>
          <a:bodyPr wrap="square" lIns="0" tIns="0" rIns="0" bIns="0" rtlCol="0" anchor="ctr"/>
          <a:lstStyle/>
          <a:p>
            <a:pPr algn="l" indent="0" marL="0">
              <a:lnSpc>
                <a:spcPct val="115000"/>
              </a:lnSpc>
              <a:buNone/>
            </a:pPr>
            <a:r>
              <a:rPr lang="en-US" sz="982" b="1" dirty="0">
                <a:solidFill>
                  <a:srgbClr val="E4E21F"/>
                </a:solidFill>
                <a:latin typeface="Arial" pitchFamily="34" charset="0"/>
                <a:ea typeface="Arial" pitchFamily="34" charset="-122"/>
                <a:cs typeface="Arial" pitchFamily="34" charset="-120"/>
              </a:rPr>
              <a:t>Известные сцены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982" dirty="0">
                <a:solidFill>
                  <a:srgbClr val="E4E21F"/>
                </a:solidFill>
                <a:latin typeface="Arial" pitchFamily="34" charset="0"/>
                <a:ea typeface="Arial" pitchFamily="34" charset="-122"/>
                <a:cs typeface="Arial" pitchFamily="34" charset="-120"/>
              </a:rPr>
              <a:t>Московские театры, включая Большой театр, МХТ и Театр имени Вахтангова, показывают, что город ценит искусство, традиции и сильные постановки для разных зрителей.
</a:t>
            </a:r>
            <a:endParaRPr lang="en-US" sz="982" dirty="0"/>
          </a:p>
        </p:txBody>
      </p:sp>
      <p:sp>
        <p:nvSpPr>
          <p:cNvPr id="17" name="Text 3"/>
          <p:cNvSpPr txBox="1"/>
          <p:nvPr/>
        </p:nvSpPr>
        <p:spPr>
          <a:xfrm>
            <a:off x="360000" y="2053935"/>
            <a:ext cx="4506900" cy="821100"/>
          </a:xfrm>
          <a:prstGeom prst="rect">
            <a:avLst/>
          </a:prstGeom>
          <a:noFill/>
          <a:ln/>
        </p:spPr>
        <p:txBody>
          <a:bodyPr wrap="square" lIns="0" tIns="0" rIns="0" bIns="0" rtlCol="0" anchor="ctr"/>
          <a:lstStyle/>
          <a:p>
            <a:pPr algn="l" indent="0" marL="0">
              <a:lnSpc>
                <a:spcPct val="115000"/>
              </a:lnSpc>
              <a:buNone/>
            </a:pPr>
            <a:r>
              <a:rPr lang="en-US" sz="982" b="1" dirty="0">
                <a:solidFill>
                  <a:srgbClr val="E4E21F"/>
                </a:solidFill>
                <a:latin typeface="Arial" pitchFamily="34" charset="0"/>
                <a:ea typeface="Arial" pitchFamily="34" charset="-122"/>
                <a:cs typeface="Arial" pitchFamily="34" charset="-120"/>
              </a:rPr>
              <a:t>Разные жанры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982" dirty="0">
                <a:solidFill>
                  <a:srgbClr val="E4E21F"/>
                </a:solidFill>
                <a:latin typeface="Arial" pitchFamily="34" charset="0"/>
                <a:ea typeface="Arial" pitchFamily="34" charset="-122"/>
                <a:cs typeface="Arial" pitchFamily="34" charset="-120"/>
              </a:rPr>
              <a:t>Здесь идут драма, балет, опера и детские спектакли. Это помогает ученикам связать слова theatre, performance, stage и audience с реальными примерами из жизни города.
</a:t>
            </a:r>
            <a:endParaRPr lang="en-US" sz="982" dirty="0"/>
          </a:p>
        </p:txBody>
      </p:sp>
      <p:sp>
        <p:nvSpPr>
          <p:cNvPr id="18" name="Text 4"/>
          <p:cNvSpPr txBox="1"/>
          <p:nvPr/>
        </p:nvSpPr>
        <p:spPr>
          <a:xfrm>
            <a:off x="360000" y="2965370"/>
            <a:ext cx="4506900" cy="821100"/>
          </a:xfrm>
          <a:prstGeom prst="rect">
            <a:avLst/>
          </a:prstGeom>
          <a:noFill/>
          <a:ln/>
        </p:spPr>
        <p:txBody>
          <a:bodyPr wrap="square" lIns="0" tIns="0" rIns="0" bIns="0" rtlCol="0" anchor="ctr"/>
          <a:lstStyle/>
          <a:p>
            <a:pPr algn="l" indent="0" marL="0">
              <a:lnSpc>
                <a:spcPct val="115000"/>
              </a:lnSpc>
              <a:buNone/>
            </a:pPr>
            <a:r>
              <a:rPr lang="en-US" sz="982" b="1" dirty="0">
                <a:solidFill>
                  <a:srgbClr val="E4E21F"/>
                </a:solidFill>
                <a:latin typeface="Arial" pitchFamily="34" charset="0"/>
                <a:ea typeface="Arial" pitchFamily="34" charset="-122"/>
                <a:cs typeface="Arial" pitchFamily="34" charset="-120"/>
              </a:rPr>
              <a:t>Люди на сцене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982" dirty="0">
                <a:solidFill>
                  <a:srgbClr val="E4E21F"/>
                </a:solidFill>
                <a:latin typeface="Arial" pitchFamily="34" charset="0"/>
                <a:ea typeface="Arial" pitchFamily="34" charset="-122"/>
                <a:cs typeface="Arial" pitchFamily="34" charset="-120"/>
              </a:rPr>
              <a:t>Актёры, танцовщики и певцы создают спектакль вместе. Для 6 класса важно уметь сказать, кто выступает, что происходит на сцене и почему это интересно зрителям.
</a:t>
            </a:r>
            <a:endParaRPr lang="en-US" sz="982" dirty="0"/>
          </a:p>
        </p:txBody>
      </p:sp>
      <p:sp>
        <p:nvSpPr>
          <p:cNvPr id="19" name="Text 5"/>
          <p:cNvSpPr txBox="1"/>
          <p:nvPr/>
        </p:nvSpPr>
        <p:spPr>
          <a:xfrm>
            <a:off x="360000" y="3876953"/>
            <a:ext cx="4506900" cy="821100"/>
          </a:xfrm>
          <a:prstGeom prst="rect">
            <a:avLst/>
          </a:prstGeom>
          <a:noFill/>
          <a:ln/>
        </p:spPr>
        <p:txBody>
          <a:bodyPr wrap="square" lIns="0" tIns="0" rIns="0" bIns="0" rtlCol="0" anchor="ctr"/>
          <a:lstStyle/>
          <a:p>
            <a:pPr algn="l" indent="0" marL="0">
              <a:lnSpc>
                <a:spcPct val="115000"/>
              </a:lnSpc>
              <a:buNone/>
            </a:pPr>
            <a:r>
              <a:rPr lang="en-US" sz="982" b="1" dirty="0">
                <a:solidFill>
                  <a:srgbClr val="E4E21F"/>
                </a:solidFill>
                <a:latin typeface="Arial" pitchFamily="34" charset="0"/>
                <a:ea typeface="Arial" pitchFamily="34" charset="-122"/>
                <a:cs typeface="Arial" pitchFamily="34" charset="-120"/>
              </a:rPr>
              <a:t>Культура Москвы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982" dirty="0">
                <a:solidFill>
                  <a:srgbClr val="E4E21F"/>
                </a:solidFill>
                <a:latin typeface="Arial" pitchFamily="34" charset="0"/>
                <a:ea typeface="Arial" pitchFamily="34" charset="-122"/>
                <a:cs typeface="Arial" pitchFamily="34" charset="-120"/>
              </a:rPr>
              <a:t>Театры делают Москву городом искусства и истории. Они показывают, что в одном городе могут быть и современные события, и классическая культурная традиция.
</a:t>
            </a:r>
            <a:endParaRPr lang="en-US" sz="982"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3045205"/>
            <a:ext cx="8424000" cy="165353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60000" y="440700"/>
            <a:ext cx="7401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Большой театр
</a:t>
            </a:r>
            <a:endParaRPr lang="en-US" sz="1812" dirty="0"/>
          </a:p>
        </p:txBody>
      </p:sp>
      <p:sp>
        <p:nvSpPr>
          <p:cNvPr id="11"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13</a:t>
            </a:r>
            <a:endParaRPr lang="en-US" sz="489" dirty="0"/>
          </a:p>
        </p:txBody>
      </p:sp>
      <p:sp>
        <p:nvSpPr>
          <p:cNvPr id="12" name="Text 2"/>
          <p:cNvSpPr txBox="1"/>
          <p:nvPr/>
        </p:nvSpPr>
        <p:spPr>
          <a:xfrm>
            <a:off x="359975" y="1312075"/>
            <a:ext cx="2034900" cy="1274400"/>
          </a:xfrm>
          <a:prstGeom prst="rect">
            <a:avLst/>
          </a:prstGeom>
          <a:noFill/>
          <a:ln/>
        </p:spPr>
        <p:txBody>
          <a:bodyPr wrap="square" lIns="0" tIns="0" rIns="0" bIns="0" rtlCol="0" anchor="t"/>
          <a:lstStyle/>
          <a:p>
            <a:pPr algn="l" indent="0" marL="0">
              <a:lnSpc>
                <a:spcPct val="115000"/>
              </a:lnSpc>
              <a:buNone/>
            </a:pPr>
            <a:r>
              <a:rPr lang="en-US" sz="1102" b="1" dirty="0">
                <a:solidFill>
                  <a:srgbClr val="E4E21F"/>
                </a:solidFill>
                <a:latin typeface="Arial" pitchFamily="34" charset="0"/>
                <a:ea typeface="Arial" pitchFamily="34" charset="-122"/>
                <a:cs typeface="Arial" pitchFamily="34" charset="-120"/>
              </a:rPr>
              <a:t>Знаменитое место
</a:t>
            </a:r>
            <a:pPr algn="l" indent="0" marL="0">
              <a:lnSpc>
                <a:spcPct val="115000"/>
              </a:lnSpc>
              <a:buNone/>
            </a:pPr>
            <a:r>
              <a:rPr lang="en-US" sz="2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E4E21F"/>
                </a:solidFill>
                <a:latin typeface="Arial" pitchFamily="34" charset="0"/>
                <a:ea typeface="Arial" pitchFamily="34" charset="-122"/>
                <a:cs typeface="Arial" pitchFamily="34" charset="-120"/>
              </a:rPr>
              <a:t>Большой театр — один из самых известных театров России и мира. Он находится в центре Москвы, недалеко от Театральной площади, и сразу узнаётся по своему зданию.
</a:t>
            </a:r>
            <a:endParaRPr lang="en-US" sz="1102" dirty="0"/>
          </a:p>
        </p:txBody>
      </p:sp>
      <p:sp>
        <p:nvSpPr>
          <p:cNvPr id="13" name="Text 3"/>
          <p:cNvSpPr txBox="1"/>
          <p:nvPr/>
        </p:nvSpPr>
        <p:spPr>
          <a:xfrm>
            <a:off x="2489695" y="1312075"/>
            <a:ext cx="2034900" cy="1274400"/>
          </a:xfrm>
          <a:prstGeom prst="rect">
            <a:avLst/>
          </a:prstGeom>
          <a:noFill/>
          <a:ln/>
        </p:spPr>
        <p:txBody>
          <a:bodyPr wrap="square" lIns="0" tIns="0" rIns="0" bIns="0" rtlCol="0" anchor="t"/>
          <a:lstStyle/>
          <a:p>
            <a:pPr algn="l" indent="0" marL="0">
              <a:lnSpc>
                <a:spcPct val="115000"/>
              </a:lnSpc>
              <a:buNone/>
            </a:pPr>
            <a:r>
              <a:rPr lang="en-US" sz="1102" b="1" dirty="0">
                <a:solidFill>
                  <a:srgbClr val="E4E21F"/>
                </a:solidFill>
                <a:latin typeface="Arial" pitchFamily="34" charset="0"/>
                <a:ea typeface="Arial" pitchFamily="34" charset="-122"/>
                <a:cs typeface="Arial" pitchFamily="34" charset="-120"/>
              </a:rPr>
              <a:t>Опера и балет
</a:t>
            </a:r>
            <a:pPr algn="l" indent="0" marL="0">
              <a:lnSpc>
                <a:spcPct val="115000"/>
              </a:lnSpc>
              <a:buNone/>
            </a:pPr>
            <a:r>
              <a:rPr lang="en-US" sz="2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E4E21F"/>
                </a:solidFill>
                <a:latin typeface="Arial" pitchFamily="34" charset="0"/>
                <a:ea typeface="Arial" pitchFamily="34" charset="-122"/>
                <a:cs typeface="Arial" pitchFamily="34" charset="-120"/>
              </a:rPr>
              <a:t>Этот театр особенно известен оперой и балетом. Здесь важны слова classical performance, stage и audience, потому что они помогают описать выступление простыми английскими фразами.
</a:t>
            </a:r>
            <a:endParaRPr lang="en-US" sz="1102" dirty="0"/>
          </a:p>
        </p:txBody>
      </p:sp>
      <p:sp>
        <p:nvSpPr>
          <p:cNvPr id="14" name="Text 4"/>
          <p:cNvSpPr txBox="1"/>
          <p:nvPr/>
        </p:nvSpPr>
        <p:spPr>
          <a:xfrm>
            <a:off x="4619415" y="1312075"/>
            <a:ext cx="2034900" cy="1274400"/>
          </a:xfrm>
          <a:prstGeom prst="rect">
            <a:avLst/>
          </a:prstGeom>
          <a:noFill/>
          <a:ln/>
        </p:spPr>
        <p:txBody>
          <a:bodyPr wrap="square" lIns="0" tIns="0" rIns="0" bIns="0" rtlCol="0" anchor="t"/>
          <a:lstStyle/>
          <a:p>
            <a:pPr algn="l" indent="0" marL="0">
              <a:lnSpc>
                <a:spcPct val="115000"/>
              </a:lnSpc>
              <a:buNone/>
            </a:pPr>
            <a:r>
              <a:rPr lang="en-US" sz="1102" b="1" dirty="0">
                <a:solidFill>
                  <a:srgbClr val="E4E21F"/>
                </a:solidFill>
                <a:latin typeface="Arial" pitchFamily="34" charset="0"/>
                <a:ea typeface="Arial" pitchFamily="34" charset="-122"/>
                <a:cs typeface="Arial" pitchFamily="34" charset="-120"/>
              </a:rPr>
              <a:t>Красивое здание
</a:t>
            </a:r>
            <a:pPr algn="l" indent="0" marL="0">
              <a:lnSpc>
                <a:spcPct val="115000"/>
              </a:lnSpc>
              <a:buNone/>
            </a:pPr>
            <a:r>
              <a:rPr lang="en-US" sz="2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E4E21F"/>
                </a:solidFill>
                <a:latin typeface="Arial" pitchFamily="34" charset="0"/>
                <a:ea typeface="Arial" pitchFamily="34" charset="-122"/>
                <a:cs typeface="Arial" pitchFamily="34" charset="-120"/>
              </a:rPr>
              <a:t>Фасад и интерьер Большого театра часто показывают на фотографиях урока. Такое изображение помогает ученикам сказать: The building is beautiful. It is a famous theatre.
</a:t>
            </a:r>
            <a:endParaRPr lang="en-US" sz="1102" dirty="0"/>
          </a:p>
        </p:txBody>
      </p:sp>
      <p:sp>
        <p:nvSpPr>
          <p:cNvPr id="15" name="Text 5"/>
          <p:cNvSpPr txBox="1"/>
          <p:nvPr/>
        </p:nvSpPr>
        <p:spPr>
          <a:xfrm>
            <a:off x="6749129" y="1312075"/>
            <a:ext cx="2034900" cy="1274400"/>
          </a:xfrm>
          <a:prstGeom prst="rect">
            <a:avLst/>
          </a:prstGeom>
          <a:noFill/>
          <a:ln/>
        </p:spPr>
        <p:txBody>
          <a:bodyPr wrap="square" lIns="0" tIns="0" rIns="0" bIns="0" rtlCol="0" anchor="t"/>
          <a:lstStyle/>
          <a:p>
            <a:pPr algn="l" indent="0" marL="0">
              <a:lnSpc>
                <a:spcPct val="115000"/>
              </a:lnSpc>
              <a:buNone/>
            </a:pPr>
            <a:r>
              <a:rPr lang="en-US" sz="1102" b="1" dirty="0">
                <a:solidFill>
                  <a:srgbClr val="E4E21F"/>
                </a:solidFill>
                <a:latin typeface="Arial" pitchFamily="34" charset="0"/>
                <a:ea typeface="Arial" pitchFamily="34" charset="-122"/>
                <a:cs typeface="Arial" pitchFamily="34" charset="-120"/>
              </a:rPr>
              <a:t>Мировая сцена
</a:t>
            </a:r>
            <a:pPr algn="l" indent="0" marL="0">
              <a:lnSpc>
                <a:spcPct val="115000"/>
              </a:lnSpc>
              <a:buNone/>
            </a:pPr>
            <a:r>
              <a:rPr lang="en-US" sz="2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E4E21F"/>
                </a:solidFill>
                <a:latin typeface="Arial" pitchFamily="34" charset="0"/>
                <a:ea typeface="Arial" pitchFamily="34" charset="-122"/>
                <a:cs typeface="Arial" pitchFamily="34" charset="-120"/>
              </a:rPr>
              <a:t>Большой театр связывает Москву с мировой культурой. Для школьников это хороший пример, как можно рассказать о городе через одно известное место и короткие английские предложения.
</a:t>
            </a:r>
            <a:endParaRPr lang="en-US" sz="1102"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060638" y="1311375"/>
            <a:ext cx="7022725" cy="21378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7591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Три московских места в простом английском
</a:t>
            </a:r>
            <a:endParaRPr lang="en-US" sz="1812" dirty="0"/>
          </a:p>
        </p:txBody>
      </p:sp>
      <p:sp>
        <p:nvSpPr>
          <p:cNvPr id="8" name="Text 1"/>
          <p:cNvSpPr txBox="1"/>
          <p:nvPr/>
        </p:nvSpPr>
        <p:spPr>
          <a:xfrm>
            <a:off x="4702075" y="3609800"/>
            <a:ext cx="4081800" cy="999000"/>
          </a:xfrm>
          <a:prstGeom prst="rect">
            <a:avLst/>
          </a:prstGeom>
          <a:noFill/>
          <a:ln/>
        </p:spPr>
        <p:txBody>
          <a:bodyPr wrap="square" lIns="0" tIns="0" rIns="0" bIns="0" rtlCol="0" anchor="ctr"/>
          <a:lstStyle/>
          <a:p>
            <a:pPr algn="l" indent="0" marL="0">
              <a:lnSpc>
                <a:spcPct val="115000"/>
              </a:lnSpc>
              <a:buNone/>
            </a:pPr>
            <a:r>
              <a:rPr lang="en-US" sz="1202" dirty="0">
                <a:solidFill>
                  <a:srgbClr val="E4E21F"/>
                </a:solidFill>
                <a:latin typeface="Arial" pitchFamily="34" charset="0"/>
                <a:ea typeface="Arial" pitchFamily="34" charset="-122"/>
                <a:cs typeface="Arial" pitchFamily="34" charset="-120"/>
              </a:rPr>
              <a:t>Три места дают разные, но дополняющие друг друга темы: природа, городское движение и культура.
</a:t>
            </a:r>
            <a:endParaRPr lang="en-US" sz="12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14</a:t>
            </a:r>
            <a:endParaRPr lang="en-US" sz="489" dirty="0"/>
          </a:p>
        </p:txBody>
      </p:sp>
      <p:sp>
        <p:nvSpPr>
          <p:cNvPr id="10" name="Text 3"/>
          <p:cNvSpPr txBox="1"/>
          <p:nvPr/>
        </p:nvSpPr>
        <p:spPr>
          <a:xfrm>
            <a:off x="360000" y="3609800"/>
            <a:ext cx="4081800" cy="999000"/>
          </a:xfrm>
          <a:prstGeom prst="rect">
            <a:avLst/>
          </a:prstGeom>
          <a:noFill/>
          <a:ln/>
        </p:spPr>
        <p:txBody>
          <a:bodyPr wrap="square" lIns="0" tIns="0" rIns="0" bIns="0" rtlCol="0" anchor="ctr"/>
          <a:lstStyle/>
          <a:p>
            <a:pPr algn="l" indent="0" marL="0">
              <a:lnSpc>
                <a:spcPct val="115000"/>
              </a:lnSpc>
              <a:buNone/>
            </a:pPr>
            <a:r>
              <a:rPr lang="en-US" sz="1202" dirty="0">
                <a:solidFill>
                  <a:srgbClr val="E4E21F"/>
                </a:solidFill>
                <a:latin typeface="Arial" pitchFamily="34" charset="0"/>
                <a:ea typeface="Arial" pitchFamily="34" charset="-122"/>
                <a:cs typeface="Arial" pitchFamily="34" charset="-120"/>
              </a:rPr>
              <a:t>Сравнение помогает увидеть, что каждый объект связан со своей темой и своим набором слов для описания на английском языке.
</a:t>
            </a:r>
            <a:endParaRPr lang="en-US" sz="1202" dirty="0"/>
          </a:p>
        </p:txBody>
      </p:sp>
      <p:sp>
        <p:nvSpPr>
          <p:cNvPr id="11" name="Text 4"/>
          <p:cNvSpPr txBox="1"/>
          <p:nvPr/>
        </p:nvSpPr>
        <p:spPr>
          <a:xfrm>
            <a:off x="360000" y="1091575"/>
            <a:ext cx="3681900" cy="147900"/>
          </a:xfrm>
          <a:prstGeom prst="rect">
            <a:avLst/>
          </a:prstGeom>
          <a:noFill/>
          <a:ln/>
        </p:spPr>
        <p:txBody>
          <a:bodyPr wrap="square" lIns="0" tIns="0" rIns="0" bIns="0" rtlCol="0" anchor="ctr"/>
          <a:lstStyle/>
          <a:p>
            <a:pPr algn="l" indent="0" marL="0">
              <a:lnSpc>
                <a:spcPct val="115000"/>
              </a:lnSpc>
              <a:buNone/>
            </a:pPr>
            <a:r>
              <a:rPr lang="en-US" sz="645" dirty="0">
                <a:solidFill>
                  <a:srgbClr val="E4E21F"/>
                </a:solidFill>
                <a:latin typeface="Arial" pitchFamily="34" charset="0"/>
                <a:ea typeface="Arial" pitchFamily="34" charset="-122"/>
                <a:cs typeface="Arial" pitchFamily="34" charset="-120"/>
              </a:rPr>
              <a:t>Учебный материал по теме презентации; исторические даты и общие характеристики объектов.
</a:t>
            </a:r>
            <a:endParaRPr lang="en-US" sz="64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0000" y="1502405"/>
            <a:ext cx="4491900" cy="281041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Что объединяет эти три места
</a:t>
            </a:r>
            <a:endParaRPr lang="en-US" sz="1812" dirty="0"/>
          </a:p>
        </p:txBody>
      </p:sp>
      <p:sp>
        <p:nvSpPr>
          <p:cNvPr id="8" name="Text 1"/>
          <p:cNvSpPr txBox="1"/>
          <p:nvPr/>
        </p:nvSpPr>
        <p:spPr>
          <a:xfrm>
            <a:off x="5102100" y="1768875"/>
            <a:ext cx="3681900" cy="1065900"/>
          </a:xfrm>
          <a:prstGeom prst="rect">
            <a:avLst/>
          </a:prstGeom>
          <a:noFill/>
          <a:ln/>
        </p:spPr>
        <p:txBody>
          <a:bodyPr wrap="square" lIns="0" tIns="0" rIns="0" bIns="0" rtlCol="0" anchor="b"/>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Все объекты связаны с жизнью Москвы, но каждый раскрывает её с другой стороны: природу, транспорт или культуру. Это удобно для короткого устного ответа.
</a:t>
            </a:r>
            <a:endParaRPr lang="en-US" sz="13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15</a:t>
            </a:r>
            <a:endParaRPr lang="en-US" sz="489" dirty="0"/>
          </a:p>
        </p:txBody>
      </p:sp>
      <p:sp>
        <p:nvSpPr>
          <p:cNvPr id="10" name="Text 3"/>
          <p:cNvSpPr txBox="1"/>
          <p:nvPr/>
        </p:nvSpPr>
        <p:spPr>
          <a:xfrm>
            <a:off x="5102100" y="2980450"/>
            <a:ext cx="3681900" cy="1065900"/>
          </a:xfrm>
          <a:prstGeom prst="rect">
            <a:avLst/>
          </a:prstGeom>
          <a:noFill/>
          <a:ln/>
        </p:spPr>
        <p:txBody>
          <a:bodyPr wrap="square" lIns="0" tIns="0" rIns="0" bIns="0" rtlCol="0" anchor="t"/>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Наиболее заметны история и архитектура, потому что именно они создают образ города и запоминаются сильнее всего.
</a:t>
            </a:r>
            <a:endParaRPr lang="en-US" sz="1302" dirty="0"/>
          </a:p>
        </p:txBody>
      </p:sp>
      <p:sp>
        <p:nvSpPr>
          <p:cNvPr id="11" name="Text 4"/>
          <p:cNvSpPr txBox="1"/>
          <p:nvPr/>
        </p:nvSpPr>
        <p:spPr>
          <a:xfrm>
            <a:off x="5102100" y="4141425"/>
            <a:ext cx="3681900" cy="147900"/>
          </a:xfrm>
          <a:prstGeom prst="rect">
            <a:avLst/>
          </a:prstGeom>
          <a:noFill/>
          <a:ln/>
        </p:spPr>
        <p:txBody>
          <a:bodyPr wrap="square" lIns="0" tIns="0" rIns="0" bIns="0" rtlCol="0" anchor="ctr"/>
          <a:lstStyle/>
          <a:p>
            <a:pPr algn="l" indent="0" marL="0">
              <a:lnSpc>
                <a:spcPct val="115000"/>
              </a:lnSpc>
              <a:buNone/>
            </a:pPr>
            <a:r>
              <a:rPr lang="en-US" sz="802" dirty="0">
                <a:solidFill>
                  <a:srgbClr val="E4E21F"/>
                </a:solidFill>
                <a:latin typeface="Arial" pitchFamily="34" charset="0"/>
                <a:ea typeface="Arial" pitchFamily="34" charset="-122"/>
                <a:cs typeface="Arial" pitchFamily="34" charset="-120"/>
              </a:rPr>
              <a:t>Авторская тематическая классификация для учебной презентации.
</a:t>
            </a:r>
            <a:endParaRPr lang="en-US" sz="802"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000" y="440700"/>
            <a:ext cx="7951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Маршрут на один день по Москве
</a:t>
            </a:r>
            <a:endParaRPr lang="en-US" sz="1812" dirty="0"/>
          </a:p>
        </p:txBody>
      </p:sp>
      <p:sp>
        <p:nvSpPr>
          <p:cNvPr id="9"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16</a:t>
            </a:r>
            <a:endParaRPr lang="en-US" sz="489" dirty="0"/>
          </a:p>
        </p:txBody>
      </p:sp>
      <p:sp>
        <p:nvSpPr>
          <p:cNvPr id="10" name="Text 2"/>
          <p:cNvSpPr txBox="1"/>
          <p:nvPr/>
        </p:nvSpPr>
        <p:spPr>
          <a:xfrm>
            <a:off x="360000" y="1983250"/>
            <a:ext cx="2746800" cy="1172700"/>
          </a:xfrm>
          <a:prstGeom prst="rect">
            <a:avLst/>
          </a:prstGeom>
          <a:noFill/>
          <a:ln/>
        </p:spPr>
        <p:txBody>
          <a:bodyPr wrap="square" lIns="0" tIns="0" rIns="0" bIns="0" rtlCol="0" anchor="t"/>
          <a:lstStyle/>
          <a:p>
            <a:pPr algn="l" indent="0" marL="0">
              <a:lnSpc>
                <a:spcPct val="115000"/>
              </a:lnSpc>
              <a:buNone/>
            </a:pPr>
            <a:r>
              <a:rPr lang="en-US" sz="1102" b="1" dirty="0">
                <a:solidFill>
                  <a:srgbClr val="E4E21F"/>
                </a:solidFill>
                <a:latin typeface="Arial" pitchFamily="34" charset="0"/>
                <a:ea typeface="Arial" pitchFamily="34" charset="-122"/>
                <a:cs typeface="Arial" pitchFamily="34" charset="-120"/>
              </a:rPr>
              <a:t>Утро — зоопарк
</a:t>
            </a:r>
            <a:pPr algn="l" indent="0" marL="0">
              <a:lnSpc>
                <a:spcPct val="115000"/>
              </a:lnSpc>
              <a:buNone/>
            </a:pPr>
            <a:r>
              <a:rPr lang="en-US" sz="2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2" dirty="0">
                <a:solidFill>
                  <a:srgbClr val="E4E21F"/>
                </a:solidFill>
                <a:latin typeface="Arial" pitchFamily="34" charset="0"/>
                <a:ea typeface="Arial" pitchFamily="34" charset="-122"/>
                <a:cs typeface="Arial" pitchFamily="34" charset="-120"/>
              </a:rPr>
              <a:t>Начать день можно с Московского зоопарка: увидеть животных, повторить слова animal, species, rare и назвать место, которое подходит для семейной прогулки.
</a:t>
            </a:r>
            <a:endParaRPr lang="en-US" sz="1102" dirty="0"/>
          </a:p>
        </p:txBody>
      </p:sp>
      <p:sp>
        <p:nvSpPr>
          <p:cNvPr id="11" name="Text 3"/>
          <p:cNvSpPr txBox="1"/>
          <p:nvPr/>
        </p:nvSpPr>
        <p:spPr>
          <a:xfrm>
            <a:off x="3199473" y="1983250"/>
            <a:ext cx="2746800" cy="1172700"/>
          </a:xfrm>
          <a:prstGeom prst="rect">
            <a:avLst/>
          </a:prstGeom>
          <a:noFill/>
          <a:ln/>
        </p:spPr>
        <p:txBody>
          <a:bodyPr wrap="square" lIns="0" tIns="0" rIns="0" bIns="0" rtlCol="0" anchor="t"/>
          <a:lstStyle/>
          <a:p>
            <a:pPr algn="l" indent="0" marL="0">
              <a:lnSpc>
                <a:spcPct val="115000"/>
              </a:lnSpc>
              <a:buNone/>
            </a:pPr>
            <a:r>
              <a:rPr lang="en-US" sz="1102" b="1" dirty="0">
                <a:solidFill>
                  <a:srgbClr val="E4E21F"/>
                </a:solidFill>
                <a:latin typeface="Arial" pitchFamily="34" charset="0"/>
                <a:ea typeface="Arial" pitchFamily="34" charset="-122"/>
                <a:cs typeface="Arial" pitchFamily="34" charset="-120"/>
              </a:rPr>
              <a:t>Днём — метро
</a:t>
            </a:r>
            <a:pPr algn="l" indent="0" marL="0">
              <a:lnSpc>
                <a:spcPct val="115000"/>
              </a:lnSpc>
              <a:buNone/>
            </a:pPr>
            <a:r>
              <a:rPr lang="en-US" sz="2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2" dirty="0">
                <a:solidFill>
                  <a:srgbClr val="E4E21F"/>
                </a:solidFill>
                <a:latin typeface="Arial" pitchFamily="34" charset="0"/>
                <a:ea typeface="Arial" pitchFamily="34" charset="-122"/>
                <a:cs typeface="Arial" pitchFamily="34" charset="-120"/>
              </a:rPr>
              <a:t>Затем удобно поехать на метро. Поездка помогает использовать слова station, line, platform, ticket и показать, как быстро передвигаться по большому городу.
</a:t>
            </a:r>
            <a:endParaRPr lang="en-US" sz="1102" dirty="0"/>
          </a:p>
        </p:txBody>
      </p:sp>
      <p:sp>
        <p:nvSpPr>
          <p:cNvPr id="12" name="Text 4"/>
          <p:cNvSpPr txBox="1"/>
          <p:nvPr/>
        </p:nvSpPr>
        <p:spPr>
          <a:xfrm>
            <a:off x="6038950" y="1983250"/>
            <a:ext cx="2746800" cy="1172700"/>
          </a:xfrm>
          <a:prstGeom prst="rect">
            <a:avLst/>
          </a:prstGeom>
          <a:noFill/>
          <a:ln/>
        </p:spPr>
        <p:txBody>
          <a:bodyPr wrap="square" lIns="0" tIns="0" rIns="0" bIns="0" rtlCol="0" anchor="t"/>
          <a:lstStyle/>
          <a:p>
            <a:pPr algn="l" indent="0" marL="0">
              <a:lnSpc>
                <a:spcPct val="115000"/>
              </a:lnSpc>
              <a:buNone/>
            </a:pPr>
            <a:r>
              <a:rPr lang="en-US" sz="1102" b="1" dirty="0">
                <a:solidFill>
                  <a:srgbClr val="E4E21F"/>
                </a:solidFill>
                <a:latin typeface="Arial" pitchFamily="34" charset="0"/>
                <a:ea typeface="Arial" pitchFamily="34" charset="-122"/>
                <a:cs typeface="Arial" pitchFamily="34" charset="-120"/>
              </a:rPr>
              <a:t>Вечером — театр
</a:t>
            </a:r>
            <a:pPr algn="l" indent="0" marL="0">
              <a:lnSpc>
                <a:spcPct val="115000"/>
              </a:lnSpc>
              <a:buNone/>
            </a:pPr>
            <a:r>
              <a:rPr lang="en-US" sz="2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2" dirty="0">
                <a:solidFill>
                  <a:srgbClr val="E4E21F"/>
                </a:solidFill>
                <a:latin typeface="Arial" pitchFamily="34" charset="0"/>
                <a:ea typeface="Arial" pitchFamily="34" charset="-122"/>
                <a:cs typeface="Arial" pitchFamily="34" charset="-120"/>
              </a:rPr>
              <a:t>Закончить день можно спектаклем в театре. Это время для слов performance, stage, actor и для короткой фразы о том, что Москва интересна и для отдыха, и для учёбы.
</a:t>
            </a:r>
            <a:endParaRPr lang="en-US" sz="1102"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60000" y="440700"/>
            <a:ext cx="841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Правила поведения в зоопарке, метро и театре
</a:t>
            </a:r>
            <a:endParaRPr lang="en-US" sz="1812" dirty="0"/>
          </a:p>
        </p:txBody>
      </p:sp>
      <p:sp>
        <p:nvSpPr>
          <p:cNvPr id="10"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17</a:t>
            </a:r>
            <a:endParaRPr lang="en-US" sz="489" dirty="0"/>
          </a:p>
        </p:txBody>
      </p:sp>
      <p:sp>
        <p:nvSpPr>
          <p:cNvPr id="11" name="Text 2"/>
          <p:cNvSpPr txBox="1"/>
          <p:nvPr/>
        </p:nvSpPr>
        <p:spPr>
          <a:xfrm>
            <a:off x="722850" y="1311375"/>
            <a:ext cx="4448100" cy="621300"/>
          </a:xfrm>
          <a:prstGeom prst="rect">
            <a:avLst/>
          </a:prstGeom>
          <a:noFill/>
          <a:ln/>
        </p:spPr>
        <p:txBody>
          <a:bodyPr wrap="square" lIns="0" tIns="0" rIns="0" bIns="0" rtlCol="0" anchor="t"/>
          <a:lstStyle/>
          <a:p>
            <a:pPr algn="l" indent="0" marL="0">
              <a:lnSpc>
                <a:spcPct val="115000"/>
              </a:lnSpc>
              <a:buNone/>
            </a:pPr>
            <a:r>
              <a:rPr lang="en-US" sz="1130" b="1" dirty="0">
                <a:solidFill>
                  <a:srgbClr val="E4E21F"/>
                </a:solidFill>
                <a:latin typeface="Arial" pitchFamily="34" charset="0"/>
                <a:ea typeface="Arial" pitchFamily="34" charset="-122"/>
                <a:cs typeface="Arial" pitchFamily="34" charset="-120"/>
              </a:rPr>
              <a:t>Будьте спокойны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8" dirty="0">
                <a:solidFill>
                  <a:srgbClr val="E4E21F"/>
                </a:solidFill>
                <a:latin typeface="Arial" pitchFamily="34" charset="0"/>
                <a:ea typeface="Arial" pitchFamily="34" charset="-122"/>
                <a:cs typeface="Arial" pitchFamily="34" charset="-120"/>
              </a:rPr>
              <a:t>В зоопарке важно не шуметь и не пугать животных. Спокойное поведение показывает уважение к природе и помогает всем посетителям лучше рассмотреть животных.
</a:t>
            </a:r>
            <a:endParaRPr lang="en-US" sz="1130" dirty="0"/>
          </a:p>
        </p:txBody>
      </p:sp>
      <p:sp>
        <p:nvSpPr>
          <p:cNvPr id="12" name="Text 3"/>
          <p:cNvSpPr txBox="1"/>
          <p:nvPr/>
        </p:nvSpPr>
        <p:spPr>
          <a:xfrm>
            <a:off x="722850" y="2005060"/>
            <a:ext cx="4448100" cy="621300"/>
          </a:xfrm>
          <a:prstGeom prst="rect">
            <a:avLst/>
          </a:prstGeom>
          <a:noFill/>
          <a:ln/>
        </p:spPr>
        <p:txBody>
          <a:bodyPr wrap="square" lIns="0" tIns="0" rIns="0" bIns="0" rtlCol="0" anchor="t"/>
          <a:lstStyle/>
          <a:p>
            <a:pPr algn="l" indent="0" marL="0">
              <a:lnSpc>
                <a:spcPct val="115000"/>
              </a:lnSpc>
              <a:buNone/>
            </a:pPr>
            <a:r>
              <a:rPr lang="en-US" sz="1130" b="1" dirty="0">
                <a:solidFill>
                  <a:srgbClr val="E4E21F"/>
                </a:solidFill>
                <a:latin typeface="Arial" pitchFamily="34" charset="0"/>
                <a:ea typeface="Arial" pitchFamily="34" charset="-122"/>
                <a:cs typeface="Arial" pitchFamily="34" charset="-120"/>
              </a:rPr>
              <a:t>Двигайтесь безопасно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8" dirty="0">
                <a:solidFill>
                  <a:srgbClr val="E4E21F"/>
                </a:solidFill>
                <a:latin typeface="Arial" pitchFamily="34" charset="0"/>
                <a:ea typeface="Arial" pitchFamily="34" charset="-122"/>
                <a:cs typeface="Arial" pitchFamily="34" charset="-120"/>
              </a:rPr>
              <a:t>В метро нужно стоять аккуратно, держаться за поручень и пропускать выходящих пассажиров. Эти простые правила делают поездку safer и удобнее для всех.
</a:t>
            </a:r>
            <a:endParaRPr lang="en-US" sz="1130" dirty="0"/>
          </a:p>
        </p:txBody>
      </p:sp>
      <p:sp>
        <p:nvSpPr>
          <p:cNvPr id="13" name="Text 4"/>
          <p:cNvSpPr txBox="1"/>
          <p:nvPr/>
        </p:nvSpPr>
        <p:spPr>
          <a:xfrm>
            <a:off x="722850" y="2698747"/>
            <a:ext cx="4448100" cy="621300"/>
          </a:xfrm>
          <a:prstGeom prst="rect">
            <a:avLst/>
          </a:prstGeom>
          <a:noFill/>
          <a:ln/>
        </p:spPr>
        <p:txBody>
          <a:bodyPr wrap="square" lIns="0" tIns="0" rIns="0" bIns="0" rtlCol="0" anchor="t"/>
          <a:lstStyle/>
          <a:p>
            <a:pPr algn="l" indent="0" marL="0">
              <a:lnSpc>
                <a:spcPct val="115000"/>
              </a:lnSpc>
              <a:buNone/>
            </a:pPr>
            <a:r>
              <a:rPr lang="en-US" sz="1130" b="1" dirty="0">
                <a:solidFill>
                  <a:srgbClr val="E4E21F"/>
                </a:solidFill>
                <a:latin typeface="Arial" pitchFamily="34" charset="0"/>
                <a:ea typeface="Arial" pitchFamily="34" charset="-122"/>
                <a:cs typeface="Arial" pitchFamily="34" charset="-120"/>
              </a:rPr>
              <a:t>Соблюдайте порядок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8" dirty="0">
                <a:solidFill>
                  <a:srgbClr val="E4E21F"/>
                </a:solidFill>
                <a:latin typeface="Arial" pitchFamily="34" charset="0"/>
                <a:ea typeface="Arial" pitchFamily="34" charset="-122"/>
                <a:cs typeface="Arial" pitchFamily="34" charset="-120"/>
              </a:rPr>
              <a:t>На станции нельзя бегать или мешать другим людям. Полезные слова here are polite, quiet and respect, because they помогают говорить о правильном поведении.
</a:t>
            </a:r>
            <a:endParaRPr lang="en-US" sz="1130" dirty="0"/>
          </a:p>
        </p:txBody>
      </p:sp>
      <p:sp>
        <p:nvSpPr>
          <p:cNvPr id="14" name="Text 5"/>
          <p:cNvSpPr txBox="1"/>
          <p:nvPr/>
        </p:nvSpPr>
        <p:spPr>
          <a:xfrm>
            <a:off x="722850" y="3392438"/>
            <a:ext cx="4448100" cy="621300"/>
          </a:xfrm>
          <a:prstGeom prst="rect">
            <a:avLst/>
          </a:prstGeom>
          <a:noFill/>
          <a:ln/>
        </p:spPr>
        <p:txBody>
          <a:bodyPr wrap="square" lIns="0" tIns="0" rIns="0" bIns="0" rtlCol="0" anchor="t"/>
          <a:lstStyle/>
          <a:p>
            <a:pPr algn="l" indent="0" marL="0">
              <a:lnSpc>
                <a:spcPct val="115000"/>
              </a:lnSpc>
              <a:buNone/>
            </a:pPr>
            <a:r>
              <a:rPr lang="en-US" sz="1130" b="1" dirty="0">
                <a:solidFill>
                  <a:srgbClr val="E4E21F"/>
                </a:solidFill>
                <a:latin typeface="Arial" pitchFamily="34" charset="0"/>
                <a:ea typeface="Arial" pitchFamily="34" charset="-122"/>
                <a:cs typeface="Arial" pitchFamily="34" charset="-120"/>
              </a:rPr>
              <a:t>Подготовьтесь к спектаклю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8" dirty="0">
                <a:solidFill>
                  <a:srgbClr val="E4E21F"/>
                </a:solidFill>
                <a:latin typeface="Arial" pitchFamily="34" charset="0"/>
                <a:ea typeface="Arial" pitchFamily="34" charset="-122"/>
                <a:cs typeface="Arial" pitchFamily="34" charset="-120"/>
              </a:rPr>
              <a:t>В театре следует выключить телефон, сидеть тихо и смотреть на сцену. Так зрители показывают уважение к актёрам и не отвлекают других людей.
</a:t>
            </a:r>
            <a:endParaRPr lang="en-US" sz="1130" dirty="0"/>
          </a:p>
        </p:txBody>
      </p:sp>
      <p:sp>
        <p:nvSpPr>
          <p:cNvPr id="15" name="Text 6"/>
          <p:cNvSpPr txBox="1"/>
          <p:nvPr/>
        </p:nvSpPr>
        <p:spPr>
          <a:xfrm>
            <a:off x="722850" y="4086135"/>
            <a:ext cx="4448100" cy="621300"/>
          </a:xfrm>
          <a:prstGeom prst="rect">
            <a:avLst/>
          </a:prstGeom>
          <a:noFill/>
          <a:ln/>
        </p:spPr>
        <p:txBody>
          <a:bodyPr wrap="square" lIns="0" tIns="0" rIns="0" bIns="0" rtlCol="0" anchor="t"/>
          <a:lstStyle/>
          <a:p>
            <a:pPr algn="l" indent="0" marL="0">
              <a:lnSpc>
                <a:spcPct val="115000"/>
              </a:lnSpc>
              <a:buNone/>
            </a:pPr>
            <a:r>
              <a:rPr lang="en-US" sz="1130" b="1" dirty="0">
                <a:solidFill>
                  <a:srgbClr val="E4E21F"/>
                </a:solidFill>
                <a:latin typeface="Arial" pitchFamily="34" charset="0"/>
                <a:ea typeface="Arial" pitchFamily="34" charset="-122"/>
                <a:cs typeface="Arial" pitchFamily="34" charset="-120"/>
              </a:rPr>
              <a:t>Следуйте правилам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8" dirty="0">
                <a:solidFill>
                  <a:srgbClr val="E4E21F"/>
                </a:solidFill>
                <a:latin typeface="Arial" pitchFamily="34" charset="0"/>
                <a:ea typeface="Arial" pitchFamily="34" charset="-122"/>
                <a:cs typeface="Arial" pitchFamily="34" charset="-120"/>
              </a:rPr>
              <a:t>Во всех трёх местах важно помнить о safety, rules and respect. Тогда посещение будет приятным, а ученики смогут описать своё поведение простыми английскими предложениями.
</a:t>
            </a:r>
            <a:endParaRPr lang="en-US" sz="113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4028" y="1311376"/>
            <a:ext cx="8415944" cy="31893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3795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Как эти места помогают изучать Москву
</a:t>
            </a:r>
            <a:endParaRPr lang="en-US" sz="1812" dirty="0"/>
          </a:p>
        </p:txBody>
      </p:sp>
      <p:sp>
        <p:nvSpPr>
          <p:cNvPr id="8"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18</a:t>
            </a:r>
            <a:endParaRPr lang="en-US" sz="489" dirty="0"/>
          </a:p>
        </p:txBody>
      </p:sp>
      <p:sp>
        <p:nvSpPr>
          <p:cNvPr id="9" name="Text 2"/>
          <p:cNvSpPr txBox="1"/>
          <p:nvPr/>
        </p:nvSpPr>
        <p:spPr>
          <a:xfrm>
            <a:off x="360000" y="868485"/>
            <a:ext cx="6328200" cy="237000"/>
          </a:xfrm>
          <a:prstGeom prst="rect">
            <a:avLst/>
          </a:prstGeom>
          <a:noFill/>
          <a:ln/>
        </p:spPr>
        <p:txBody>
          <a:bodyPr wrap="square" lIns="0" tIns="0" rIns="0" bIns="0" rtlCol="0" anchor="t"/>
          <a:lstStyle/>
          <a:p>
            <a:pPr algn="l" indent="0" marL="0">
              <a:lnSpc>
                <a:spcPct val="100000"/>
              </a:lnSpc>
              <a:buNone/>
            </a:pPr>
            <a:r>
              <a:rPr lang="en-US" sz="932" dirty="0">
                <a:solidFill>
                  <a:srgbClr val="E4E21F"/>
                </a:solidFill>
                <a:latin typeface="Arial" pitchFamily="34" charset="0"/>
                <a:ea typeface="Arial" pitchFamily="34" charset="-122"/>
                <a:cs typeface="Arial" pitchFamily="34" charset="-120"/>
              </a:rPr>
              <a:t>Учебная логика урока: каждое место даёт свою тему, а вместе они помогают описывать город по-английски коротко и точно.
</a:t>
            </a:r>
            <a:endParaRPr lang="en-US" sz="932"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440700"/>
            <a:ext cx="58431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Полезные английские фразы для урока
</a:t>
            </a:r>
            <a:endParaRPr lang="en-US" sz="1812" dirty="0"/>
          </a:p>
        </p:txBody>
      </p:sp>
      <p:sp>
        <p:nvSpPr>
          <p:cNvPr id="7"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19</a:t>
            </a:r>
            <a:endParaRPr lang="en-US" sz="489" dirty="0"/>
          </a:p>
        </p:txBody>
      </p:sp>
      <p:sp>
        <p:nvSpPr>
          <p:cNvPr id="8" name="Text 2"/>
          <p:cNvSpPr txBox="1"/>
          <p:nvPr/>
        </p:nvSpPr>
        <p:spPr>
          <a:xfrm>
            <a:off x="360000" y="1385933"/>
            <a:ext cx="3784200" cy="416700"/>
          </a:xfrm>
          <a:prstGeom prst="rect">
            <a:avLst/>
          </a:prstGeom>
          <a:noFill/>
          <a:ln/>
        </p:spPr>
        <p:txBody>
          <a:bodyPr wrap="square" lIns="0" tIns="0" rIns="0" bIns="0" rtlCol="0" anchor="t"/>
          <a:lstStyle/>
          <a:p>
            <a:pPr algn="l" indent="0" marL="0">
              <a:lnSpc>
                <a:spcPct val="115000"/>
              </a:lnSpc>
              <a:buNone/>
            </a:pPr>
            <a:r>
              <a:rPr lang="en-US" sz="931" dirty="0">
                <a:solidFill>
                  <a:srgbClr val="E4E21F"/>
                </a:solidFill>
                <a:latin typeface="Arial" pitchFamily="34" charset="0"/>
                <a:ea typeface="Arial" pitchFamily="34" charset="-122"/>
                <a:cs typeface="Arial" pitchFamily="34" charset="-120"/>
              </a:rPr>
              <a:t>Фразы There is a zoo in Moscow и There are many stations in the metro помогают описывать город. Это простая основа для устного ответа и короткого письма.
</a:t>
            </a:r>
            <a:endParaRPr lang="en-US" sz="931" dirty="0"/>
          </a:p>
        </p:txBody>
      </p:sp>
      <p:sp>
        <p:nvSpPr>
          <p:cNvPr id="9" name="Text 3"/>
          <p:cNvSpPr txBox="1"/>
          <p:nvPr/>
        </p:nvSpPr>
        <p:spPr>
          <a:xfrm>
            <a:off x="360000" y="1189625"/>
            <a:ext cx="3784200" cy="138300"/>
          </a:xfrm>
          <a:prstGeom prst="rect">
            <a:avLst/>
          </a:prstGeom>
          <a:noFill/>
          <a:ln/>
        </p:spPr>
        <p:txBody>
          <a:bodyPr wrap="square" lIns="0" tIns="0" rIns="0" bIns="0" rtlCol="0" anchor="t"/>
          <a:lstStyle/>
          <a:p>
            <a:pPr algn="l" indent="0" marL="0">
              <a:lnSpc>
                <a:spcPct val="115000"/>
              </a:lnSpc>
              <a:buNone/>
            </a:pPr>
            <a:r>
              <a:rPr lang="en-US" sz="947" b="1" dirty="0">
                <a:solidFill>
                  <a:srgbClr val="E4E21F"/>
                </a:solidFill>
                <a:latin typeface="Arial" pitchFamily="34" charset="0"/>
                <a:ea typeface="Arial" pitchFamily="34" charset="-122"/>
                <a:cs typeface="Arial" pitchFamily="34" charset="-120"/>
              </a:rPr>
              <a:t>Есть / есть несколько
</a:t>
            </a:r>
            <a:endParaRPr lang="en-US" sz="947" dirty="0"/>
          </a:p>
        </p:txBody>
      </p:sp>
      <p:sp>
        <p:nvSpPr>
          <p:cNvPr id="10" name="Text 4"/>
          <p:cNvSpPr txBox="1"/>
          <p:nvPr/>
        </p:nvSpPr>
        <p:spPr>
          <a:xfrm>
            <a:off x="360000" y="2112137"/>
            <a:ext cx="3784200" cy="416700"/>
          </a:xfrm>
          <a:prstGeom prst="rect">
            <a:avLst/>
          </a:prstGeom>
          <a:noFill/>
          <a:ln/>
        </p:spPr>
        <p:txBody>
          <a:bodyPr wrap="square" lIns="0" tIns="0" rIns="0" bIns="0" rtlCol="0" anchor="t"/>
          <a:lstStyle/>
          <a:p>
            <a:pPr algn="l" indent="0" marL="0">
              <a:lnSpc>
                <a:spcPct val="115000"/>
              </a:lnSpc>
              <a:buNone/>
            </a:pPr>
            <a:r>
              <a:rPr lang="en-US" sz="931" dirty="0">
                <a:solidFill>
                  <a:srgbClr val="E4E21F"/>
                </a:solidFill>
                <a:latin typeface="Arial" pitchFamily="34" charset="0"/>
                <a:ea typeface="Arial" pitchFamily="34" charset="-122"/>
                <a:cs typeface="Arial" pitchFamily="34" charset="-120"/>
              </a:rPr>
              <a:t>Предложение The theatre is famous показывает, как использовать прилагательное для описания. Такой шаблон легко применять к zoo, metro или theatre без сложных грамматических форм.
</a:t>
            </a:r>
            <a:endParaRPr lang="en-US" sz="931" dirty="0"/>
          </a:p>
        </p:txBody>
      </p:sp>
      <p:sp>
        <p:nvSpPr>
          <p:cNvPr id="11" name="Text 5"/>
          <p:cNvSpPr txBox="1"/>
          <p:nvPr/>
        </p:nvSpPr>
        <p:spPr>
          <a:xfrm>
            <a:off x="360000" y="1915829"/>
            <a:ext cx="3784200" cy="138300"/>
          </a:xfrm>
          <a:prstGeom prst="rect">
            <a:avLst/>
          </a:prstGeom>
          <a:noFill/>
          <a:ln/>
        </p:spPr>
        <p:txBody>
          <a:bodyPr wrap="square" lIns="0" tIns="0" rIns="0" bIns="0" rtlCol="0" anchor="t"/>
          <a:lstStyle/>
          <a:p>
            <a:pPr algn="l" indent="0" marL="0">
              <a:lnSpc>
                <a:spcPct val="115000"/>
              </a:lnSpc>
              <a:buNone/>
            </a:pPr>
            <a:r>
              <a:rPr lang="en-US" sz="947" b="1" dirty="0">
                <a:solidFill>
                  <a:srgbClr val="E4E21F"/>
                </a:solidFill>
                <a:latin typeface="Arial" pitchFamily="34" charset="0"/>
                <a:ea typeface="Arial" pitchFamily="34" charset="-122"/>
                <a:cs typeface="Arial" pitchFamily="34" charset="-120"/>
              </a:rPr>
              <a:t>Оценка места
</a:t>
            </a:r>
            <a:endParaRPr lang="en-US" sz="947" dirty="0"/>
          </a:p>
        </p:txBody>
      </p:sp>
      <p:sp>
        <p:nvSpPr>
          <p:cNvPr id="12" name="Text 6"/>
          <p:cNvSpPr txBox="1"/>
          <p:nvPr/>
        </p:nvSpPr>
        <p:spPr>
          <a:xfrm>
            <a:off x="360122" y="2838341"/>
            <a:ext cx="3784200" cy="416700"/>
          </a:xfrm>
          <a:prstGeom prst="rect">
            <a:avLst/>
          </a:prstGeom>
          <a:noFill/>
          <a:ln/>
        </p:spPr>
        <p:txBody>
          <a:bodyPr wrap="square" lIns="0" tIns="0" rIns="0" bIns="0" rtlCol="0" anchor="t"/>
          <a:lstStyle/>
          <a:p>
            <a:pPr algn="l" indent="0" marL="0">
              <a:lnSpc>
                <a:spcPct val="115000"/>
              </a:lnSpc>
              <a:buNone/>
            </a:pPr>
            <a:r>
              <a:rPr lang="en-US" sz="931" dirty="0">
                <a:solidFill>
                  <a:srgbClr val="E4E21F"/>
                </a:solidFill>
                <a:latin typeface="Arial" pitchFamily="34" charset="0"/>
                <a:ea typeface="Arial" pitchFamily="34" charset="-122"/>
                <a:cs typeface="Arial" pitchFamily="34" charset="-120"/>
              </a:rPr>
              <a:t>Фразы I like animals и I travel by metro помогают ученику говорить о себе. Они делают ответ живым и связным, но остаются очень простыми для 6 класса.
</a:t>
            </a:r>
            <a:endParaRPr lang="en-US" sz="931" dirty="0"/>
          </a:p>
        </p:txBody>
      </p:sp>
      <p:sp>
        <p:nvSpPr>
          <p:cNvPr id="13" name="Text 7"/>
          <p:cNvSpPr txBox="1"/>
          <p:nvPr/>
        </p:nvSpPr>
        <p:spPr>
          <a:xfrm>
            <a:off x="360122" y="2642034"/>
            <a:ext cx="3784200" cy="138300"/>
          </a:xfrm>
          <a:prstGeom prst="rect">
            <a:avLst/>
          </a:prstGeom>
          <a:noFill/>
          <a:ln/>
        </p:spPr>
        <p:txBody>
          <a:bodyPr wrap="square" lIns="0" tIns="0" rIns="0" bIns="0" rtlCol="0" anchor="t"/>
          <a:lstStyle/>
          <a:p>
            <a:pPr algn="l" indent="0" marL="0">
              <a:lnSpc>
                <a:spcPct val="115000"/>
              </a:lnSpc>
              <a:buNone/>
            </a:pPr>
            <a:r>
              <a:rPr lang="en-US" sz="947" b="1" dirty="0">
                <a:solidFill>
                  <a:srgbClr val="E4E21F"/>
                </a:solidFill>
                <a:latin typeface="Arial" pitchFamily="34" charset="0"/>
                <a:ea typeface="Arial" pitchFamily="34" charset="-122"/>
                <a:cs typeface="Arial" pitchFamily="34" charset="-120"/>
              </a:rPr>
              <a:t>Личные предпочтения
</a:t>
            </a:r>
            <a:endParaRPr lang="en-US" sz="947" dirty="0"/>
          </a:p>
        </p:txBody>
      </p:sp>
      <p:sp>
        <p:nvSpPr>
          <p:cNvPr id="14" name="Text 8"/>
          <p:cNvSpPr txBox="1"/>
          <p:nvPr/>
        </p:nvSpPr>
        <p:spPr>
          <a:xfrm>
            <a:off x="360122" y="3564546"/>
            <a:ext cx="3784200" cy="416700"/>
          </a:xfrm>
          <a:prstGeom prst="rect">
            <a:avLst/>
          </a:prstGeom>
          <a:noFill/>
          <a:ln/>
        </p:spPr>
        <p:txBody>
          <a:bodyPr wrap="square" lIns="0" tIns="0" rIns="0" bIns="0" rtlCol="0" anchor="t"/>
          <a:lstStyle/>
          <a:p>
            <a:pPr algn="l" indent="0" marL="0">
              <a:lnSpc>
                <a:spcPct val="115000"/>
              </a:lnSpc>
              <a:buNone/>
            </a:pPr>
            <a:r>
              <a:rPr lang="en-US" sz="931" dirty="0">
                <a:solidFill>
                  <a:srgbClr val="E4E21F"/>
                </a:solidFill>
                <a:latin typeface="Arial" pitchFamily="34" charset="0"/>
                <a:ea typeface="Arial" pitchFamily="34" charset="-122"/>
                <a:cs typeface="Arial" pitchFamily="34" charset="-120"/>
              </a:rPr>
              <a:t>I watch performances связывает ученика с культурной темой. С помощью таких предложений можно рассказать, что нравится делать в городе и какие места хочется посетить.
</a:t>
            </a:r>
            <a:endParaRPr lang="en-US" sz="931" dirty="0"/>
          </a:p>
        </p:txBody>
      </p:sp>
      <p:sp>
        <p:nvSpPr>
          <p:cNvPr id="15" name="Text 9"/>
          <p:cNvSpPr txBox="1"/>
          <p:nvPr/>
        </p:nvSpPr>
        <p:spPr>
          <a:xfrm>
            <a:off x="360122" y="3368238"/>
            <a:ext cx="3784200" cy="138300"/>
          </a:xfrm>
          <a:prstGeom prst="rect">
            <a:avLst/>
          </a:prstGeom>
          <a:noFill/>
          <a:ln/>
        </p:spPr>
        <p:txBody>
          <a:bodyPr wrap="square" lIns="0" tIns="0" rIns="0" bIns="0" rtlCol="0" anchor="t"/>
          <a:lstStyle/>
          <a:p>
            <a:pPr algn="l" indent="0" marL="0">
              <a:lnSpc>
                <a:spcPct val="115000"/>
              </a:lnSpc>
              <a:buNone/>
            </a:pPr>
            <a:r>
              <a:rPr lang="en-US" sz="947" b="1" dirty="0">
                <a:solidFill>
                  <a:srgbClr val="E4E21F"/>
                </a:solidFill>
                <a:latin typeface="Arial" pitchFamily="34" charset="0"/>
                <a:ea typeface="Arial" pitchFamily="34" charset="-122"/>
                <a:cs typeface="Arial" pitchFamily="34" charset="-120"/>
              </a:rPr>
              <a:t>Действия и интересы
</a:t>
            </a:r>
            <a:endParaRPr lang="en-US" sz="947" dirty="0"/>
          </a:p>
        </p:txBody>
      </p:sp>
      <p:sp>
        <p:nvSpPr>
          <p:cNvPr id="16" name="Text 10"/>
          <p:cNvSpPr txBox="1"/>
          <p:nvPr/>
        </p:nvSpPr>
        <p:spPr>
          <a:xfrm>
            <a:off x="360000" y="4290750"/>
            <a:ext cx="3784200" cy="416700"/>
          </a:xfrm>
          <a:prstGeom prst="rect">
            <a:avLst/>
          </a:prstGeom>
          <a:noFill/>
          <a:ln/>
        </p:spPr>
        <p:txBody>
          <a:bodyPr wrap="square" lIns="0" tIns="0" rIns="0" bIns="0" rtlCol="0" anchor="t"/>
          <a:lstStyle/>
          <a:p>
            <a:pPr algn="l" indent="0" marL="0">
              <a:lnSpc>
                <a:spcPct val="115000"/>
              </a:lnSpc>
              <a:buNone/>
            </a:pPr>
            <a:r>
              <a:rPr lang="en-US" sz="931" dirty="0">
                <a:solidFill>
                  <a:srgbClr val="E4E21F"/>
                </a:solidFill>
                <a:latin typeface="Arial" pitchFamily="34" charset="0"/>
                <a:ea typeface="Arial" pitchFamily="34" charset="-122"/>
                <a:cs typeface="Arial" pitchFamily="34" charset="-120"/>
              </a:rPr>
              <a:t>Если соединить эти модели, можно составить небольшой текст о Москве. Это развивает speaking, reading и writing, а также помогает запомнить новую лексику по теме.
</a:t>
            </a:r>
            <a:endParaRPr lang="en-US" sz="931" dirty="0"/>
          </a:p>
        </p:txBody>
      </p:sp>
      <p:sp>
        <p:nvSpPr>
          <p:cNvPr id="17" name="Text 11"/>
          <p:cNvSpPr txBox="1"/>
          <p:nvPr/>
        </p:nvSpPr>
        <p:spPr>
          <a:xfrm>
            <a:off x="360000" y="4094443"/>
            <a:ext cx="3784200" cy="138300"/>
          </a:xfrm>
          <a:prstGeom prst="rect">
            <a:avLst/>
          </a:prstGeom>
          <a:noFill/>
          <a:ln/>
        </p:spPr>
        <p:txBody>
          <a:bodyPr wrap="square" lIns="0" tIns="0" rIns="0" bIns="0" rtlCol="0" anchor="t"/>
          <a:lstStyle/>
          <a:p>
            <a:pPr algn="l" indent="0" marL="0">
              <a:lnSpc>
                <a:spcPct val="115000"/>
              </a:lnSpc>
              <a:buNone/>
            </a:pPr>
            <a:r>
              <a:rPr lang="en-US" sz="947" b="1" dirty="0">
                <a:solidFill>
                  <a:srgbClr val="E4E21F"/>
                </a:solidFill>
                <a:latin typeface="Arial" pitchFamily="34" charset="0"/>
                <a:ea typeface="Arial" pitchFamily="34" charset="-122"/>
                <a:cs typeface="Arial" pitchFamily="34" charset="-120"/>
              </a:rPr>
              <a:t>Краткий рассказ
</a:t>
            </a:r>
            <a:endParaRPr lang="en-US" sz="947"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705952" y="2012050"/>
            <a:ext cx="5732100" cy="501600"/>
          </a:xfrm>
          <a:prstGeom prst="rect">
            <a:avLst/>
          </a:prstGeom>
          <a:noFill/>
          <a:ln/>
        </p:spPr>
        <p:txBody>
          <a:bodyPr wrap="square" lIns="0" tIns="0" rIns="0" bIns="0" rtlCol="0" anchor="ctr"/>
          <a:lstStyle/>
          <a:p>
            <a:pPr algn="ctr" indent="0" marL="0">
              <a:lnSpc>
                <a:spcPct val="100000"/>
              </a:lnSpc>
              <a:buNone/>
            </a:pPr>
            <a:r>
              <a:rPr lang="en-US" sz="1974" b="1" dirty="0">
                <a:solidFill>
                  <a:srgbClr val="E4E21F"/>
                </a:solidFill>
                <a:latin typeface="Arial" pitchFamily="34" charset="0"/>
                <a:ea typeface="Arial" pitchFamily="34" charset="-122"/>
                <a:cs typeface="Arial" pitchFamily="34" charset="-120"/>
              </a:rPr>
              <a:t>Москва как город животных, транспорта и искусства
</a:t>
            </a:r>
            <a:endParaRPr lang="en-US" sz="1974" dirty="0"/>
          </a:p>
        </p:txBody>
      </p:sp>
      <p:sp>
        <p:nvSpPr>
          <p:cNvPr id="5" name="Text 1"/>
          <p:cNvSpPr txBox="1"/>
          <p:nvPr/>
        </p:nvSpPr>
        <p:spPr>
          <a:xfrm>
            <a:off x="2290118" y="2714743"/>
            <a:ext cx="4509300" cy="679800"/>
          </a:xfrm>
          <a:prstGeom prst="rect">
            <a:avLst/>
          </a:prstGeom>
          <a:noFill/>
          <a:ln/>
        </p:spPr>
        <p:txBody>
          <a:bodyPr wrap="square" lIns="0" tIns="0" rIns="0" bIns="0" rtlCol="0" anchor="t"/>
          <a:lstStyle/>
          <a:p>
            <a:pPr algn="ctr" indent="0" marL="0">
              <a:lnSpc>
                <a:spcPct val="115000"/>
              </a:lnSpc>
              <a:buNone/>
            </a:pPr>
            <a:r>
              <a:rPr lang="en-US" sz="1000" dirty="0">
                <a:solidFill>
                  <a:srgbClr val="E4E21F"/>
                </a:solidFill>
                <a:latin typeface="Arial" pitchFamily="34" charset="0"/>
                <a:ea typeface="Arial" pitchFamily="34" charset="-122"/>
                <a:cs typeface="Arial" pitchFamily="34" charset="-120"/>
              </a:rPr>
              <a:t>Московский зоопарк, метро и театры показывают три важные стороны города: заботу о животных, быстрые поездки и богатую культурную жизнь. Для урока английского это отличный и понятный материал.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2026-05-30T18:32:35Z</dcterms:created>
  <dcterms:modified xsi:type="dcterms:W3CDTF">2026-05-30T18:32:35Z</dcterms:modified>
</cp:coreProperties>
</file>