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0800" y="6781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 и польза ядерных технологий
</a:t>
            </a:r>
            <a:endParaRPr lang="en-US" sz="2650" dirty="0"/>
          </a:p>
        </p:txBody>
      </p:sp>
      <p:sp>
        <p:nvSpPr>
          <p:cNvPr id="7" name="Text 1"/>
          <p:cNvSpPr txBox="1"/>
          <p:nvPr/>
        </p:nvSpPr>
        <p:spPr>
          <a:xfrm>
            <a:off x="1990800" y="1501199"/>
            <a:ext cx="5162400" cy="8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Ядерные технологии дают энергию, медицину и науку, но несут аварийные риски и долгосрочные последствия облучения.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20950" y="2525823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ядерные технологии и где они применяются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Ядерные технологии опираются на процессы в атомном ядре: деление, распад и взаимодействие излучения с веществом. Их применяют в энергетике, медицине, промышленности и исследованиях. Первые шаги атомной энергетики связаны с запуском АЭС в Обнинске в 1954 году.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48688" y="980451"/>
            <a:ext cx="635775" cy="72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5212" y="980451"/>
            <a:ext cx="635775" cy="72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03811" y="980463"/>
            <a:ext cx="635775" cy="726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75241" y="2825576"/>
            <a:ext cx="635775" cy="726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13876" y="2825576"/>
            <a:ext cx="635775" cy="7266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изучать в школе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3613825" y="1926824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излучение «видит» и лечит
</a:t>
            </a:r>
            <a:pPr algn="ctr" indent="0" marL="0">
              <a:lnSpc>
                <a:spcPct val="115000"/>
              </a:lnSpc>
              <a:buNone/>
            </a:pPr>
            <a:r>
              <a:rPr lang="en-US" sz="13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Радиационные методы помогают получать данные о внутреннем строении организма. Это полезный пример того, как взаимодействие излучения с веществом превращается в точную диагностику и терапию.
</a:t>
            </a:r>
            <a:endParaRPr lang="en-US" sz="1349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1926824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Физика ядра и энергия
</a:t>
            </a:r>
            <a:pPr algn="ctr" indent="0" marL="0">
              <a:lnSpc>
                <a:spcPct val="115000"/>
              </a:lnSpc>
              <a:buNone/>
            </a:pPr>
            <a:r>
              <a:rPr lang="en-US" sz="13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внутри ядра объясняют, почему при некоторых реакциях выделяется колоссальная энергия. Понимание этих процессов помогает связать школьные формулы с реальными технологиями и безопасностью.
</a:t>
            </a:r>
            <a:endParaRPr lang="en-US" sz="1340" dirty="0"/>
          </a:p>
        </p:txBody>
      </p:sp>
      <p:sp>
        <p:nvSpPr>
          <p:cNvPr id="13" name="Text 4"/>
          <p:cNvSpPr txBox="1"/>
          <p:nvPr/>
        </p:nvSpPr>
        <p:spPr>
          <a:xfrm>
            <a:off x="6968600" y="1884900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живые организмы
</a:t>
            </a:r>
            <a:pPr algn="ctr" indent="0" marL="0">
              <a:lnSpc>
                <a:spcPct val="115000"/>
              </a:lnSpc>
              <a:buNone/>
            </a:pPr>
            <a:r>
              <a:rPr lang="en-US" sz="13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Излучение по-разному воздействует на клетки: иногда повреждает, а иногда применяется дозировано. Разбор механизмов позволяет понять биологические эффекты радиации и значение защиты.
</a:t>
            </a:r>
            <a:endParaRPr lang="en-US" sz="1349" dirty="0"/>
          </a:p>
        </p:txBody>
      </p:sp>
      <p:sp>
        <p:nvSpPr>
          <p:cNvPr id="14" name="Text 5"/>
          <p:cNvSpPr txBox="1"/>
          <p:nvPr/>
        </p:nvSpPr>
        <p:spPr>
          <a:xfrm>
            <a:off x="1940025" y="3722375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 последствия на расстоянии лет
</a:t>
            </a:r>
            <a:pPr algn="ctr" indent="0" marL="0">
              <a:lnSpc>
                <a:spcPct val="115000"/>
              </a:lnSpc>
              <a:buNone/>
            </a:pPr>
            <a:r>
              <a:rPr lang="en-US" sz="12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радиации не ограничиваются «здесь и сейчас»: важны длительность воздействия и характер загрязнений. Школьная экология помогает рассуждать о долгосрочных последствиях и мерах контроля.
</a:t>
            </a:r>
            <a:endParaRPr lang="en-US" sz="1226" dirty="0"/>
          </a:p>
        </p:txBody>
      </p:sp>
      <p:sp>
        <p:nvSpPr>
          <p:cNvPr id="15" name="Text 6"/>
          <p:cNvSpPr txBox="1"/>
          <p:nvPr/>
        </p:nvSpPr>
        <p:spPr>
          <a:xfrm>
            <a:off x="5278675" y="3722374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как часть научной грамотности
</a:t>
            </a:r>
            <a:pPr algn="ctr" indent="0" marL="0">
              <a:lnSpc>
                <a:spcPct val="115000"/>
              </a:lnSpc>
              <a:buNone/>
            </a:pPr>
            <a:r>
              <a:rPr lang="en-US" sz="12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радиации опирается на измерения, регламенты и дисциплину. Развивая культуру безопасности, школьники учатся оценивать риски без паники и без равнодушия.
</a:t>
            </a:r>
            <a:endParaRPr lang="en-US" sz="126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7457"/>
            <a:ext cx="2745600" cy="14666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4421" y="1087428"/>
            <a:ext cx="2745600" cy="14666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8500" y="1087428"/>
            <a:ext cx="2745600" cy="14666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5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История: от открытия радиоактивности до первых АЭС
</a:t>
            </a:r>
            <a:endParaRPr lang="en-US" sz="2442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822396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Беккерель и рождение новой науки
</a:t>
            </a:r>
            <a:pPr algn="l" indent="0" marL="0">
              <a:lnSpc>
                <a:spcPct val="115000"/>
              </a:lnSpc>
              <a:buNone/>
            </a:pPr>
            <a:r>
              <a:rPr lang="en-US" sz="13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1896 году Анри Беккерель обнаружил явление радиоактивности. Это открытие стало отправной точкой для ядерной физики и изменило представления о том, как устроен атом. Далее последовали исследования, которые сделали невидимые процессы объяснимыми.
</a:t>
            </a:r>
            <a:endParaRPr lang="en-US" sz="1374" dirty="0"/>
          </a:p>
        </p:txBody>
      </p:sp>
      <p:sp>
        <p:nvSpPr>
          <p:cNvPr id="11" name="Text 3"/>
          <p:cNvSpPr txBox="1"/>
          <p:nvPr/>
        </p:nvSpPr>
        <p:spPr>
          <a:xfrm>
            <a:off x="3204421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Ган, Штрассман и открытие деления урана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1938 году Отто Ган и Фриц Штрассман показали деление ядра урана. Позже Лиза Мейтнер и Отто Фриш предложили научное объяснение этого процесса. Так появилась основа для понимания, как энергия может высвобождаться при управляемых цепных реакциях.
</a:t>
            </a:r>
            <a:endParaRPr lang="en-US" sz="1389" dirty="0"/>
          </a:p>
        </p:txBody>
      </p:sp>
      <p:sp>
        <p:nvSpPr>
          <p:cNvPr id="12" name="Text 4"/>
          <p:cNvSpPr txBox="1"/>
          <p:nvPr/>
        </p:nvSpPr>
        <p:spPr>
          <a:xfrm>
            <a:off x="6128499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Обнинск, 1954 год: лаборатория становится инфраструктурой
</a:t>
            </a:r>
            <a:pPr algn="l" indent="0" marL="0">
              <a:lnSpc>
                <a:spcPct val="115000"/>
              </a:lnSpc>
              <a:buNone/>
            </a:pPr>
            <a:r>
              <a:rPr lang="en-US" sz="12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1954 году в Обнинске начала работу первая в мире атомная электростанция. Переход от фундаментальных экспериментов к промышленному применению сделал ядерные технологии частью повседневной инженерии. История показывает, как открытия могут быстро повлиять на общество, медицину и безопасность.
</a:t>
            </a:r>
            <a:endParaRPr lang="en-US" sz="124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Качественные шкалы для учебной визуализации (без привязки к конкретным процентам); для точных цифр используйте первичные статистические источники.
</a:t>
            </a:r>
            <a:endParaRPr lang="en-US" sz="709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Ядерная энергетика в мировой электроэнергетике
</a:t>
            </a:r>
            <a:endParaRPr lang="en-US" sz="2089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Ядерная генерация относится к низкоуглеродным источникам, а её устойчивость снижает нагрузку на энергосистему при колебаниях спроса.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качественным характеристикам атомная энергия сочетает низкие выбросы и высокую стабильность, но требует строгого контроля и инфраструктуры.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81750" y="38056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Нуклеарная генерация занимает сравнительно небольшие площади и часто поддерживает энергетическую безопасность. Снижается зависимость от импорта нефти и газа, особенно в странах с ограниченными ресурсами.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960000" y="24078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энергии у урана очень высокая: из сравнительно небольшого количества топлива получают большой объём электроэнергии. Это помогает эффективнее планировать производство в крупных энергосистемах.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051450" y="10100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Атомные электростанции работают стабильно, обеспечивая выработку электричества 24/7. В отличие от солнечной и ветровой генерации их не «перекрывает» изменение погоды.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280350" y="270000"/>
            <a:ext cx="7052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ядерной энергетики для общества
</a:t>
            </a:r>
            <a:endParaRPr lang="en-US" sz="263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268358"/>
            <a:ext cx="4646100" cy="2779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Обобщённое сравнение по ключевым признакам: уголь, газ, атом, ветер и солнце различаются по выбросам, стабильности, площади размещения, отходам и зависимости от топлива.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8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качественных характеристик; конкретные значения зависят от технологии и режима эксплуатации.
</a:t>
            </a:r>
            <a:endParaRPr lang="en-US" sz="688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источников энергии
</a:t>
            </a:r>
            <a:endParaRPr lang="en-US" sz="2650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Атомная энергетика выделяется сочетанием низких выбросов и высокой управляемости, тогда как ветер и солнце обычно требуют компенсации из‑за непостоянства выработки.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959" y="1344389"/>
            <a:ext cx="453863" cy="51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2219" y="2251415"/>
            <a:ext cx="453863" cy="51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5959" y="3184796"/>
            <a:ext cx="453862" cy="51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5959" y="4118196"/>
            <a:ext cx="453863" cy="5187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6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Ядерная медицина: диагностика и лечение
</a:t>
            </a:r>
            <a:endParaRPr lang="en-US" sz="2606" dirty="0"/>
          </a:p>
        </p:txBody>
      </p:sp>
      <p:sp>
        <p:nvSpPr>
          <p:cNvPr id="10" name="Text 2"/>
          <p:cNvSpPr txBox="1"/>
          <p:nvPr/>
        </p:nvSpPr>
        <p:spPr>
          <a:xfrm>
            <a:off x="1008535" y="1243726"/>
            <a:ext cx="41403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Сцинтиграфия и обследования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Технеций-99m применяют в сцинтиграфии: он помогает «подсветить» работу органов. В результате врачи получают информацию, которую трудно получить обычными методами исследования.
</a:t>
            </a:r>
            <a:endParaRPr lang="en-US" sz="1315" dirty="0"/>
          </a:p>
        </p:txBody>
      </p:sp>
      <p:sp>
        <p:nvSpPr>
          <p:cNvPr id="11" name="Text 3"/>
          <p:cNvSpPr txBox="1"/>
          <p:nvPr/>
        </p:nvSpPr>
        <p:spPr>
          <a:xfrm>
            <a:off x="979950" y="2150752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Йод-131 при заболеваниях щитовидной железы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Йод-131 используется для лечения некоторых состояний щитовидной железы. Принцип в том, что определённый изотоп накапливается в нужной ткани, а воздействие становится более прицельным.
</a:t>
            </a:r>
            <a:endParaRPr lang="en-US" sz="1328" dirty="0"/>
          </a:p>
        </p:txBody>
      </p:sp>
      <p:sp>
        <p:nvSpPr>
          <p:cNvPr id="12" name="Text 4"/>
          <p:cNvSpPr txBox="1"/>
          <p:nvPr/>
        </p:nvSpPr>
        <p:spPr>
          <a:xfrm>
            <a:off x="1008535" y="3084132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ПЭТ для выявления опухолей и нарушений обмена
</a:t>
            </a:r>
            <a:pPr algn="l" indent="0" marL="0">
              <a:lnSpc>
                <a:spcPct val="115000"/>
              </a:lnSpc>
              <a:buNone/>
            </a:pPr>
            <a:r>
              <a:rPr lang="en-US" sz="8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Позитронно-эмиссионная томография помогает обнаруживать опухоли и изменения обмена веществ. Она дает врачу возможность оценивать процессы, а не только структуру.
</a:t>
            </a:r>
            <a:endParaRPr lang="en-US" sz="1267" dirty="0"/>
          </a:p>
        </p:txBody>
      </p:sp>
      <p:sp>
        <p:nvSpPr>
          <p:cNvPr id="13" name="Text 5"/>
          <p:cNvSpPr txBox="1"/>
          <p:nvPr/>
        </p:nvSpPr>
        <p:spPr>
          <a:xfrm>
            <a:off x="1008535" y="4017527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дозы и раннее вмешательство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ядерной медицине применяют дозы, достаточные для диагностической или лечебной задачи. Плюс подхода — раннее выявление и возможность воздействия на проблему более целенаправленно.
</a:t>
            </a:r>
            <a:endParaRPr lang="en-US" sz="132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1120774"/>
            <a:ext cx="3816600" cy="33432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Промышленность, сельское хозяйство и наука
</a:t>
            </a:r>
            <a:endParaRPr lang="en-US" sz="2196" dirty="0"/>
          </a:p>
        </p:txBody>
      </p:sp>
      <p:sp>
        <p:nvSpPr>
          <p:cNvPr id="7" name="Text 2"/>
          <p:cNvSpPr txBox="1"/>
          <p:nvPr/>
        </p:nvSpPr>
        <p:spPr>
          <a:xfrm>
            <a:off x="280350" y="1328309"/>
            <a:ext cx="4156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качества и стерильность без разрушения
</a:t>
            </a:r>
            <a:pPr algn="l" indent="0" marL="0">
              <a:lnSpc>
                <a:spcPct val="115000"/>
              </a:lnSpc>
              <a:buNone/>
            </a:pPr>
            <a:r>
              <a:rPr lang="en-US" sz="14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промышленности радиационные методы помогают находить скрытые трещины и пустоты в металлах без разрушения изделия. Для медицины это важно при стерилизации инструментов.
</a:t>
            </a:r>
            <a:endParaRPr lang="en-US" sz="1460" dirty="0"/>
          </a:p>
        </p:txBody>
      </p:sp>
      <p:sp>
        <p:nvSpPr>
          <p:cNvPr id="8" name="Text 3"/>
          <p:cNvSpPr txBox="1"/>
          <p:nvPr/>
        </p:nvSpPr>
        <p:spPr>
          <a:xfrm>
            <a:off x="280350" y="2950930"/>
            <a:ext cx="4156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и новые технологии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науке исследовательские реакторы и источники излучения позволяют изучать свойства материалов и получать медицинские изотопы. Такой подход поддерживает разработку новых технологий и повышает точность измерений.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возникает риск в ядерных технологиях
</a:t>
            </a:r>
            <a:endParaRPr lang="en-US" sz="2477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риска охватывает весь жизненный цикл объекта — от проекта до вывода из эксплуатации.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аварии и их последствия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928535" y="2808000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1986 — Чернобыльская авария
</a:t>
            </a:r>
            <a:pPr algn="l" indent="0" marL="0">
              <a:lnSpc>
                <a:spcPct val="115000"/>
              </a:lnSpc>
              <a:buNone/>
            </a:pPr>
            <a:r>
              <a:rPr lang="en-US" sz="6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Авария на энергоблоке привела к выбросу значительного количества радиоактивных веществ. Жителей эвакуировали, а территория пострадала от длительного загрязнения, что сделало последствия заметными на годы и десятилетия.
</a:t>
            </a:r>
            <a:endParaRPr lang="en-US" sz="852" dirty="0"/>
          </a:p>
        </p:txBody>
      </p:sp>
      <p:sp>
        <p:nvSpPr>
          <p:cNvPr id="11" name="Text 3"/>
          <p:cNvSpPr txBox="1"/>
          <p:nvPr/>
        </p:nvSpPr>
        <p:spPr>
          <a:xfrm>
            <a:off x="2694897" y="1468595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2011 — АЭС «Фукусима-1»
</a:t>
            </a:r>
            <a:pPr algn="l" indent="0" marL="0">
              <a:lnSpc>
                <a:spcPct val="115000"/>
              </a:lnSpc>
              <a:buNone/>
            </a:pPr>
            <a:r>
              <a:rPr lang="en-US" sz="7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АЭС «Фукусима-1» сочетание сильного землетрясения, цунами и отказа систем охлаждения нарушило управление аварийной ситуацией. Это вызвало повреждения оборудования и выбросы радиационных веществ.
</a:t>
            </a:r>
            <a:endParaRPr lang="en-US" sz="993" dirty="0"/>
          </a:p>
        </p:txBody>
      </p:sp>
      <p:sp>
        <p:nvSpPr>
          <p:cNvPr id="12" name="Text 4"/>
          <p:cNvSpPr txBox="1"/>
          <p:nvPr/>
        </p:nvSpPr>
        <p:spPr>
          <a:xfrm>
            <a:off x="4447110" y="2808000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Эвакуация и дезактивация
</a:t>
            </a:r>
            <a:pPr algn="l" indent="0" marL="0">
              <a:lnSpc>
                <a:spcPct val="115000"/>
              </a:lnSpc>
              <a:buNone/>
            </a:pPr>
            <a:r>
              <a:rPr lang="en-US" sz="7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аварий возникла необходимость в переселении людей и масштабных работах по дезактивации. Восстановление затронуло инфраструктуру, быт и экономику регионов, а также потребовало постоянного радиационного контроля.
</a:t>
            </a:r>
            <a:endParaRPr lang="en-US" sz="961" dirty="0"/>
          </a:p>
        </p:txBody>
      </p:sp>
      <p:sp>
        <p:nvSpPr>
          <p:cNvPr id="13" name="Text 5"/>
          <p:cNvSpPr txBox="1"/>
          <p:nvPr/>
        </p:nvSpPr>
        <p:spPr>
          <a:xfrm>
            <a:off x="6206485" y="1468582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Общественная реакция и доверие
</a:t>
            </a:r>
            <a:pPr algn="l" indent="0" marL="0">
              <a:lnSpc>
                <a:spcPct val="115000"/>
              </a:lnSpc>
              <a:buNone/>
            </a:pPr>
            <a:r>
              <a:rPr lang="en-US" sz="6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катастрофы усилили общественную тревогу и дискуссии вокруг атомной энергетики. В центре внимания оказались надежность систем безопасности, качество решений и прозрачность информации для населения.
</a:t>
            </a:r>
            <a:endParaRPr lang="en-US" sz="85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классификаций радиоактивных отходов: низко-, средне- и высокоактивные (учебные материалы общего характера); точные доли в процентах не приведены.
</a:t>
            </a:r>
            <a:endParaRPr lang="en-US" sz="709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Радиоактивные отходы и проблема их хранения
</a:t>
            </a:r>
            <a:endParaRPr lang="en-US" sz="2168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повышения активности меняются требования к изоляции: от временного хранения к долгосрочной герметичности, мониторингу и многоуровневой защите.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нарастание сложности обращения от низко- к высокоактивным отходам: именно последним необходимы наиболее надежные барьеры на очень длительный срок.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4527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 ядерных реакциях потенциально могут быть использованы не только для мирной энергетики и медицины, но и для создания ядерного оружия. Поэтому ответственность за обращение с материалами особенно велика.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1650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нераспространения опирается на международные договоры, инспекции и контроль над материалами, которые могут стать основой для оружейных целей, прежде всего за ураном и плутонием.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48772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агентство по атомной энергии играет ключевую роль в проверке заявленного мирного использования ядерных материалов и в поддержании стандартов безопасности и надзора.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Военное применение ядерных технологий и нераспространение
</a:t>
            </a:r>
            <a:endParaRPr lang="en-US" sz="169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7900" y="1307364"/>
            <a:ext cx="4646100" cy="26646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6950" y="1935148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пользы и рисков помогает увидеть, где ядерные решения особенно полезны и какие ограничения необходимо учитывать при принятии решений.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73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структуры аргументов из учебных материалов по атомной энергетике, ядерной медицине, промышленным радиационным технологиям и вопросам нераспространения.
</a:t>
            </a:r>
            <a:endParaRPr lang="en-US" sz="473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70000"/>
            <a:ext cx="66834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 минусы ядерных технологий
</a:t>
            </a:r>
            <a:endParaRPr lang="en-US" sz="2726" dirty="0"/>
          </a:p>
        </p:txBody>
      </p:sp>
      <p:sp>
        <p:nvSpPr>
          <p:cNvPr id="10" name="Text 4"/>
          <p:cNvSpPr txBox="1"/>
          <p:nvPr/>
        </p:nvSpPr>
        <p:spPr>
          <a:xfrm>
            <a:off x="486950" y="2936075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наиболее выражена в задачах с низкими выбросами и точным применением излучения, тогда как главные угрозы связаны с аварийностью, обращением с отходами и международным контролем.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правила безопасности и роль МАГАТЭ
</a:t>
            </a:r>
            <a:endParaRPr lang="en-US" sz="1645" dirty="0"/>
          </a:p>
        </p:txBody>
      </p:sp>
      <p:sp>
        <p:nvSpPr>
          <p:cNvPr id="6" name="Text 1"/>
          <p:cNvSpPr txBox="1"/>
          <p:nvPr/>
        </p:nvSpPr>
        <p:spPr>
          <a:xfrm>
            <a:off x="4824000" y="1707000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МАГАТЭ разрабатывает стандарты безопасности, проводит инспекции и помогает странам внедрять меры защиты. Это снижает риск ошибок и делает практики более сопоставимыми между государствами.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24000" y="3246038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атомной энергетике действует принцип многократной защиты: топливо, защитная оболочка реактора, системы охлаждения и аварийного отключения, контроль персонала и внешний надзор. Ключевыми элементами остаются радиационный мониторинг и постоянная проверка оборудования.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диаграмма факторов доверия (составлена по описанным в задании факторам; количественные значения не привязаны к конкретным исследованиям).
</a:t>
            </a:r>
            <a:endParaRPr lang="en-US" sz="709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чего зависит общественное отношение к ядерным технологиям
</a:t>
            </a:r>
            <a:endParaRPr lang="en-US" sz="1698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странах одна и та же технология может восприниматься по-разному из‑за качества коммуникации, опыта инцидентов и доверия к институтам, которые осуществляют контроль.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заметные для аудитории факторы — аварийный опыт и личный страх: они усиливают эмоции и требуют особенно точной, понятной и проверяемой информации.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рисков в цепочке безопасности
</a:t>
            </a:r>
            <a:endParaRPr lang="en-US" sz="254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мер: проектирование и экспертиза, радиационный контроль, планирование аварий, безопасное хранение и международный надзор.
</a:t>
            </a:r>
            <a:endParaRPr lang="en-US" sz="87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ядерных технологий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863302" y="2119694"/>
            <a:ext cx="22320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малых модульных реакторов
</a:t>
            </a:r>
            <a:pPr algn="l" indent="0" marL="0">
              <a:lnSpc>
                <a:spcPct val="115000"/>
              </a:lnSpc>
              <a:buNone/>
            </a:pPr>
            <a:r>
              <a:rPr lang="en-US" sz="8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Ставка делается на более гибкие и управляемые проекты: малые модульные реакторы, новые компоновки и подходы к эксплуатации, чтобы повышать безопасность и предсказуемость работы.
</a:t>
            </a:r>
            <a:endParaRPr lang="en-US" sz="1070" dirty="0"/>
          </a:p>
        </p:txBody>
      </p:sp>
      <p:sp>
        <p:nvSpPr>
          <p:cNvPr id="10" name="Text 3"/>
          <p:cNvSpPr txBox="1"/>
          <p:nvPr/>
        </p:nvSpPr>
        <p:spPr>
          <a:xfrm>
            <a:off x="3416600" y="2113300"/>
            <a:ext cx="22320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топлива, материалы и обращение с отходами
</a:t>
            </a:r>
            <a:pPr algn="l" indent="0" marL="0">
              <a:lnSpc>
                <a:spcPct val="115000"/>
              </a:lnSpc>
              <a:buNone/>
            </a:pPr>
            <a:r>
              <a:rPr lang="en-US" sz="8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Расширяются исследования более устойчивых материалов и новых видов топлива, а также технологий переработки отходов, чтобы снижать объем и сложность долгоживущих компонентов.
</a:t>
            </a:r>
            <a:endParaRPr lang="en-US" sz="1070" dirty="0"/>
          </a:p>
        </p:txBody>
      </p:sp>
      <p:sp>
        <p:nvSpPr>
          <p:cNvPr id="11" name="Text 4"/>
          <p:cNvSpPr txBox="1"/>
          <p:nvPr/>
        </p:nvSpPr>
        <p:spPr>
          <a:xfrm>
            <a:off x="5969912" y="2080925"/>
            <a:ext cx="22320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Перспектива термоядерного синтеза и новые применения в медицине
</a:t>
            </a:r>
            <a:pPr algn="l" indent="0" marL="0">
              <a:lnSpc>
                <a:spcPct val="115000"/>
              </a:lnSpc>
              <a:buNone/>
            </a:pPr>
            <a:r>
              <a:rPr lang="en-US" sz="7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Продолжаются работы по управляемому термоядерному синтезу и параллельно растет использование новых радиоизотопов в диагностике и терапии. Ключевые цели — безопасность и уменьшение отходов.
</a:t>
            </a:r>
            <a:endParaRPr lang="en-US" sz="95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42112" y="849897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Ядерные технологии особенно оправданы там, где нужна высокая мощность при низких выбросах, а также там, где требуется точная диагностика или стерильность продукции — например, в онкологии и в научных задачах.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62737" y="19124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выгодны в крупных энергосистемах и там, где важна стабильная выработка, а также при контроле качества материалов, включая проверку характеристик без разрушения изделий и повышенные требования к точности.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383362" y="2975010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опасными технологии становятся при слабом государственном контроле, систематических нарушениях правил безопасности и игнорировании долгосрочных последствий для людей и окружающей среды.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03987" y="40376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Отдельную проблему создает политизация решений: она может подменять расчет рисков общественными лозунгами. Оценка всегда должна сопоставлять пользу обществу и потенциальный ущерб.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80350" y="270000"/>
            <a:ext cx="7005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ядерные технологии оправданы, а когда опасны
</a:t>
            </a:r>
            <a:endParaRPr lang="en-US" sz="200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241450" y="1498689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высокая польза при высокой ответственности
</a:t>
            </a:r>
            <a:endParaRPr lang="en-US" sz="2648" dirty="0"/>
          </a:p>
        </p:txBody>
      </p:sp>
      <p:sp>
        <p:nvSpPr>
          <p:cNvPr id="5" name="Text 1"/>
          <p:cNvSpPr txBox="1"/>
          <p:nvPr/>
        </p:nvSpPr>
        <p:spPr>
          <a:xfrm>
            <a:off x="2241450" y="2614300"/>
            <a:ext cx="4661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Ядерные технологии одновременно решают задачи энергетики, медицины, промышленности и науки, но несут риски аварий, отходов и распространения. Их ценность зависит от управления, международного контроля, соблюдения норм и прозрачности решений.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2026-05-12T09:57:12Z</dcterms:created>
  <dcterms:modified xsi:type="dcterms:W3CDTF">2026-05-12T09:57:12Z</dcterms:modified>
</cp:coreProperties>
</file>