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30375" y="2331350"/>
            <a:ext cx="121998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типов Круглых и Кольчатых червей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основных особенностей и значимости Круглых и Кольчатых червей в природе.
</a:t>
            </a:r>
            <a:endParaRPr lang="en-US" sz="4600" dirty="0"/>
          </a:p>
        </p:txBody>
      </p:sp>
      <p:sp>
        <p:nvSpPr>
          <p:cNvPr id="4" name="Text 1"/>
          <p:cNvSpPr txBox="1"/>
          <p:nvPr/>
        </p:nvSpPr>
        <p:spPr>
          <a:xfrm>
            <a:off x="1530375" y="8050825"/>
            <a:ext cx="78024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 населяют воду, почву и живые организмы, играя ключевую роль в экосистемах. Их изучение помогает понять эволюцию и приспособления к разным условиям обитания.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червей: их роль в природе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541"/>
            <a:ext cx="6981000" cy="39881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2500" y="2025541"/>
            <a:ext cx="6981000" cy="39881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089275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черви имеют цилиндрическое тело без сегментов, покрытое плотной кутикулой. Эта защитная оболочка помогает им выживать в разных условиях, обеспечивая прочность и устойчивость к повреждениям.
</a:t>
            </a:r>
            <a:endParaRPr lang="en-US" sz="2322" dirty="0"/>
          </a:p>
        </p:txBody>
      </p:sp>
      <p:sp>
        <p:nvSpPr>
          <p:cNvPr id="10" name="Text 2"/>
          <p:cNvSpPr txBox="1"/>
          <p:nvPr/>
        </p:nvSpPr>
        <p:spPr>
          <a:xfrm>
            <a:off x="1089278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Несегментированное тело и защитная кутикула
</a:t>
            </a:r>
            <a:endParaRPr lang="en-US" sz="2644" dirty="0"/>
          </a:p>
        </p:txBody>
      </p:sp>
      <p:sp>
        <p:nvSpPr>
          <p:cNvPr id="11" name="Text 3"/>
          <p:cNvSpPr txBox="1"/>
          <p:nvPr/>
        </p:nvSpPr>
        <p:spPr>
          <a:xfrm>
            <a:off x="9592500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покрыто одним слоем продольных мышц, что ограничивает движения. Размеры варьируют от нескольких миллиметров до метра, как у крупной аскариды, что демонстрирует их адаптацию к разным средам обитания.
</a:t>
            </a:r>
            <a:endParaRPr lang="en-US" sz="2322" dirty="0"/>
          </a:p>
        </p:txBody>
      </p:sp>
      <p:sp>
        <p:nvSpPr>
          <p:cNvPr id="12" name="Text 4"/>
          <p:cNvSpPr txBox="1"/>
          <p:nvPr/>
        </p:nvSpPr>
        <p:spPr>
          <a:xfrm>
            <a:off x="9592503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Кожно-мускульный мешок и размеры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черты строения Круглых червей
</a:t>
            </a:r>
            <a:endParaRPr lang="en-US" sz="4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Кольчатых червей (Аннелид)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кольчатых червей сегментировано на повторяющиеся кольца, каждое оснащено собственными органами и мышцами, обеспечивая гибкость и координацию движения.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Кутикула с наличием щетинок помогает животным закрепляться и передвигаться, а развитая мускулатура позволяет достигать размеров до трёх метров, например, у австралийского гигантского дождевого червя.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4013600"/>
            <a:ext cx="9042900" cy="24602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биологические сведения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признаков Круглых и Кольчатых червей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отражают строение и образ жизни двух групп червей.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Сегментация и полостное тело кольчатых обеспечивают более сложные движения и функционирование, в отличие от круглых.
</a:t>
            </a:r>
            <a:endParaRPr lang="en-US" sz="4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995" y="2948164"/>
            <a:ext cx="835200" cy="74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021" y="6638231"/>
            <a:ext cx="707175" cy="80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Круглых червей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84000" y="399312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нематоды живут в пресной и морской воде, обеспечивая баланс микрофлоры и участвуя в цепях питания.
</a:t>
            </a:r>
            <a:endParaRPr lang="en-US" sz="2500" dirty="0"/>
          </a:p>
        </p:txBody>
      </p:sp>
      <p:sp>
        <p:nvSpPr>
          <p:cNvPr id="9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
</a:t>
            </a:r>
            <a:endParaRPr lang="en-US" sz="3200" dirty="0"/>
          </a:p>
        </p:txBody>
      </p:sp>
      <p:sp>
        <p:nvSpPr>
          <p:cNvPr id="10" name="Text 4"/>
          <p:cNvSpPr txBox="1"/>
          <p:nvPr/>
        </p:nvSpPr>
        <p:spPr>
          <a:xfrm>
            <a:off x="9710950" y="399317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виды населяют почву, способствуя разложению органики, а паразиты проникают в ткани растений.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11030275" y="2980825"/>
            <a:ext cx="66192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растения
</a:t>
            </a:r>
            <a:endParaRPr lang="en-US" sz="3200" dirty="0"/>
          </a:p>
        </p:txBody>
      </p:sp>
      <p:sp>
        <p:nvSpPr>
          <p:cNvPr id="12" name="Text 6"/>
          <p:cNvSpPr txBox="1"/>
          <p:nvPr/>
        </p:nvSpPr>
        <p:spPr>
          <a:xfrm>
            <a:off x="984000" y="7758600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круглые черви паразитируют в организмах животных и человека, адаптируясь к чужим средам через сложные обменные процессы.
</a:t>
            </a:r>
            <a:endParaRPr lang="en-US" sz="2500" dirty="0"/>
          </a:p>
        </p:txBody>
      </p:sp>
      <p:sp>
        <p:nvSpPr>
          <p:cNvPr id="13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у животных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и пресноводные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и малощетинковые черви обитают в увлажнённой почве и пресных водоёмах, улучшая структуру почвы и участвуя в биотурбации.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и глубоководные представители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черви занимают морское дно, строят известковые трубки и встречаются на глубинах свыше 4000 метров, демонстрируя адаптации к экстремальным условиям.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среды обитания Кольчатых червей
</a:t>
            </a:r>
            <a:endParaRPr lang="en-US" sz="390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Круглых червей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варьируется: от бактерий и детрита у свободноживущих до всасывания тканей у паразитов с помощью специализированных ротовых структур.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Имеют сквозной кишечник с ртом и анусом, что позволяет эффективно переваривать пищу и сокращать время прохождения.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нематоды адаптированы к разнообразным пищевым ресурсам, что способствует их широкому распространению в природе.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Кольчатых червей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виды-кольчатые могут быть как фильтраторами, так и активными хищниками, что отражает их разнообразные питательные стратегии.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Пищеварительный тракт состоит из рта, зоба и мускулистого желудка, обеспечивая механическую и химическую обработку пищи.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поглощают значительные объёмы почвы, извлекая питательные вещества из органических остатков.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строение пищеварительной системы способствует высокой эффективности усвоения и адаптации к разным экологическим нишам.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50" y="5707613"/>
            <a:ext cx="8004000" cy="2774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350" y="5710238"/>
            <a:ext cx="8004000" cy="277482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дыхательной и кровеносной систем Кольчатых червей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832650" y="3585350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Кольчатые черви имеют кровеносные сосуды, в которых циркулирует гемоглобин — белок, связывающий кислород и обеспечивающий его транспорт к тканям, что улучшает их жизнедеятельность.
</a:t>
            </a:r>
            <a:endParaRPr lang="en-US" sz="2300" dirty="0"/>
          </a:p>
        </p:txBody>
      </p:sp>
      <p:sp>
        <p:nvSpPr>
          <p:cNvPr id="9" name="Text 3"/>
          <p:cNvSpPr txBox="1"/>
          <p:nvPr/>
        </p:nvSpPr>
        <p:spPr>
          <a:xfrm>
            <a:off x="832625" y="2796400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кровеносная система с гемоглобином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51375" y="3576245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происходит через влажную кожу, позволяя эффективно поглощать кислород и выделять углекислый газ. Для этого слои кожи всегда должны быть увлажнены, что ограничивает их среду обитания.
</a:t>
            </a:r>
            <a:endParaRPr lang="en-US" sz="2300" dirty="0"/>
          </a:p>
        </p:txBody>
      </p:sp>
      <p:sp>
        <p:nvSpPr>
          <p:cNvPr id="11" name="Text 5"/>
          <p:cNvSpPr txBox="1"/>
          <p:nvPr/>
        </p:nvSpPr>
        <p:spPr>
          <a:xfrm>
            <a:off x="9451350" y="2787295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через кожный покров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черви обходятся без кровеносной системы, используя диффузию для обмена веществ и газов.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биологии, 2023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круглых червей отсутствует кровеносная система, транспорт веществ происходит через полостную жидкость. Кислород поступает на поверхность тела, а отходы выводятся специализированными клетками.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0765" y="2400"/>
            <a:ext cx="8374370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57612" y="559250"/>
            <a:ext cx="7925400" cy="232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Круглых червей
</a:t>
            </a:r>
            <a:endParaRPr lang="en-US" sz="4600" dirty="0"/>
          </a:p>
        </p:txBody>
      </p:sp>
      <p:sp>
        <p:nvSpPr>
          <p:cNvPr id="7" name="Text 1"/>
          <p:cNvSpPr txBox="1"/>
          <p:nvPr/>
        </p:nvSpPr>
        <p:spPr>
          <a:xfrm>
            <a:off x="1357611" y="5570803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откладываются в среду обитания — почву, воду или тело хозяина. Развитие чаще всего прямое, без сложных личиночных стадий, как у аскариды или острицы.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7610" y="3212346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черви представлены как раздельнополыми, так и гермафродитами. Большинство размножается внутренним оплодотворением, что обеспечивает высокий жизненный потенциал их потомства.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Кольчатых червей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кольчатых червей — гермафродиты, для оплодотворения требуется участие двух особей. Они образуют слизистый кокон, в котором развивается новое поколение червей.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морских видов присутствуют личинки — трохофоры, плавающие в воде и обеспечивающие расселение вида в морской среде.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3912565"/>
            <a:ext cx="8493000" cy="343466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Круглых и Кольчатых червей и их значение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представителей и их значение для человека и окружающей среды.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 разнообразие червей и их важность для экологии и здоровья человека.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справочники, 2023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дождевых червей в экосистеме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рыхлит и аэрирует почву, способствуя доступу кислорода к корням растений и улучшая водопроницаемость.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Перемешивает органические и минеральные частицы, что ускоряет разложение органики и формирование гумуса.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Является пищей для многих птиц и млекопитающих, а также перерабатывает органические остатки, поддерживая биоценоз.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Круглые черви и их опасность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нематоды также наносят вред домашним животным и сельскохозяйственным культурам, снижая урожайность.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снижают иммунитет, провоцируют недоразвитие и могут вызывать аллергические реакции.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нарушают пищеварение, вызывая воспаления, что ведет к ухудшению общего состояния здоровья.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Заражение происходит через грязные руки или плохо обработанные продукты с яйцами паразитов.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Роспотребнадзор, 2022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заражения паразитическими червями у школьников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и бактерии уступают место паразитическим червям, влияющим на здоровье детей в регионах с недостаточной гигиеной.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подчеркивает необходимость профилактики для снижения распространения гельминтов среди школьников.
</a:t>
            </a:r>
            <a:endParaRPr lang="en-US" sz="4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Эффективные меры профилактики заражения круглыми червями
</a:t>
            </a:r>
            <a:endParaRPr lang="en-US" sz="403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мытьё рук с мылом после прогулок и перед едой значительно снижает риск попадания яиц паразитов в организм. Эффективность предотвращения заражения подтверждена медицинскими исследованиями.
</a:t>
            </a:r>
            <a:endParaRPr lang="en-US" sz="2211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5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 — главная защита
</a:t>
            </a:r>
            <a:endParaRPr lang="en-US" sz="2754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Тщательное очищение и термическая обработка овощей и фруктов уничтожают яйца и личинки паразитов, предотвращая их попадание через пищу.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55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продуктов питания
</a:t>
            </a:r>
            <a:endParaRPr lang="en-US" sz="2655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фильтрованной воды для питья, обработка почвы на детских площадках и поддержание чистоты способствуют снижению почвенных источников заражения.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вода и гигиена почвы
</a:t>
            </a:r>
            <a:endParaRPr lang="en-US" sz="264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факты о Круглых и Кольчатых червях
</a:t>
            </a:r>
            <a:endParaRPr lang="en-US" sz="46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3046900" y="3598000"/>
            <a:ext cx="61590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Гигантский дождевой червь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 австралийский дождевой червь длиной более 2,5 метров, ставший самым крупным из кольчатых.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11040950" y="359800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через дождевых червей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ежедневно перерабатывают массу почвы, равную их весу, формируя плодородные слои и улучшая структуру грунта.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075750" y="732825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нематод в вечной мерзлоте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нематоды способны сохранять жизнеспособность в вечной мерзлоте более 30 лет, демонстрируя невероятную устойчивость.
</a:t>
            </a:r>
            <a:endParaRPr lang="en-US" sz="2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Круглых и Кольчатых червей в жизнь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Кольчатые поддерживают плодородие и здоровье экосистем, тогда как круглые, включая паразитов, влияют на здоровье человека и животных, вместе обеспечивая биологическое равновесие.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2026-05-08T22:21:26Z</dcterms:created>
  <dcterms:modified xsi:type="dcterms:W3CDTF">2026-05-08T22:21:26Z</dcterms:modified>
</cp:coreProperties>
</file>