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Развитие государственного строя ВКЛ
</a:t>
            </a:r>
            <a:endParaRPr lang="en-US" sz="3600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князья и реформы, изменившие ВКЛ в XIII–XVI веках.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9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 значение Великого княжества Литовского
</a:t>
            </a:r>
            <a:endParaRPr lang="en-US" sz="1898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Князь Литовский возник в XIII веке на пересечении культур и племён. Его расширение и роль в Европе оказали влияние на политическую карту региона и международные отношения Средневековья.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моменты основания ВКЛ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Миндовг — основатель государства
</a:t>
            </a:r>
            <a:pPr algn="l" indent="0" marL="0">
              <a:lnSpc>
                <a:spcPct val="90000"/>
              </a:lnSpc>
              <a:buNone/>
            </a:pPr>
            <a:r>
              <a:rPr lang="en-US" sz="35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Миндовг объединил балтийские и восточнославянские племена в 1236 году, что стало отправной точкой для создания ВКЛ. Его коронация в 1253 году символизировала начало официальной государственности.
</a:t>
            </a:r>
            <a:endParaRPr lang="en-US" sz="1069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личной дружины князя
</a:t>
            </a:r>
            <a:pPr algn="l" indent="0" marL="0">
              <a:lnSpc>
                <a:spcPct val="90000"/>
              </a:lnSpc>
              <a:buNone/>
            </a:pPr>
            <a:r>
              <a:rPr lang="en-US" sz="39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4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ранний период личная дружина великого князя служила главной опорой власти. Она обеспечивала защиту князя и эффективное ведение военных кампаний против внешних врагов.
</a:t>
            </a:r>
            <a:endParaRPr lang="en-US" sz="1185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Государственность в условиях раздробленности
</a:t>
            </a:r>
            <a:pPr algn="l" indent="0" marL="0">
              <a:lnSpc>
                <a:spcPct val="90000"/>
              </a:lnSpc>
              <a:buNone/>
            </a:pPr>
            <a:r>
              <a:rPr lang="en-US" sz="36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8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различных племён и земель под властью Миндовга стало важным шагом в формировании единой политической структуры, что обеспечило стабильность и рост княжества.
</a:t>
            </a:r>
            <a:endParaRPr lang="en-US" sz="1106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моменты основания ВКЛ
</a:t>
            </a:r>
            <a:endParaRPr lang="en-US" sz="280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государственный строй ВКЛ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XIII веке власть великого князя была абсолютной, он осуществлял военное руководство и контролировал распределение земель.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Центральные институты управления ещё не развились, основная сила заключалась в личной дружине князя и поддержке союзных племён.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формировалась из семейной дружины и войск местных народностей, что обеспечивало гибкость при ведении войн и сборе дани.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900" y="1331574"/>
            <a:ext cx="2698200" cy="2163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6300" y="1331999"/>
            <a:ext cx="2698200" cy="21633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35375" y="1332609"/>
            <a:ext cx="2713200" cy="216208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9119" y="3701543"/>
            <a:ext cx="2465363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Территориальное расширение
</a:t>
            </a:r>
            <a:pPr algn="l" indent="0" marL="0">
              <a:lnSpc>
                <a:spcPct val="90000"/>
              </a:lnSpc>
              <a:buNone/>
            </a:pPr>
            <a:r>
              <a:rPr lang="en-US" sz="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Ольгерд значительно увеличил земли княжества, присоединив регионы Киевской Руси и Подолья, что сделало ВКЛ крупнейшим государством Европы того времени.
</a:t>
            </a:r>
            <a:endParaRPr lang="en-US" sz="929" dirty="0"/>
          </a:p>
        </p:txBody>
      </p:sp>
      <p:sp>
        <p:nvSpPr>
          <p:cNvPr id="11" name="Text 1"/>
          <p:cNvSpPr txBox="1"/>
          <p:nvPr/>
        </p:nvSpPr>
        <p:spPr>
          <a:xfrm>
            <a:off x="3347224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и экономики
</a:t>
            </a:r>
            <a:pPr algn="l" indent="0" marL="0">
              <a:lnSpc>
                <a:spcPct val="90000"/>
              </a:lnSpc>
              <a:buNone/>
            </a:pPr>
            <a:r>
              <a:rPr lang="en-US" sz="3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территории привело к увеличению населения, развитию сельского хозяйства и торговли, что способствовало укреплению государственности.
</a:t>
            </a:r>
            <a:endParaRPr lang="en-US" sz="954" dirty="0"/>
          </a:p>
        </p:txBody>
      </p:sp>
      <p:sp>
        <p:nvSpPr>
          <p:cNvPr id="12" name="Text 2"/>
          <p:cNvSpPr txBox="1"/>
          <p:nvPr/>
        </p:nvSpPr>
        <p:spPr>
          <a:xfrm>
            <a:off x="6179810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влияния удельных князей
</a:t>
            </a:r>
            <a:pPr algn="l" indent="0" marL="0">
              <a:lnSpc>
                <a:spcPct val="90000"/>
              </a:lnSpc>
              <a:buNone/>
            </a:pPr>
            <a:r>
              <a:rPr lang="en-US" sz="3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центральной власти происходило за счёт ограничения самостоятельности местных князей, что способствовало единообразию управления.
</a:t>
            </a:r>
            <a:endParaRPr lang="en-US" sz="954" dirty="0"/>
          </a:p>
        </p:txBody>
      </p:sp>
      <p:sp>
        <p:nvSpPr>
          <p:cNvPr id="13" name="Text 3"/>
          <p:cNvSpPr txBox="1"/>
          <p:nvPr/>
        </p:nvSpPr>
        <p:spPr>
          <a:xfrm>
            <a:off x="7968815" y="4482077"/>
            <a:ext cx="7929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централизации и расширения ВКЛ при Ольгерде
</a:t>
            </a:r>
            <a:endParaRPr lang="en-US" sz="187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9200" y="397625"/>
            <a:ext cx="6620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3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удельной системы управления
</a:t>
            </a:r>
            <a:endParaRPr lang="en-US" sz="2439" dirty="0"/>
          </a:p>
        </p:txBody>
      </p:sp>
      <p:sp>
        <p:nvSpPr>
          <p:cNvPr id="7" name="Text 1"/>
          <p:cNvSpPr txBox="1"/>
          <p:nvPr/>
        </p:nvSpPr>
        <p:spPr>
          <a:xfrm>
            <a:off x="57800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1345 год – начало правления Ольгерда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Началось активное расширение территорий, требовавшее делегирования власти для эффективного управления новыми землями.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253226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уделов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Ольгерд распределил земли между родственниками и верными князьями, создавая систему уделов с собственной администрацией.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48156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местных наместников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Уделы управлялись наместниками и воеводами, которые собирали налоги и поддерживали порядок, но обладали значительной автономией.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45301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с центральной властью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самостоятельность уделов иногда приводила к трениям с великим князем, что отражало борьбу за контроль над государством.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 совет великого князя — консультативный орган для поддержки принятия решений правителем и координации управления.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Введена постоянная армия и централизация военных сил для повышения эффективности обороны и сдерживания внутренних конфликтов.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власти удельных князей с целью укрепления единой государственной власти и предотвращения сепаратизма.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института служилых людей — чиновников, ответственных за управление землями и обеспечением центральной политики.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5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Витовта и укрепление центральной власти
</a:t>
            </a:r>
            <a:endParaRPr lang="en-US" sz="1950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5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Династия Гедиминовичей — столпы власти ВКЛ
</a:t>
            </a:r>
            <a:endParaRPr lang="en-US" sz="2155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Гедимин — основатель династии
</a:t>
            </a:r>
            <a:pPr algn="l" indent="0" marL="0">
              <a:lnSpc>
                <a:spcPct val="90000"/>
              </a:lnSpc>
              <a:buNone/>
            </a:pPr>
            <a:r>
              <a:rPr lang="en-US" sz="40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6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Правитель, положивший начало династии, укрепил государство и расширил его влияние на восток и запад, заложив фундамент династической преемственности.
</a:t>
            </a:r>
            <a:endParaRPr lang="en-US" sz="1204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Ольгерд и расширение территории
</a:t>
            </a:r>
            <a:pPr algn="l" indent="0" marL="0">
              <a:lnSpc>
                <a:spcPct val="90000"/>
              </a:lnSpc>
              <a:buNone/>
            </a:pPr>
            <a:r>
              <a:rPr lang="en-US" sz="40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6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Внук Гедимина, Ольгерд, расширил княжество до рекордных размеров и усилил центральную власть, что позволило повысить влияние ВКЛ в регионе.
</a:t>
            </a:r>
            <a:endParaRPr lang="en-US" sz="1204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Ягайло и Витовт — союзники и лидеры
</a:t>
            </a:r>
            <a:pPr algn="l" indent="0" marL="0">
              <a:lnSpc>
                <a:spcPct val="90000"/>
              </a:lnSpc>
              <a:buNone/>
            </a:pPr>
            <a:r>
              <a:rPr lang="en-US" sz="38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Ягайло стал королём Польши, а Витовт провёл важные реформы, укрепив государственность и обеспечив династическую стабильность на протяжении двух столетий.
</a:t>
            </a:r>
            <a:endParaRPr lang="en-US" sz="1147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5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Династия Гедиминовичей — столпы власти ВКЛ
</a:t>
            </a:r>
            <a:endParaRPr lang="en-US" sz="2155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Кревская уния и её влияние на государственное управление
</a:t>
            </a:r>
            <a:endParaRPr lang="en-US" sz="172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Уния 1385 года объединила ВКЛ и Польшу через личный союз Ягайлы с польским престолом, положив начало тесному сотрудничеству двух стран.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Укрепились династические связи и формально был признан католицизм как религия княжества, что повлияло на внутреннюю политику ВКЛ.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Началось масштабное реформирование административной системы, направленное на гармонизацию управления и усиление центральной власти.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0825" y="397625"/>
            <a:ext cx="66192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вызовы и усиление власти в XIV–XV веках
</a:t>
            </a:r>
            <a:endParaRPr lang="en-US" sz="1996" dirty="0"/>
          </a:p>
        </p:txBody>
      </p:sp>
      <p:sp>
        <p:nvSpPr>
          <p:cNvPr id="9" name="Text 1"/>
          <p:cNvSpPr txBox="1"/>
          <p:nvPr/>
        </p:nvSpPr>
        <p:spPr>
          <a:xfrm>
            <a:off x="2307170" y="2754950"/>
            <a:ext cx="1346100" cy="18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1380-е годы — конфликты с Московским княжеством
</a:t>
            </a:r>
            <a:pPr algn="l" indent="0" marL="0">
              <a:lnSpc>
                <a:spcPct val="90000"/>
              </a:lnSpc>
              <a:buNone/>
            </a:pPr>
            <a:r>
              <a:rPr lang="en-US" sz="45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9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Напряжённые отношения требовали концентрации военной и административной власти для защиты восточных территорий.
</a:t>
            </a:r>
            <a:endParaRPr lang="en-US" sz="1371" dirty="0"/>
          </a:p>
        </p:txBody>
      </p:sp>
      <p:sp>
        <p:nvSpPr>
          <p:cNvPr id="10" name="Text 2"/>
          <p:cNvSpPr txBox="1"/>
          <p:nvPr/>
        </p:nvSpPr>
        <p:spPr>
          <a:xfrm>
            <a:off x="4070540" y="2754950"/>
            <a:ext cx="1346100" cy="18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 век — угроза со стороны Крымского ханства
</a:t>
            </a:r>
            <a:pPr algn="l" indent="0" marL="0">
              <a:lnSpc>
                <a:spcPct val="90000"/>
              </a:lnSpc>
              <a:buNone/>
            </a:pPr>
            <a:r>
              <a:rPr lang="en-US" sz="44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внешних врагов спровоцировало реформы в армии и усиление налоговой системы для финансирования обороны.
</a:t>
            </a:r>
            <a:endParaRPr lang="en-US" sz="1348" dirty="0"/>
          </a:p>
        </p:txBody>
      </p:sp>
      <p:sp>
        <p:nvSpPr>
          <p:cNvPr id="11" name="Text 3"/>
          <p:cNvSpPr txBox="1"/>
          <p:nvPr/>
        </p:nvSpPr>
        <p:spPr>
          <a:xfrm>
            <a:off x="5830900" y="2754950"/>
            <a:ext cx="1346100" cy="18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княжеской администрации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эффективного управления и сбора средств был усовершенствован аппарат власти и введены новые налоговые механизмы.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41169" y="2754950"/>
            <a:ext cx="1346100" cy="18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1330–1410 гг. — борьба с Тевтонским орденом
</a:t>
            </a:r>
            <a:pPr algn="l" indent="0" marL="0">
              <a:lnSpc>
                <a:spcPct val="90000"/>
              </a:lnSpc>
              <a:buNone/>
            </a:pPr>
            <a:r>
              <a:rPr lang="en-US" sz="45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9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 отразило нападения и расширяло оборонительные сооружения, что способствовало укреплению военной организации.
</a:t>
            </a:r>
            <a:endParaRPr lang="en-US" sz="1371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Казимира IV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Казимир IV ввёл писцовые книги для точного учёта земельных владений и юридических документов, что помогло централизовать управление и сократить территориальные споры между боярами.
</a:t>
            </a:r>
            <a:endParaRPr lang="en-US" sz="200" dirty="0"/>
          </a:p>
        </p:txBody>
      </p:sp>
      <p:sp>
        <p:nvSpPr>
          <p:cNvPr id="10" name="Text 2"/>
          <p:cNvSpPr txBox="1"/>
          <p:nvPr/>
        </p:nvSpPr>
        <p:spPr>
          <a:xfrm>
            <a:off x="4043299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Была учреждена должность канцлера, который отвечал за разработку и исполнение государственной политики, формируя ядро центрального административного аппарата.
</a:t>
            </a:r>
            <a:endParaRPr lang="en-US" sz="200" dirty="0"/>
          </a:p>
        </p:txBody>
      </p:sp>
      <p:sp>
        <p:nvSpPr>
          <p:cNvPr id="11" name="Text 3"/>
          <p:cNvSpPr txBox="1"/>
          <p:nvPr/>
        </p:nvSpPr>
        <p:spPr>
          <a:xfrm>
            <a:off x="1357595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Унификация законов способствовала снижению местных противоречий, укреплению единой правовой системы и препятствовала сепаратизму среди привилегированных сословий.
</a:t>
            </a:r>
            <a:endParaRPr lang="en-US" sz="200" dirty="0"/>
          </a:p>
        </p:txBody>
      </p:sp>
      <p:sp>
        <p:nvSpPr>
          <p:cNvPr id="12" name="Text 4"/>
          <p:cNvSpPr txBox="1"/>
          <p:nvPr/>
        </p:nvSpPr>
        <p:spPr>
          <a:xfrm>
            <a:off x="4851007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Административное деление на воеводства стало более чётким, что повысило эффективность управления и контроль центральной власти над отдалёнными районами княжества.
</a:t>
            </a:r>
            <a:endParaRPr lang="en-US" sz="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8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унии с Польшей и их значение
</a:t>
            </a:r>
            <a:endParaRPr lang="en-US" sz="2685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Кревская уния 1385 года стала основой личного союза между ВКЛ и Польским королевством через коронацию Ягайлы, что укрепило политические и династические связи.
</a:t>
            </a:r>
            <a:endParaRPr lang="en-US" sz="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Великое княжество сохранило внутреннюю автономию, параллельно развивался культурный обмен и совместная оборона против общих врагов, что усилило позиции обеих стран.
</a:t>
            </a:r>
            <a:endParaRPr lang="en-US" sz="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соглашения дали толчок к постепенной гармонизации законодательных актов и улучшению международного престижа ВКЛ на европейской арене.
</a:t>
            </a:r>
            <a:endParaRPr lang="en-US" sz="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4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Литовского статута 1529 года
</a:t>
            </a:r>
            <a:endParaRPr lang="en-US" sz="2644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Статут закрепил права шляхты, ограничил власть великого князя и установил выборную систему должностных лиц, что значительно повысило роль сословий в управлении.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единых судебных норм способствовало укреплению правопорядка и устранению судебной неразберихи на территориях княжества.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законодательный акт стал эталоном для оформления законов в соседних восточноевропейских странах, определив развитие регионального права на долгие годы.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ВКЛ была разделена на воеводства, поветы и волости, что обеспечивало организацию административного контроля на разных уровнях.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принятия статутов появились выборные земские органы власти, такие как войты и лавники, укрепляющие гражданское участие в управлении городами.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смену военной организации приходило гражданское самоуправление — важный шаг в развитии административных структур княжества.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шляхты усилилась, поскольку она контролировала местные органы и влияла на процессы принятия решений на местах.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местного управления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683515"/>
            <a:ext cx="4724400" cy="19106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малочисленность, шляхта управляла государственными делами, тогда как крестьяне составляли большинство населения, но не имели политического влияния.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Переписи XVI века; исторические исследования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Данная таблица отражает распределение основных социальных групп ВКЛ по численности и уровню влияния на общественную жизнь.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7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Сословная структура ВКЛ в начале XVI века
</a:t>
            </a:r>
            <a:endParaRPr lang="en-US" sz="2371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88775" y="397625"/>
            <a:ext cx="66312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Люблинская уния и её последствия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449695" y="1521831"/>
            <a:ext cx="2422500" cy="2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1569 год: Подписание Люблинской унии
</a:t>
            </a:r>
            <a:endParaRPr lang="en-US" sz="951" dirty="0"/>
          </a:p>
        </p:txBody>
      </p:sp>
      <p:sp>
        <p:nvSpPr>
          <p:cNvPr id="12" name="Text 2"/>
          <p:cNvSpPr txBox="1"/>
          <p:nvPr/>
        </p:nvSpPr>
        <p:spPr>
          <a:xfrm>
            <a:off x="431800" y="2423262"/>
            <a:ext cx="2180438" cy="15169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ВКЛ и Польши в Речь Посполитую с сохранением отдельных органов власти и законов в обоих странах.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035416" y="1521831"/>
            <a:ext cx="2422500" cy="2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самостоятельности ВКЛ
</a:t>
            </a:r>
            <a:endParaRPr lang="en-US" sz="1008" dirty="0"/>
          </a:p>
        </p:txBody>
      </p:sp>
      <p:sp>
        <p:nvSpPr>
          <p:cNvPr id="14" name="Text 4"/>
          <p:cNvSpPr txBox="1"/>
          <p:nvPr/>
        </p:nvSpPr>
        <p:spPr>
          <a:xfrm>
            <a:off x="3025098" y="2423262"/>
            <a:ext cx="2180438" cy="15169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части украинских территорий Польше, а также совместное ведение внешней политики и выбор монарха.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598734" y="1521831"/>
            <a:ext cx="2422500" cy="2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автономии ВКЛ
</a:t>
            </a:r>
            <a:endParaRPr lang="en-US" sz="1362" dirty="0"/>
          </a:p>
        </p:txBody>
      </p:sp>
      <p:sp>
        <p:nvSpPr>
          <p:cNvPr id="16" name="Text 6"/>
          <p:cNvSpPr txBox="1"/>
          <p:nvPr/>
        </p:nvSpPr>
        <p:spPr>
          <a:xfrm>
            <a:off x="5573426" y="2423262"/>
            <a:ext cx="2180438" cy="15169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собственных армии, финансовой системы и законодательства, что подчеркивало уникальность ВКЛ в рамках унии.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 функции сейма в управлении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Сейм включал представителей шляхты, духовенства и знати, выступая высшим законодательным органом княжества с полномочиями утверждать законы и налоги.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 сеймы развивались от нерегулярных совещаний до постоянных учреждений, обеспечивая систематическое обсуждение государственных вопросов.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XVI веку постановления сейма были обязательны для всех земель ВКЛ, укрепляя единство административного управления.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XVI века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9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ВКЛ, Московия и Польша
</a:t>
            </a:r>
            <a:endParaRPr lang="en-US" sz="2797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 отличалось ограниченной монархией с значительной ролью шляхты, в отличие от централизованной Московии и шляхетской демократии Польши.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гибких институтов управления в ВКЛ обеспечивало баланс между центральной властью и представительными органами, повышая устойчивость государства.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тенденции развития государственного строя
</a:t>
            </a:r>
            <a:endParaRPr lang="en-US" sz="1887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XVI века усилилась политическая роль шляхты, что отразилось в расширении её участия в законотворчестве и управленческих институтах.
</a:t>
            </a:r>
            <a:endParaRPr lang="en-US" sz="200" dirty="0"/>
          </a:p>
        </p:txBody>
      </p:sp>
      <p:sp>
        <p:nvSpPr>
          <p:cNvPr id="10" name="Text 2"/>
          <p:cNvSpPr txBox="1"/>
          <p:nvPr/>
        </p:nvSpPr>
        <p:spPr>
          <a:xfrm>
            <a:off x="4043299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Абсолютная власть великого князя существенно ослабла, уступая место выборным и совещательным органам, отражающим интересы различных сословий.
</a:t>
            </a:r>
            <a:endParaRPr lang="en-US" sz="200" dirty="0"/>
          </a:p>
        </p:txBody>
      </p:sp>
      <p:sp>
        <p:nvSpPr>
          <p:cNvPr id="11" name="Text 3"/>
          <p:cNvSpPr txBox="1"/>
          <p:nvPr/>
        </p:nvSpPr>
        <p:spPr>
          <a:xfrm>
            <a:off x="1357595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Наблюдалось расширение форм и каналов местного самоуправления, что способствовало более эффективному управлению на региональном уровне.
</a:t>
            </a:r>
            <a:endParaRPr lang="en-US" sz="200" dirty="0"/>
          </a:p>
        </p:txBody>
      </p:sp>
      <p:sp>
        <p:nvSpPr>
          <p:cNvPr id="12" name="Text 4"/>
          <p:cNvSpPr txBox="1"/>
          <p:nvPr/>
        </p:nvSpPr>
        <p:spPr>
          <a:xfrm>
            <a:off x="4851007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 активно интегрировалось в общеевропейские культурные и политические процессы, перенимая современные стандарты госустройства.
</a:t>
            </a:r>
            <a:endParaRPr lang="en-US" sz="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эволюции государственного строя ВКЛ
</a:t>
            </a:r>
            <a:endParaRPr lang="en-US" sz="3565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государственного строя ВКЛ демонстрирует сложный процесс формирования представительной власти и сословного общества, оказавший влияние на политическую культуру Восточной Европы.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2026-05-10T16:50:26Z</dcterms:created>
  <dcterms:modified xsi:type="dcterms:W3CDTF">2026-05-10T16:50:26Z</dcterms:modified>
</cp:coreProperties>
</file>