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jpeg"/><Relationship Id="rId4" Type="http://schemas.openxmlformats.org/officeDocument/2006/relationships/image" Target="../media/image-16-4.png"/><Relationship Id="rId5" Type="http://schemas.openxmlformats.org/officeDocument/2006/relationships/image" Target="../media/image-16-5.jpe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slideLayout" Target="../slideLayouts/slideLayout1.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238A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0" y="415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635375" y="4237100"/>
            <a:ext cx="7236900" cy="671700"/>
          </a:xfrm>
          <a:prstGeom prst="rect">
            <a:avLst/>
          </a:prstGeom>
          <a:noFill/>
          <a:ln/>
        </p:spPr>
        <p:txBody>
          <a:bodyPr wrap="square" lIns="0" tIns="0" rIns="0" bIns="0" rtlCol="0" anchor="b"/>
          <a:lstStyle/>
          <a:p>
            <a:pPr algn="r" indent="0" marL="0">
              <a:lnSpc>
                <a:spcPct val="100000"/>
              </a:lnSpc>
              <a:buNone/>
            </a:pPr>
            <a:r>
              <a:rPr lang="en-US" sz="1300" dirty="0">
                <a:solidFill>
                  <a:srgbClr val="FFFFFF"/>
                </a:solidFill>
                <a:latin typeface="Arial" pitchFamily="34" charset="0"/>
                <a:ea typeface="Arial" pitchFamily="34" charset="-122"/>
                <a:cs typeface="Arial" pitchFamily="34" charset="-120"/>
              </a:rPr>
              <a:t>
</a:t>
            </a:r>
            <a:endParaRPr lang="en-US" sz="1300" dirty="0"/>
          </a:p>
        </p:txBody>
      </p:sp>
      <p:sp>
        <p:nvSpPr>
          <p:cNvPr id="5" name="Text 1"/>
          <p:cNvSpPr txBox="1"/>
          <p:nvPr/>
        </p:nvSpPr>
        <p:spPr>
          <a:xfrm>
            <a:off x="270000" y="1637400"/>
            <a:ext cx="4997100" cy="1868700"/>
          </a:xfrm>
          <a:prstGeom prst="rect">
            <a:avLst/>
          </a:prstGeom>
          <a:noFill/>
          <a:ln/>
        </p:spPr>
        <p:txBody>
          <a:bodyPr wrap="square" lIns="0" tIns="0" rIns="0" bIns="0" rtlCol="0" anchor="t"/>
          <a:lstStyle/>
          <a:p>
            <a:pPr algn="l" indent="0" marL="0">
              <a:lnSpc>
                <a:spcPct val="100000"/>
              </a:lnSpc>
              <a:buNone/>
            </a:pPr>
            <a:r>
              <a:rPr lang="en-US" sz="3098" b="1" dirty="0">
                <a:solidFill>
                  <a:srgbClr val="FFFFFF"/>
                </a:solidFill>
                <a:latin typeface="Arial" pitchFamily="34" charset="0"/>
                <a:ea typeface="Arial" pitchFamily="34" charset="-122"/>
                <a:cs typeface="Arial" pitchFamily="34" charset="-120"/>
              </a:rPr>
              <a:t>«Матрёнин двор»: человек, совесть и цена доброты
</a:t>
            </a:r>
            <a:pPr algn="l" indent="0" marL="0">
              <a:lnSpc>
                <a:spcPct val="100000"/>
              </a:lnSpc>
              <a:buNone/>
            </a:pPr>
            <a:r>
              <a:rPr lang="en-US" sz="3098"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62" dirty="0">
                <a:solidFill>
                  <a:srgbClr val="FFFFFF"/>
                </a:solidFill>
                <a:latin typeface="Arial" pitchFamily="34" charset="0"/>
                <a:ea typeface="Arial" pitchFamily="34" charset="-122"/>
                <a:cs typeface="Arial" pitchFamily="34" charset="-120"/>
              </a:rPr>
              <a:t>История о тихой правде, бедности и нравственном выборе в послевоенной деревне.
</a:t>
            </a:r>
            <a:endParaRPr lang="en-US" sz="3098"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18850" y="1074565"/>
            <a:ext cx="4430100" cy="347832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49300" y="139500"/>
            <a:ext cx="8604600" cy="839700"/>
          </a:xfrm>
          <a:prstGeom prst="rect">
            <a:avLst/>
          </a:prstGeom>
          <a:noFill/>
          <a:ln/>
        </p:spPr>
        <p:txBody>
          <a:bodyPr wrap="square" lIns="0" tIns="0" rIns="0" bIns="0" rtlCol="0" anchor="t"/>
          <a:lstStyle/>
          <a:p>
            <a:pPr algn="l" indent="0" marL="0">
              <a:lnSpc>
                <a:spcPct val="100000"/>
              </a:lnSpc>
              <a:buNone/>
            </a:pPr>
            <a:r>
              <a:rPr lang="en-US" sz="3317" b="1" dirty="0">
                <a:solidFill>
                  <a:srgbClr val="FFFFFF"/>
                </a:solidFill>
                <a:latin typeface="Arial" pitchFamily="34" charset="0"/>
                <a:ea typeface="Arial" pitchFamily="34" charset="-122"/>
                <a:cs typeface="Arial" pitchFamily="34" charset="-120"/>
              </a:rPr>
              <a:t>Как появился рассказ и почему он важен
</a:t>
            </a:r>
            <a:endParaRPr lang="en-US" sz="3317" dirty="0"/>
          </a:p>
        </p:txBody>
      </p:sp>
      <p:sp>
        <p:nvSpPr>
          <p:cNvPr id="6"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2</a:t>
            </a:r>
            <a:endParaRPr lang="en-US" sz="900" dirty="0"/>
          </a:p>
        </p:txBody>
      </p:sp>
      <p:sp>
        <p:nvSpPr>
          <p:cNvPr id="7" name="Text 2"/>
          <p:cNvSpPr txBox="1"/>
          <p:nvPr/>
        </p:nvSpPr>
        <p:spPr>
          <a:xfrm>
            <a:off x="639000" y="1822650"/>
            <a:ext cx="3658500" cy="2007000"/>
          </a:xfrm>
          <a:prstGeom prst="rect">
            <a:avLst/>
          </a:prstGeom>
          <a:noFill/>
          <a:ln/>
        </p:spPr>
        <p:txBody>
          <a:bodyPr wrap="square" lIns="0" tIns="0" rIns="0" bIns="0" rtlCol="0" anchor="ctr"/>
          <a:lstStyle/>
          <a:p>
            <a:pPr algn="l" indent="0" marL="0">
              <a:lnSpc>
                <a:spcPct val="115000"/>
              </a:lnSpc>
              <a:buNone/>
            </a:pPr>
            <a:r>
              <a:rPr lang="en-US" sz="1400" dirty="0">
                <a:solidFill>
                  <a:srgbClr val="FFFFFF"/>
                </a:solidFill>
                <a:latin typeface="Arial" pitchFamily="34" charset="0"/>
                <a:ea typeface="Arial" pitchFamily="34" charset="-122"/>
                <a:cs typeface="Arial" pitchFamily="34" charset="-120"/>
              </a:rPr>
              <a:t>Солженицын написал рассказ в 1959 году и опубликовал в 1963-м. Он вырос из личного деревенского опыта автора и первоначально назывался «Не стоит село без праведника», подчёркивая мысль о нравственной опоре общества.
</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49300" y="139500"/>
            <a:ext cx="8534700" cy="935100"/>
          </a:xfrm>
          <a:prstGeom prst="rect">
            <a:avLst/>
          </a:prstGeom>
          <a:noFill/>
          <a:ln/>
        </p:spPr>
        <p:txBody>
          <a:bodyPr wrap="square" lIns="0" tIns="0" rIns="0" bIns="0" rtlCol="0" anchor="t"/>
          <a:lstStyle/>
          <a:p>
            <a:pPr algn="l" indent="0" marL="0">
              <a:lnSpc>
                <a:spcPct val="100000"/>
              </a:lnSpc>
              <a:buNone/>
            </a:pPr>
            <a:r>
              <a:rPr lang="en-US" sz="3400" b="1" dirty="0">
                <a:solidFill>
                  <a:srgbClr val="4303F8"/>
                </a:solidFill>
                <a:latin typeface="Arial" pitchFamily="34" charset="0"/>
                <a:ea typeface="Arial" pitchFamily="34" charset="-122"/>
                <a:cs typeface="Arial" pitchFamily="34" charset="-120"/>
              </a:rPr>
              <a:t>Образ рассказчика и его путь в Тальново
</a:t>
            </a:r>
            <a:endParaRPr lang="en-US" sz="3400" dirty="0"/>
          </a:p>
        </p:txBody>
      </p:sp>
      <p:sp>
        <p:nvSpPr>
          <p:cNvPr id="8"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3</a:t>
            </a:r>
            <a:endParaRPr lang="en-US" sz="900" dirty="0"/>
          </a:p>
        </p:txBody>
      </p:sp>
      <p:sp>
        <p:nvSpPr>
          <p:cNvPr id="9" name="Text 2"/>
          <p:cNvSpPr txBox="1"/>
          <p:nvPr/>
        </p:nvSpPr>
        <p:spPr>
          <a:xfrm>
            <a:off x="985000" y="1681150"/>
            <a:ext cx="3344100" cy="9822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Рассказчик приезжает в Тальново в поисках спокойной работы учителя и сначала смотрит на всё как посторонний человек.
</a:t>
            </a:r>
            <a:endParaRPr lang="en-US" sz="1100" dirty="0"/>
          </a:p>
        </p:txBody>
      </p:sp>
      <p:sp>
        <p:nvSpPr>
          <p:cNvPr id="10" name="Text 3"/>
          <p:cNvSpPr txBox="1"/>
          <p:nvPr/>
        </p:nvSpPr>
        <p:spPr>
          <a:xfrm>
            <a:off x="5158125" y="1681150"/>
            <a:ext cx="3344100" cy="9822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Он замечает бедность деревни, простую жизнь Матрёны и постепенно начинает понимать, что за внешней скромностью скрыта внутренняя сила.
</a:t>
            </a:r>
            <a:endParaRPr lang="en-US" sz="1100" dirty="0"/>
          </a:p>
        </p:txBody>
      </p:sp>
      <p:sp>
        <p:nvSpPr>
          <p:cNvPr id="11" name="Text 4"/>
          <p:cNvSpPr txBox="1"/>
          <p:nvPr/>
        </p:nvSpPr>
        <p:spPr>
          <a:xfrm>
            <a:off x="985000" y="3293075"/>
            <a:ext cx="3344100" cy="9822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Его взгляд помогает читателю увидеть главное: настоящее достоинство человека не всегда заметно сразу и часто раскрывается только со временем.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9300" y="1097967"/>
            <a:ext cx="1973100" cy="193841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49300" y="139500"/>
            <a:ext cx="8542500" cy="708000"/>
          </a:xfrm>
          <a:prstGeom prst="rect">
            <a:avLst/>
          </a:prstGeom>
          <a:noFill/>
          <a:ln/>
        </p:spPr>
        <p:txBody>
          <a:bodyPr wrap="square" lIns="0" tIns="0" rIns="0" bIns="0" rtlCol="0" anchor="t"/>
          <a:lstStyle/>
          <a:p>
            <a:pPr algn="l" indent="0" marL="0">
              <a:lnSpc>
                <a:spcPct val="100000"/>
              </a:lnSpc>
              <a:buNone/>
            </a:pPr>
            <a:r>
              <a:rPr lang="en-US" sz="2786" b="1" dirty="0">
                <a:solidFill>
                  <a:srgbClr val="FFFFFF"/>
                </a:solidFill>
                <a:latin typeface="Arial" pitchFamily="34" charset="0"/>
                <a:ea typeface="Arial" pitchFamily="34" charset="-122"/>
                <a:cs typeface="Arial" pitchFamily="34" charset="-120"/>
              </a:rPr>
              <a:t>Матрёна Васильевна: внешний облик и повседневный быт
</a:t>
            </a:r>
            <a:endParaRPr lang="en-US" sz="2786" dirty="0"/>
          </a:p>
        </p:txBody>
      </p:sp>
      <p:sp>
        <p:nvSpPr>
          <p:cNvPr id="6" name="Text 1"/>
          <p:cNvSpPr txBox="1"/>
          <p:nvPr/>
        </p:nvSpPr>
        <p:spPr>
          <a:xfrm>
            <a:off x="2778100" y="3141000"/>
            <a:ext cx="5404800" cy="12315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Внутренняя чистота
</a:t>
            </a:r>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Но именно в такой обстановке особенно заметны её терпение и спокойствие. Её доброта не зависит от достатка и проявляется в каждом поступке.
</a:t>
            </a:r>
            <a:endParaRPr lang="en-US" sz="1300" dirty="0"/>
          </a:p>
        </p:txBody>
      </p:sp>
      <p:sp>
        <p:nvSpPr>
          <p:cNvPr id="7" name="Text 2"/>
          <p:cNvSpPr txBox="1"/>
          <p:nvPr/>
        </p:nvSpPr>
        <p:spPr>
          <a:xfrm>
            <a:off x="2778100" y="1387050"/>
            <a:ext cx="5404800" cy="1270200"/>
          </a:xfrm>
          <a:prstGeom prst="rect">
            <a:avLst/>
          </a:prstGeom>
          <a:noFill/>
          <a:ln/>
        </p:spPr>
        <p:txBody>
          <a:bodyPr wrap="square" lIns="0" tIns="0" rIns="0" bIns="0" rtlCol="0" anchor="ctr"/>
          <a:lstStyle/>
          <a:p>
            <a:pPr algn="l" indent="0" marL="0">
              <a:lnSpc>
                <a:spcPct val="100000"/>
              </a:lnSpc>
              <a:buNone/>
            </a:pPr>
            <a:r>
              <a:rPr lang="en-US" sz="1300" b="1" dirty="0">
                <a:solidFill>
                  <a:srgbClr val="3C05D9"/>
                </a:solidFill>
                <a:latin typeface="Arial" pitchFamily="34" charset="0"/>
                <a:ea typeface="Arial" pitchFamily="34" charset="-122"/>
                <a:cs typeface="Arial" pitchFamily="34" charset="-120"/>
              </a:rPr>
              <a:t>Скромная жизнь
</a:t>
            </a:r>
            <a:pPr algn="l" indent="0" marL="0">
              <a:lnSpc>
                <a:spcPct val="100000"/>
              </a:lnSpc>
              <a:buNone/>
            </a:pPr>
            <a:r>
              <a:rPr lang="en-US" sz="1300" b="1" dirty="0">
                <a:solidFill>
                  <a:srgbClr val="3C05D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3C05D9"/>
                </a:solidFill>
                <a:latin typeface="Arial" pitchFamily="34" charset="0"/>
                <a:ea typeface="Arial" pitchFamily="34" charset="-122"/>
                <a:cs typeface="Arial" pitchFamily="34" charset="-120"/>
              </a:rPr>
              <a:t>Матрёна живёт одна в старой избе, где всё изношено и бедно. Простая одежда, скудное хозяйство и постоянный тяжёлый труд создают ощущение нужды.
</a:t>
            </a:r>
            <a:endParaRPr lang="en-US" sz="1300" dirty="0"/>
          </a:p>
        </p:txBody>
      </p:sp>
      <p:sp>
        <p:nvSpPr>
          <p:cNvPr id="8" name="Text 3"/>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50600" y="1909084"/>
            <a:ext cx="4133400" cy="164728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49300" y="139500"/>
            <a:ext cx="8534700" cy="1154700"/>
          </a:xfrm>
          <a:prstGeom prst="rect">
            <a:avLst/>
          </a:prstGeom>
          <a:noFill/>
          <a:ln/>
        </p:spPr>
        <p:txBody>
          <a:bodyPr wrap="square" lIns="0" tIns="0" rIns="0" bIns="0" rtlCol="0" anchor="t"/>
          <a:lstStyle/>
          <a:p>
            <a:pPr algn="l" indent="0" marL="0">
              <a:lnSpc>
                <a:spcPct val="100000"/>
              </a:lnSpc>
              <a:buNone/>
            </a:pPr>
            <a:r>
              <a:rPr lang="en-US" sz="3400" b="1" dirty="0">
                <a:solidFill>
                  <a:srgbClr val="4303F8"/>
                </a:solidFill>
                <a:latin typeface="Arial" pitchFamily="34" charset="0"/>
                <a:ea typeface="Arial" pitchFamily="34" charset="-122"/>
                <a:cs typeface="Arial" pitchFamily="34" charset="-120"/>
              </a:rPr>
              <a:t>Кто окружает Матрёну
</a:t>
            </a:r>
            <a:endParaRPr lang="en-US" sz="3400" dirty="0"/>
          </a:p>
        </p:txBody>
      </p:sp>
      <p:sp>
        <p:nvSpPr>
          <p:cNvPr id="5"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5</a:t>
            </a:r>
            <a:endParaRPr lang="en-US" sz="900" dirty="0"/>
          </a:p>
        </p:txBody>
      </p:sp>
      <p:sp>
        <p:nvSpPr>
          <p:cNvPr id="6" name="Text 2"/>
          <p:cNvSpPr txBox="1"/>
          <p:nvPr/>
        </p:nvSpPr>
        <p:spPr>
          <a:xfrm>
            <a:off x="622500" y="1830025"/>
            <a:ext cx="3608400" cy="1805400"/>
          </a:xfrm>
          <a:prstGeom prst="rect">
            <a:avLst/>
          </a:prstGeom>
          <a:noFill/>
          <a:ln/>
        </p:spPr>
        <p:txBody>
          <a:bodyPr wrap="square" lIns="0" tIns="0" rIns="0" bIns="0" rtlCol="0" anchor="ctr"/>
          <a:lstStyle/>
          <a:p>
            <a:pPr algn="l" indent="0" marL="0">
              <a:lnSpc>
                <a:spcPct val="150000"/>
              </a:lnSpc>
              <a:buNone/>
            </a:pPr>
            <a:r>
              <a:rPr lang="en-US" sz="1100" dirty="0">
                <a:solidFill>
                  <a:srgbClr val="FFFFFF"/>
                </a:solidFill>
                <a:latin typeface="Arial" pitchFamily="34" charset="0"/>
                <a:ea typeface="Arial" pitchFamily="34" charset="-122"/>
                <a:cs typeface="Arial" pitchFamily="34" charset="-120"/>
              </a:rPr>
              <a:t>Основные люди вокруг героини и их отношение к ней.
</a:t>
            </a:r>
            <a:pPr algn="l" indent="0" marL="0">
              <a:lnSpc>
                <a:spcPct val="150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50000"/>
              </a:lnSpc>
              <a:buNone/>
            </a:pPr>
            <a:r>
              <a:rPr lang="en-US" sz="1100" dirty="0">
                <a:solidFill>
                  <a:srgbClr val="FFFFFF"/>
                </a:solidFill>
                <a:latin typeface="Arial" pitchFamily="34" charset="0"/>
                <a:ea typeface="Arial" pitchFamily="34" charset="-122"/>
                <a:cs typeface="Arial" pitchFamily="34" charset="-120"/>
              </a:rPr>
              <a:t>Окружающие по-разному связаны с Матрёной, но чаще видят в ней пользу или имущество, а не человека.
</a:t>
            </a:r>
            <a:pPr algn="l" indent="0" marL="0">
              <a:lnSpc>
                <a:spcPct val="150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А. И. Солженицын, «Матрёнин двор»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49300" y="139500"/>
            <a:ext cx="8583000" cy="708000"/>
          </a:xfrm>
          <a:prstGeom prst="rect">
            <a:avLst/>
          </a:prstGeom>
          <a:noFill/>
          <a:ln/>
        </p:spPr>
        <p:txBody>
          <a:bodyPr wrap="square" lIns="0" tIns="0" rIns="0" bIns="0" rtlCol="0" anchor="t"/>
          <a:lstStyle/>
          <a:p>
            <a:pPr algn="l" indent="0" marL="0">
              <a:lnSpc>
                <a:spcPct val="100000"/>
              </a:lnSpc>
              <a:buNone/>
            </a:pPr>
            <a:r>
              <a:rPr lang="en-US" sz="2915" b="1" dirty="0">
                <a:solidFill>
                  <a:srgbClr val="FFFFFF"/>
                </a:solidFill>
                <a:latin typeface="Arial" pitchFamily="34" charset="0"/>
                <a:ea typeface="Arial" pitchFamily="34" charset="-122"/>
                <a:cs typeface="Arial" pitchFamily="34" charset="-120"/>
              </a:rPr>
              <a:t>Повседневный труд и безотказность Матрёны
</a:t>
            </a:r>
            <a:endParaRPr lang="en-US" sz="2915" dirty="0"/>
          </a:p>
        </p:txBody>
      </p:sp>
      <p:sp>
        <p:nvSpPr>
          <p:cNvPr id="6"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6</a:t>
            </a:r>
            <a:endParaRPr lang="en-US" sz="900" dirty="0"/>
          </a:p>
        </p:txBody>
      </p:sp>
      <p:sp>
        <p:nvSpPr>
          <p:cNvPr id="7" name="Text 2"/>
          <p:cNvSpPr txBox="1"/>
          <p:nvPr/>
        </p:nvSpPr>
        <p:spPr>
          <a:xfrm>
            <a:off x="572425" y="1671550"/>
            <a:ext cx="1763100" cy="2745600"/>
          </a:xfrm>
          <a:prstGeom prst="rect">
            <a:avLst/>
          </a:prstGeom>
          <a:noFill/>
          <a:ln/>
        </p:spPr>
        <p:txBody>
          <a:bodyPr wrap="square" lIns="0" tIns="0" rIns="0" bIns="0" rtlCol="0" anchor="ctr"/>
          <a:lstStyle/>
          <a:p>
            <a:pPr algn="l" indent="0" marL="0">
              <a:lnSpc>
                <a:spcPct val="100000"/>
              </a:lnSpc>
              <a:buNone/>
            </a:pPr>
            <a:r>
              <a:rPr lang="en-US" sz="1100" dirty="0">
                <a:solidFill>
                  <a:srgbClr val="4303F8"/>
                </a:solidFill>
                <a:latin typeface="Arial" pitchFamily="34" charset="0"/>
                <a:ea typeface="Arial" pitchFamily="34" charset="-122"/>
                <a:cs typeface="Arial" pitchFamily="34" charset="-120"/>
              </a:rPr>
              <a:t>Матрёна трудится в колхозе, помогает соседям и выполняет самую тяжёлую работу, не считая её чем-то необычным или героическим.
</a:t>
            </a:r>
            <a:endParaRPr lang="en-US" sz="1100" dirty="0"/>
          </a:p>
        </p:txBody>
      </p:sp>
      <p:sp>
        <p:nvSpPr>
          <p:cNvPr id="8" name="Text 3"/>
          <p:cNvSpPr txBox="1"/>
          <p:nvPr/>
        </p:nvSpPr>
        <p:spPr>
          <a:xfrm>
            <a:off x="2675275" y="1671550"/>
            <a:ext cx="1763100" cy="27456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Она носит торф, ухаживает за домом и хозяйством, хотя сама живёт в постоянной нехватке времени, сил и самых простых вещей.
</a:t>
            </a:r>
            <a:endParaRPr lang="en-US" sz="1100" dirty="0"/>
          </a:p>
        </p:txBody>
      </p:sp>
      <p:sp>
        <p:nvSpPr>
          <p:cNvPr id="9" name="Text 4"/>
          <p:cNvSpPr txBox="1"/>
          <p:nvPr/>
        </p:nvSpPr>
        <p:spPr>
          <a:xfrm>
            <a:off x="4777950" y="1671550"/>
            <a:ext cx="1763100" cy="2745600"/>
          </a:xfrm>
          <a:prstGeom prst="rect">
            <a:avLst/>
          </a:prstGeom>
          <a:noFill/>
          <a:ln/>
        </p:spPr>
        <p:txBody>
          <a:bodyPr wrap="square" lIns="0" tIns="0" rIns="0" bIns="0" rtlCol="0" anchor="ctr"/>
          <a:lstStyle/>
          <a:p>
            <a:pPr algn="l" indent="0" marL="0">
              <a:lnSpc>
                <a:spcPct val="100000"/>
              </a:lnSpc>
              <a:buNone/>
            </a:pPr>
            <a:r>
              <a:rPr lang="en-US" sz="1100" dirty="0">
                <a:solidFill>
                  <a:srgbClr val="4303F8"/>
                </a:solidFill>
                <a:latin typeface="Arial" pitchFamily="34" charset="0"/>
                <a:ea typeface="Arial" pitchFamily="34" charset="-122"/>
                <a:cs typeface="Arial" pitchFamily="34" charset="-120"/>
              </a:rPr>
              <a:t>За помощь Матрёна почти никогда не ждёт платы и редко отказывает людям, даже если это неудобно для неё самой.
</a:t>
            </a:r>
            <a:endParaRPr lang="en-US" sz="1100" dirty="0"/>
          </a:p>
        </p:txBody>
      </p:sp>
      <p:sp>
        <p:nvSpPr>
          <p:cNvPr id="10" name="Text 5"/>
          <p:cNvSpPr txBox="1"/>
          <p:nvPr/>
        </p:nvSpPr>
        <p:spPr>
          <a:xfrm>
            <a:off x="6880725" y="1671550"/>
            <a:ext cx="1763100" cy="27456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Её труд не приносит богатства, но поддерживает жизнь вокруг. В этом и проявляются терпение, выносливость и бескорыстие героини.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83764" y="1760050"/>
            <a:ext cx="3555773" cy="22164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238A7"/>
                </a:solidFill>
                <a:latin typeface="Arial" pitchFamily="34" charset="0"/>
                <a:ea typeface="Arial" pitchFamily="34" charset="-122"/>
                <a:cs typeface="Arial" pitchFamily="34" charset="-120"/>
              </a:rPr>
              <a:t>7</a:t>
            </a:r>
            <a:endParaRPr lang="en-US" sz="900" dirty="0"/>
          </a:p>
        </p:txBody>
      </p:sp>
      <p:sp>
        <p:nvSpPr>
          <p:cNvPr id="9" name="Text 1"/>
          <p:cNvSpPr txBox="1"/>
          <p:nvPr/>
        </p:nvSpPr>
        <p:spPr>
          <a:xfrm>
            <a:off x="929532" y="1827992"/>
            <a:ext cx="3483000" cy="738900"/>
          </a:xfrm>
          <a:prstGeom prst="rect">
            <a:avLst/>
          </a:prstGeom>
          <a:noFill/>
          <a:ln/>
        </p:spPr>
        <p:txBody>
          <a:bodyPr wrap="square" lIns="0" tIns="0" rIns="0" bIns="0" rtlCol="0" anchor="t"/>
          <a:lstStyle/>
          <a:p>
            <a:pPr algn="l" indent="0" marL="0">
              <a:lnSpc>
                <a:spcPct val="150000"/>
              </a:lnSpc>
              <a:buNone/>
            </a:pPr>
            <a:r>
              <a:rPr lang="en-US" sz="1292" dirty="0">
                <a:solidFill>
                  <a:srgbClr val="FFFFFF"/>
                </a:solidFill>
                <a:latin typeface="Arial" pitchFamily="34" charset="0"/>
                <a:ea typeface="Arial" pitchFamily="34" charset="-122"/>
                <a:cs typeface="Arial" pitchFamily="34" charset="-120"/>
              </a:rPr>
              <a:t>Диаграмма показывает, как разные отношения к жизни сталкиваются вокруг одной тихой судьбы.
</a:t>
            </a:r>
            <a:endParaRPr lang="en-US" sz="1292" dirty="0"/>
          </a:p>
        </p:txBody>
      </p:sp>
      <p:sp>
        <p:nvSpPr>
          <p:cNvPr id="10" name="Text 2"/>
          <p:cNvSpPr txBox="1"/>
          <p:nvPr/>
        </p:nvSpPr>
        <p:spPr>
          <a:xfrm>
            <a:off x="4883100" y="4111000"/>
            <a:ext cx="3663000" cy="246300"/>
          </a:xfrm>
          <a:prstGeom prst="rect">
            <a:avLst/>
          </a:prstGeom>
          <a:noFill/>
          <a:ln/>
        </p:spPr>
        <p:txBody>
          <a:bodyPr wrap="square" lIns="0" tIns="0" rIns="0" bIns="0" rtlCol="0" anchor="t"/>
          <a:lstStyle/>
          <a:p>
            <a:pPr algn="r" indent="0" marL="0">
              <a:lnSpc>
                <a:spcPct val="100000"/>
              </a:lnSpc>
              <a:buNone/>
            </a:pPr>
            <a:r>
              <a:rPr lang="en-US" sz="1000" dirty="0">
                <a:solidFill>
                  <a:srgbClr val="FFFFFF"/>
                </a:solidFill>
                <a:latin typeface="Arial" pitchFamily="34" charset="0"/>
                <a:ea typeface="Arial" pitchFamily="34" charset="-122"/>
                <a:cs typeface="Arial" pitchFamily="34" charset="-120"/>
              </a:rPr>
              <a:t>А. И. Солженицын, «Матрёнин двор»
</a:t>
            </a:r>
            <a:endParaRPr lang="en-US" sz="1000" dirty="0"/>
          </a:p>
        </p:txBody>
      </p:sp>
      <p:sp>
        <p:nvSpPr>
          <p:cNvPr id="11" name="Text 3"/>
          <p:cNvSpPr txBox="1"/>
          <p:nvPr/>
        </p:nvSpPr>
        <p:spPr>
          <a:xfrm>
            <a:off x="249300" y="157950"/>
            <a:ext cx="8534700" cy="708000"/>
          </a:xfrm>
          <a:prstGeom prst="rect">
            <a:avLst/>
          </a:prstGeom>
          <a:noFill/>
          <a:ln/>
        </p:spPr>
        <p:txBody>
          <a:bodyPr wrap="square" lIns="0" tIns="0" rIns="0" bIns="0" rtlCol="0" anchor="t"/>
          <a:lstStyle/>
          <a:p>
            <a:pPr algn="l" indent="0" marL="0">
              <a:lnSpc>
                <a:spcPct val="100000"/>
              </a:lnSpc>
              <a:buNone/>
            </a:pPr>
            <a:r>
              <a:rPr lang="en-US" sz="3104" b="1" dirty="0">
                <a:solidFill>
                  <a:srgbClr val="F238A7"/>
                </a:solidFill>
                <a:latin typeface="Arial" pitchFamily="34" charset="0"/>
                <a:ea typeface="Arial" pitchFamily="34" charset="-122"/>
                <a:cs typeface="Arial" pitchFamily="34" charset="-120"/>
              </a:rPr>
              <a:t>Противопоставление ценностей в рассказе
</a:t>
            </a:r>
            <a:endParaRPr lang="en-US" sz="3104" dirty="0"/>
          </a:p>
        </p:txBody>
      </p:sp>
      <p:sp>
        <p:nvSpPr>
          <p:cNvPr id="12" name="Text 4"/>
          <p:cNvSpPr txBox="1"/>
          <p:nvPr/>
        </p:nvSpPr>
        <p:spPr>
          <a:xfrm>
            <a:off x="929532" y="3130317"/>
            <a:ext cx="3483000" cy="738900"/>
          </a:xfrm>
          <a:prstGeom prst="rect">
            <a:avLst/>
          </a:prstGeom>
          <a:noFill/>
          <a:ln/>
        </p:spPr>
        <p:txBody>
          <a:bodyPr wrap="square" lIns="0" tIns="0" rIns="0" bIns="0" rtlCol="0" anchor="t"/>
          <a:lstStyle/>
          <a:p>
            <a:pPr algn="l" indent="0" marL="0">
              <a:lnSpc>
                <a:spcPct val="150000"/>
              </a:lnSpc>
              <a:buNone/>
            </a:pPr>
            <a:r>
              <a:rPr lang="en-US" sz="1292" dirty="0">
                <a:solidFill>
                  <a:srgbClr val="FFFFFF"/>
                </a:solidFill>
                <a:latin typeface="Arial" pitchFamily="34" charset="0"/>
                <a:ea typeface="Arial" pitchFamily="34" charset="-122"/>
                <a:cs typeface="Arial" pitchFamily="34" charset="-120"/>
              </a:rPr>
              <a:t>Главная ценность рассказа связана не с вещами, а с совестью и способностью отдавать людям добро.
</a:t>
            </a:r>
            <a:endParaRPr lang="en-US" sz="129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46956" y="1533950"/>
            <a:ext cx="301388" cy="267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6291600" y="1540580"/>
            <a:ext cx="318300" cy="25464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490250" y="1533950"/>
            <a:ext cx="267900" cy="267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8</a:t>
            </a:r>
            <a:endParaRPr lang="en-US" sz="900" dirty="0"/>
          </a:p>
        </p:txBody>
      </p:sp>
      <p:sp>
        <p:nvSpPr>
          <p:cNvPr id="10" name="Text 1"/>
          <p:cNvSpPr txBox="1"/>
          <p:nvPr/>
        </p:nvSpPr>
        <p:spPr>
          <a:xfrm>
            <a:off x="1077925" y="1390850"/>
            <a:ext cx="1860900" cy="51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Горница как спор
</a:t>
            </a:r>
            <a:endParaRPr lang="en-US" sz="1200" dirty="0"/>
          </a:p>
        </p:txBody>
      </p:sp>
      <p:sp>
        <p:nvSpPr>
          <p:cNvPr id="11" name="Text 2"/>
          <p:cNvSpPr txBox="1"/>
          <p:nvPr/>
        </p:nvSpPr>
        <p:spPr>
          <a:xfrm>
            <a:off x="487300" y="2174950"/>
            <a:ext cx="2502300" cy="19440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Фаддей настаивает на разборе горницы, потому что новая изба Киры важнее для него, чем покой Матрёны. В споре имущество становится важнее человеческих чувств.
</a:t>
            </a:r>
            <a:endParaRPr lang="en-US" sz="1000" dirty="0"/>
          </a:p>
        </p:txBody>
      </p:sp>
      <p:sp>
        <p:nvSpPr>
          <p:cNvPr id="12" name="Text 3"/>
          <p:cNvSpPr txBox="1"/>
          <p:nvPr/>
        </p:nvSpPr>
        <p:spPr>
          <a:xfrm>
            <a:off x="6731025" y="1390850"/>
            <a:ext cx="1860900" cy="51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Выбор между людьми и выгодой
</a:t>
            </a:r>
            <a:endParaRPr lang="en-US" sz="1200" dirty="0"/>
          </a:p>
        </p:txBody>
      </p:sp>
      <p:sp>
        <p:nvSpPr>
          <p:cNvPr id="13" name="Text 4"/>
          <p:cNvSpPr txBox="1"/>
          <p:nvPr/>
        </p:nvSpPr>
        <p:spPr>
          <a:xfrm>
            <a:off x="6168150" y="2174950"/>
            <a:ext cx="2457900" cy="19440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Сюжет показывает, как хозяйственная польза вытесняет уважение и доброту. Внешне речь идёт о доме, но по смыслу — о жадности и разрушенной близости.
</a:t>
            </a:r>
            <a:endParaRPr lang="en-US" sz="1000" dirty="0"/>
          </a:p>
        </p:txBody>
      </p:sp>
      <p:sp>
        <p:nvSpPr>
          <p:cNvPr id="14" name="Text 5"/>
          <p:cNvSpPr txBox="1"/>
          <p:nvPr/>
        </p:nvSpPr>
        <p:spPr>
          <a:xfrm>
            <a:off x="3905825" y="1390850"/>
            <a:ext cx="1860900" cy="519600"/>
          </a:xfrm>
          <a:prstGeom prst="rect">
            <a:avLst/>
          </a:prstGeom>
          <a:noFill/>
          <a:ln/>
        </p:spPr>
        <p:txBody>
          <a:bodyPr wrap="square" lIns="0" tIns="0" rIns="0" bIns="0" rtlCol="0" anchor="ctr"/>
          <a:lstStyle/>
          <a:p>
            <a:pPr algn="l" indent="0" marL="0">
              <a:lnSpc>
                <a:spcPct val="100000"/>
              </a:lnSpc>
              <a:buNone/>
            </a:pPr>
            <a:r>
              <a:rPr lang="en-US" sz="1200" b="1" dirty="0">
                <a:solidFill>
                  <a:srgbClr val="4303F8"/>
                </a:solidFill>
                <a:latin typeface="Arial" pitchFamily="34" charset="0"/>
                <a:ea typeface="Arial" pitchFamily="34" charset="-122"/>
                <a:cs typeface="Arial" pitchFamily="34" charset="-120"/>
              </a:rPr>
              <a:t>Старая обида
</a:t>
            </a:r>
            <a:endParaRPr lang="en-US" sz="1200" dirty="0"/>
          </a:p>
        </p:txBody>
      </p:sp>
      <p:sp>
        <p:nvSpPr>
          <p:cNvPr id="15" name="Text 6"/>
          <p:cNvSpPr txBox="1"/>
          <p:nvPr/>
        </p:nvSpPr>
        <p:spPr>
          <a:xfrm>
            <a:off x="3352100" y="2174950"/>
            <a:ext cx="2437800" cy="1944000"/>
          </a:xfrm>
          <a:prstGeom prst="rect">
            <a:avLst/>
          </a:prstGeom>
          <a:noFill/>
          <a:ln/>
        </p:spPr>
        <p:txBody>
          <a:bodyPr wrap="square" lIns="0" tIns="0" rIns="0" bIns="0" rtlCol="0" anchor="t"/>
          <a:lstStyle/>
          <a:p>
            <a:pPr algn="l" indent="0" marL="0">
              <a:lnSpc>
                <a:spcPct val="100000"/>
              </a:lnSpc>
              <a:buNone/>
            </a:pPr>
            <a:r>
              <a:rPr lang="en-US" sz="1000" dirty="0">
                <a:solidFill>
                  <a:srgbClr val="3C05D9"/>
                </a:solidFill>
                <a:latin typeface="Arial" pitchFamily="34" charset="0"/>
                <a:ea typeface="Arial" pitchFamily="34" charset="-122"/>
                <a:cs typeface="Arial" pitchFamily="34" charset="-120"/>
              </a:rPr>
              <a:t>Когда-то между Фаддеем и Матрёной была личная драма, и несостоявшаяся свадьба оставила тяжёлую память. Старое чувство превращается в скрытую вражду на долгие годы.
</a:t>
            </a:r>
            <a:endParaRPr lang="en-US" sz="1000" dirty="0"/>
          </a:p>
        </p:txBody>
      </p:sp>
      <p:sp>
        <p:nvSpPr>
          <p:cNvPr id="16" name="Text 7"/>
          <p:cNvSpPr txBox="1"/>
          <p:nvPr/>
        </p:nvSpPr>
        <p:spPr>
          <a:xfrm>
            <a:off x="249300" y="139500"/>
            <a:ext cx="8534700" cy="875700"/>
          </a:xfrm>
          <a:prstGeom prst="rect">
            <a:avLst/>
          </a:prstGeom>
          <a:noFill/>
          <a:ln/>
        </p:spPr>
        <p:txBody>
          <a:bodyPr wrap="square" lIns="0" tIns="0" rIns="0" bIns="0" rtlCol="0" anchor="t"/>
          <a:lstStyle/>
          <a:p>
            <a:pPr algn="l" indent="0" marL="0">
              <a:lnSpc>
                <a:spcPct val="100000"/>
              </a:lnSpc>
              <a:buNone/>
            </a:pPr>
            <a:r>
              <a:rPr lang="en-US" sz="3400" b="1" dirty="0">
                <a:solidFill>
                  <a:srgbClr val="FFFFFF"/>
                </a:solidFill>
                <a:latin typeface="Arial" pitchFamily="34" charset="0"/>
                <a:ea typeface="Arial" pitchFamily="34" charset="-122"/>
                <a:cs typeface="Arial" pitchFamily="34" charset="-120"/>
              </a:rPr>
              <a:t>Фаддей и конфликт вокруг горницы
</a:t>
            </a:r>
            <a:endParaRPr lang="en-US" sz="3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9300" y="1298363"/>
            <a:ext cx="8534700" cy="350532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49300" y="139500"/>
            <a:ext cx="8534700" cy="1065900"/>
          </a:xfrm>
          <a:prstGeom prst="rect">
            <a:avLst/>
          </a:prstGeom>
          <a:noFill/>
          <a:ln/>
        </p:spPr>
        <p:txBody>
          <a:bodyPr wrap="square" lIns="0" tIns="0" rIns="0" bIns="0" rtlCol="0" anchor="t"/>
          <a:lstStyle/>
          <a:p>
            <a:pPr algn="l" indent="0" marL="0">
              <a:lnSpc>
                <a:spcPct val="100000"/>
              </a:lnSpc>
              <a:buNone/>
            </a:pPr>
            <a:r>
              <a:rPr lang="en-US" sz="3400" b="1" dirty="0">
                <a:solidFill>
                  <a:srgbClr val="4303F8"/>
                </a:solidFill>
                <a:latin typeface="Arial" pitchFamily="34" charset="0"/>
                <a:ea typeface="Arial" pitchFamily="34" charset="-122"/>
                <a:cs typeface="Arial" pitchFamily="34" charset="-120"/>
              </a:rPr>
              <a:t>Как нарастает трагедия
</a:t>
            </a:r>
            <a:pPr algn="l" indent="0" marL="0">
              <a:lnSpc>
                <a:spcPct val="100000"/>
              </a:lnSpc>
              <a:buNone/>
            </a:pPr>
            <a:r>
              <a:rPr lang="en-US" sz="1200" dirty="0">
                <a:solidFill>
                  <a:srgbClr val="4303F8"/>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4303F8"/>
                </a:solidFill>
                <a:latin typeface="Arial" pitchFamily="34" charset="0"/>
                <a:ea typeface="Arial" pitchFamily="34" charset="-122"/>
                <a:cs typeface="Arial" pitchFamily="34" charset="-120"/>
              </a:rPr>
              <a:t>Последовательность событий, которая ведёт к гибели Матрёны и её племянницы.
</a:t>
            </a:r>
            <a:endParaRPr lang="en-US" sz="3400" dirty="0"/>
          </a:p>
        </p:txBody>
      </p:sp>
      <p:sp>
        <p:nvSpPr>
          <p:cNvPr id="5"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27499" y="728475"/>
            <a:ext cx="3673501" cy="4415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49300" y="139500"/>
            <a:ext cx="8534700" cy="708000"/>
          </a:xfrm>
          <a:prstGeom prst="rect">
            <a:avLst/>
          </a:prstGeom>
          <a:noFill/>
          <a:ln/>
        </p:spPr>
        <p:txBody>
          <a:bodyPr wrap="square" lIns="0" tIns="0" rIns="0" bIns="0" rtlCol="0" anchor="t"/>
          <a:lstStyle/>
          <a:p>
            <a:pPr algn="l" indent="0" marL="0">
              <a:lnSpc>
                <a:spcPct val="100000"/>
              </a:lnSpc>
              <a:buNone/>
            </a:pPr>
            <a:r>
              <a:rPr lang="en-US" sz="3400" b="1" dirty="0">
                <a:solidFill>
                  <a:srgbClr val="FFFFFF"/>
                </a:solidFill>
                <a:latin typeface="Arial" pitchFamily="34" charset="0"/>
                <a:ea typeface="Arial" pitchFamily="34" charset="-122"/>
                <a:cs typeface="Arial" pitchFamily="34" charset="-120"/>
              </a:rPr>
              <a:t>Символика дома и избы
</a:t>
            </a:r>
            <a:endParaRPr lang="en-US" sz="3400" dirty="0"/>
          </a:p>
        </p:txBody>
      </p:sp>
      <p:sp>
        <p:nvSpPr>
          <p:cNvPr id="8"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10</a:t>
            </a:r>
            <a:endParaRPr lang="en-US" sz="900" dirty="0"/>
          </a:p>
        </p:txBody>
      </p:sp>
      <p:sp>
        <p:nvSpPr>
          <p:cNvPr id="9" name="Text 2"/>
          <p:cNvSpPr txBox="1"/>
          <p:nvPr/>
        </p:nvSpPr>
        <p:spPr>
          <a:xfrm>
            <a:off x="610800" y="1962525"/>
            <a:ext cx="2326200" cy="1714800"/>
          </a:xfrm>
          <a:prstGeom prst="rect">
            <a:avLst/>
          </a:prstGeom>
          <a:noFill/>
          <a:ln/>
        </p:spPr>
        <p:txBody>
          <a:bodyPr wrap="square" lIns="0" tIns="0" rIns="0" bIns="0" rtlCol="0" anchor="ctr"/>
          <a:lstStyle/>
          <a:p>
            <a:pPr algn="l" indent="0" marL="0">
              <a:lnSpc>
                <a:spcPct val="115000"/>
              </a:lnSpc>
              <a:buNone/>
            </a:pPr>
            <a:r>
              <a:rPr lang="en-US" sz="1200" dirty="0">
                <a:solidFill>
                  <a:srgbClr val="3C05D9"/>
                </a:solidFill>
                <a:latin typeface="Arial" pitchFamily="34" charset="0"/>
                <a:ea typeface="Arial" pitchFamily="34" charset="-122"/>
                <a:cs typeface="Arial" pitchFamily="34" charset="-120"/>
              </a:rPr>
              <a:t>Изба Матрёны похожа на саму хозяйку: старая, перекошенная, бедная, но тёплая и живая. В ней сохраняются забота, гостеприимство и следы человеческого участия.
</a:t>
            </a:r>
            <a:endParaRPr lang="en-US" sz="1200" dirty="0"/>
          </a:p>
        </p:txBody>
      </p:sp>
      <p:sp>
        <p:nvSpPr>
          <p:cNvPr id="10" name="Text 3"/>
          <p:cNvSpPr txBox="1"/>
          <p:nvPr/>
        </p:nvSpPr>
        <p:spPr>
          <a:xfrm>
            <a:off x="3438729" y="1962525"/>
            <a:ext cx="2326200" cy="17148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Когда разбирают горницу, разрушается не только часть дома, но и привычный мир героини. Поэтому образ избы помогает понять хрупкость жизни и её внутренний свет.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49300" y="139500"/>
            <a:ext cx="8534700" cy="708000"/>
          </a:xfrm>
          <a:prstGeom prst="rect">
            <a:avLst/>
          </a:prstGeom>
          <a:noFill/>
          <a:ln/>
        </p:spPr>
        <p:txBody>
          <a:bodyPr wrap="square" lIns="0" tIns="0" rIns="0" bIns="0" rtlCol="0" anchor="t"/>
          <a:lstStyle/>
          <a:p>
            <a:pPr algn="l" indent="0" marL="0">
              <a:lnSpc>
                <a:spcPct val="100000"/>
              </a:lnSpc>
              <a:buNone/>
            </a:pPr>
            <a:r>
              <a:rPr lang="en-US" sz="3290" b="1" dirty="0">
                <a:solidFill>
                  <a:srgbClr val="FFFFFF"/>
                </a:solidFill>
                <a:latin typeface="Arial" pitchFamily="34" charset="0"/>
                <a:ea typeface="Arial" pitchFamily="34" charset="-122"/>
                <a:cs typeface="Arial" pitchFamily="34" charset="-120"/>
              </a:rPr>
              <a:t>Язык рассказа и особенности интонации
</a:t>
            </a:r>
            <a:endParaRPr lang="en-US" sz="3290" dirty="0"/>
          </a:p>
        </p:txBody>
      </p:sp>
      <p:sp>
        <p:nvSpPr>
          <p:cNvPr id="8"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11</a:t>
            </a:r>
            <a:endParaRPr lang="en-US" sz="900" dirty="0"/>
          </a:p>
        </p:txBody>
      </p:sp>
      <p:sp>
        <p:nvSpPr>
          <p:cNvPr id="9" name="Text 2"/>
          <p:cNvSpPr txBox="1"/>
          <p:nvPr/>
        </p:nvSpPr>
        <p:spPr>
          <a:xfrm>
            <a:off x="614525" y="1996175"/>
            <a:ext cx="2285400" cy="2061900"/>
          </a:xfrm>
          <a:prstGeom prst="rect">
            <a:avLst/>
          </a:prstGeom>
          <a:noFill/>
          <a:ln/>
        </p:spPr>
        <p:txBody>
          <a:bodyPr wrap="square" lIns="0" tIns="0" rIns="0" bIns="0" rtlCol="0" anchor="t"/>
          <a:lstStyle/>
          <a:p>
            <a:pPr algn="l" indent="0" marL="0">
              <a:lnSpc>
                <a:spcPct val="100000"/>
              </a:lnSpc>
              <a:buNone/>
            </a:pPr>
            <a:r>
              <a:rPr lang="en-US" sz="1200" dirty="0">
                <a:solidFill>
                  <a:srgbClr val="4303F8"/>
                </a:solidFill>
                <a:latin typeface="Arial" pitchFamily="34" charset="0"/>
                <a:ea typeface="Arial" pitchFamily="34" charset="-122"/>
                <a:cs typeface="Arial" pitchFamily="34" charset="-120"/>
              </a:rPr>
              <a:t>Солженицын говорит простыми, почти разговорными фразами, поэтому деревенская речь звучит естественно и правдиво. Народные обороты и пословицы помогают почувствовать живой голос среды, а не книжное пересказанное описание.
</a:t>
            </a:r>
            <a:endParaRPr lang="en-US" sz="1200" dirty="0"/>
          </a:p>
        </p:txBody>
      </p:sp>
      <p:sp>
        <p:nvSpPr>
          <p:cNvPr id="10" name="Text 3"/>
          <p:cNvSpPr txBox="1"/>
          <p:nvPr/>
        </p:nvSpPr>
        <p:spPr>
          <a:xfrm>
            <a:off x="3429325" y="1996175"/>
            <a:ext cx="2285400" cy="2061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Интонация рассказа спокойная и сдержанная, будто автор внимательно записывает увиденное. Именно такая манера делает трагические события особенно сильными: чем тише рассказ, тем острее ощущается боль героини.
</a:t>
            </a:r>
            <a:endParaRPr lang="en-US" sz="1200" dirty="0"/>
          </a:p>
        </p:txBody>
      </p:sp>
      <p:sp>
        <p:nvSpPr>
          <p:cNvPr id="11" name="Text 4"/>
          <p:cNvSpPr txBox="1"/>
          <p:nvPr/>
        </p:nvSpPr>
        <p:spPr>
          <a:xfrm>
            <a:off x="6244125" y="1996175"/>
            <a:ext cx="2285400" cy="2061900"/>
          </a:xfrm>
          <a:prstGeom prst="rect">
            <a:avLst/>
          </a:prstGeom>
          <a:noFill/>
          <a:ln/>
        </p:spPr>
        <p:txBody>
          <a:bodyPr wrap="square" lIns="0" tIns="0" rIns="0" bIns="0" rtlCol="0" anchor="t"/>
          <a:lstStyle/>
          <a:p>
            <a:pPr algn="l" indent="0" marL="0">
              <a:lnSpc>
                <a:spcPct val="100000"/>
              </a:lnSpc>
              <a:buNone/>
            </a:pPr>
            <a:r>
              <a:rPr lang="en-US" sz="1200" dirty="0">
                <a:solidFill>
                  <a:srgbClr val="4303F8"/>
                </a:solidFill>
                <a:latin typeface="Arial" pitchFamily="34" charset="0"/>
                <a:ea typeface="Arial" pitchFamily="34" charset="-122"/>
                <a:cs typeface="Arial" pitchFamily="34" charset="-120"/>
              </a:rPr>
              <a:t>Простота языка не упрощает смысл, а, наоборот, подчёркивает его. Через обычные слова становится яснее главная мысль: в бедной, тяжёлой жизни Матрёны скрыта настоящая нравственная высота.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238A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0000" y="1858203"/>
            <a:ext cx="3856200" cy="183169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12</a:t>
            </a:r>
            <a:endParaRPr lang="en-US" sz="900" dirty="0"/>
          </a:p>
        </p:txBody>
      </p:sp>
      <p:sp>
        <p:nvSpPr>
          <p:cNvPr id="5" name="Text 1"/>
          <p:cNvSpPr txBox="1"/>
          <p:nvPr/>
        </p:nvSpPr>
        <p:spPr>
          <a:xfrm>
            <a:off x="5122850" y="1722800"/>
            <a:ext cx="3690600" cy="642900"/>
          </a:xfrm>
          <a:prstGeom prst="rect">
            <a:avLst/>
          </a:prstGeom>
          <a:noFill/>
          <a:ln/>
        </p:spPr>
        <p:txBody>
          <a:bodyPr wrap="square" lIns="0" tIns="0" rIns="0" bIns="0" rtlCol="0" anchor="t"/>
          <a:lstStyle/>
          <a:p>
            <a:pPr algn="l" indent="0" marL="0">
              <a:lnSpc>
                <a:spcPct val="150000"/>
              </a:lnSpc>
              <a:buNone/>
            </a:pPr>
            <a:r>
              <a:rPr lang="en-US" sz="1200" dirty="0">
                <a:solidFill>
                  <a:srgbClr val="FFFFFF"/>
                </a:solidFill>
                <a:latin typeface="Arial" pitchFamily="34" charset="0"/>
                <a:ea typeface="Arial" pitchFamily="34" charset="-122"/>
                <a:cs typeface="Arial" pitchFamily="34" charset="-120"/>
              </a:rPr>
              <a:t>Короткие детали помогают увидеть бедность, характер героини и приближение трагедии.
</a:t>
            </a:r>
            <a:endParaRPr lang="en-US" sz="1200" dirty="0"/>
          </a:p>
        </p:txBody>
      </p:sp>
      <p:sp>
        <p:nvSpPr>
          <p:cNvPr id="6" name="Text 2"/>
          <p:cNvSpPr txBox="1"/>
          <p:nvPr/>
        </p:nvSpPr>
        <p:spPr>
          <a:xfrm>
            <a:off x="5122850" y="2710670"/>
            <a:ext cx="3690600" cy="708000"/>
          </a:xfrm>
          <a:prstGeom prst="rect">
            <a:avLst/>
          </a:prstGeom>
          <a:noFill/>
          <a:ln/>
        </p:spPr>
        <p:txBody>
          <a:bodyPr wrap="square" lIns="0" tIns="0" rIns="0" bIns="0" rtlCol="0" anchor="t"/>
          <a:lstStyle/>
          <a:p>
            <a:pPr algn="l" indent="0" marL="0">
              <a:lnSpc>
                <a:spcPct val="150000"/>
              </a:lnSpc>
              <a:buNone/>
            </a:pPr>
            <a:r>
              <a:rPr lang="en-US" sz="1200" dirty="0">
                <a:solidFill>
                  <a:srgbClr val="FFFFFF"/>
                </a:solidFill>
                <a:latin typeface="Arial" pitchFamily="34" charset="0"/>
                <a:ea typeface="Arial" pitchFamily="34" charset="-122"/>
                <a:cs typeface="Arial" pitchFamily="34" charset="-120"/>
              </a:rPr>
              <a:t>Каждая деталь не просто описывает быт, а раскрывает смысл: бедность, труд и хрупкость жизни ведут к трагическому финалу.
</a:t>
            </a:r>
            <a:endParaRPr lang="en-US" sz="1200" dirty="0"/>
          </a:p>
        </p:txBody>
      </p:sp>
      <p:sp>
        <p:nvSpPr>
          <p:cNvPr id="7" name="Text 3"/>
          <p:cNvSpPr txBox="1"/>
          <p:nvPr/>
        </p:nvSpPr>
        <p:spPr>
          <a:xfrm>
            <a:off x="5093475" y="3704700"/>
            <a:ext cx="3690600" cy="2616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Рассказ А. И. Солженицына «Матрёнин двор»
</a:t>
            </a:r>
            <a:endParaRPr lang="en-US" sz="1000" dirty="0"/>
          </a:p>
        </p:txBody>
      </p:sp>
      <p:sp>
        <p:nvSpPr>
          <p:cNvPr id="8" name="Text 4"/>
          <p:cNvSpPr txBox="1"/>
          <p:nvPr/>
        </p:nvSpPr>
        <p:spPr>
          <a:xfrm>
            <a:off x="249300" y="139500"/>
            <a:ext cx="8534700" cy="1179300"/>
          </a:xfrm>
          <a:prstGeom prst="rect">
            <a:avLst/>
          </a:prstGeom>
          <a:noFill/>
          <a:ln/>
        </p:spPr>
        <p:txBody>
          <a:bodyPr wrap="square" lIns="0" tIns="0" rIns="0" bIns="0" rtlCol="0" anchor="t"/>
          <a:lstStyle/>
          <a:p>
            <a:pPr algn="l" indent="0" marL="0">
              <a:lnSpc>
                <a:spcPct val="100000"/>
              </a:lnSpc>
              <a:buNone/>
            </a:pPr>
            <a:r>
              <a:rPr lang="en-US" sz="3400" b="1" dirty="0">
                <a:solidFill>
                  <a:srgbClr val="FFFFFF"/>
                </a:solidFill>
                <a:latin typeface="Arial" pitchFamily="34" charset="0"/>
                <a:ea typeface="Arial" pitchFamily="34" charset="-122"/>
                <a:cs typeface="Arial" pitchFamily="34" charset="-120"/>
              </a:rPr>
              <a:t>Художественные детали и их смысл
</a:t>
            </a:r>
            <a:endParaRPr lang="en-US" sz="3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13</a:t>
            </a:r>
            <a:endParaRPr lang="en-US" sz="900" dirty="0"/>
          </a:p>
        </p:txBody>
      </p:sp>
      <p:sp>
        <p:nvSpPr>
          <p:cNvPr id="9" name="Text 1"/>
          <p:cNvSpPr txBox="1"/>
          <p:nvPr/>
        </p:nvSpPr>
        <p:spPr>
          <a:xfrm>
            <a:off x="1070448" y="1691557"/>
            <a:ext cx="3344100" cy="11475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Матрёна живёт не ради богатства и не старается казаться важной. Её поступки просты, но именно из них складывается образ человека, на котором держится жизнь других.
</a:t>
            </a:r>
            <a:endParaRPr lang="en-US" sz="1100" dirty="0"/>
          </a:p>
        </p:txBody>
      </p:sp>
      <p:sp>
        <p:nvSpPr>
          <p:cNvPr id="10" name="Text 2"/>
          <p:cNvSpPr txBox="1"/>
          <p:nvPr/>
        </p:nvSpPr>
        <p:spPr>
          <a:xfrm>
            <a:off x="5243573" y="1691557"/>
            <a:ext cx="3344100" cy="11475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Она помогает без лишних слов, не торгуется за каждую услугу и не ждёт благодарности. Такая бескорыстность показывает внутреннюю чистоту сильнее любых громких поступков.
</a:t>
            </a:r>
            <a:endParaRPr lang="en-US" sz="1100" dirty="0"/>
          </a:p>
        </p:txBody>
      </p:sp>
      <p:sp>
        <p:nvSpPr>
          <p:cNvPr id="11" name="Text 3"/>
          <p:cNvSpPr txBox="1"/>
          <p:nvPr/>
        </p:nvSpPr>
        <p:spPr>
          <a:xfrm>
            <a:off x="249300" y="139500"/>
            <a:ext cx="8534700" cy="708000"/>
          </a:xfrm>
          <a:prstGeom prst="rect">
            <a:avLst/>
          </a:prstGeom>
          <a:noFill/>
          <a:ln/>
        </p:spPr>
        <p:txBody>
          <a:bodyPr wrap="square" lIns="0" tIns="0" rIns="0" bIns="0" rtlCol="0" anchor="t"/>
          <a:lstStyle/>
          <a:p>
            <a:pPr algn="l" indent="0" marL="0">
              <a:lnSpc>
                <a:spcPct val="100000"/>
              </a:lnSpc>
              <a:buNone/>
            </a:pPr>
            <a:r>
              <a:rPr lang="en-US" sz="3400" b="1" dirty="0">
                <a:solidFill>
                  <a:srgbClr val="4303F8"/>
                </a:solidFill>
                <a:latin typeface="Arial" pitchFamily="34" charset="0"/>
                <a:ea typeface="Arial" pitchFamily="34" charset="-122"/>
                <a:cs typeface="Arial" pitchFamily="34" charset="-120"/>
              </a:rPr>
              <a:t>Тема праведника в произведении
</a:t>
            </a:r>
            <a:endParaRPr lang="en-US" sz="3400" dirty="0"/>
          </a:p>
        </p:txBody>
      </p:sp>
      <p:sp>
        <p:nvSpPr>
          <p:cNvPr id="12" name="Text 4"/>
          <p:cNvSpPr txBox="1"/>
          <p:nvPr/>
        </p:nvSpPr>
        <p:spPr>
          <a:xfrm>
            <a:off x="1070448" y="3241532"/>
            <a:ext cx="3344100" cy="11475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Праведник в рассказе — это не святой из книги, а обычный человек, который хранит совесть, терпение и доброту даже в бедности и усталости.
</a:t>
            </a:r>
            <a:endParaRPr lang="en-US" sz="1100" dirty="0"/>
          </a:p>
        </p:txBody>
      </p:sp>
      <p:sp>
        <p:nvSpPr>
          <p:cNvPr id="13" name="Text 5"/>
          <p:cNvSpPr txBox="1"/>
          <p:nvPr/>
        </p:nvSpPr>
        <p:spPr>
          <a:xfrm>
            <a:off x="5243573" y="3241532"/>
            <a:ext cx="3344100" cy="11475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Окружающие не всегда замечают такую ценность при жизни, но автор подчёркивает: именно подобные люди незаметно поддерживают нравственный смысл всего общества.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83764" y="1760050"/>
            <a:ext cx="3555773" cy="22164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238A7"/>
                </a:solidFill>
                <a:latin typeface="Arial" pitchFamily="34" charset="0"/>
                <a:ea typeface="Arial" pitchFamily="34" charset="-122"/>
                <a:cs typeface="Arial" pitchFamily="34" charset="-120"/>
              </a:rPr>
              <a:t>14</a:t>
            </a:r>
            <a:endParaRPr lang="en-US" sz="900" dirty="0"/>
          </a:p>
        </p:txBody>
      </p:sp>
      <p:sp>
        <p:nvSpPr>
          <p:cNvPr id="9" name="Text 1"/>
          <p:cNvSpPr txBox="1"/>
          <p:nvPr/>
        </p:nvSpPr>
        <p:spPr>
          <a:xfrm>
            <a:off x="929532" y="1827992"/>
            <a:ext cx="3483000" cy="738900"/>
          </a:xfrm>
          <a:prstGeom prst="rect">
            <a:avLst/>
          </a:prstGeom>
          <a:noFill/>
          <a:ln/>
        </p:spPr>
        <p:txBody>
          <a:bodyPr wrap="square" lIns="0" tIns="0" rIns="0" bIns="0" rtlCol="0" anchor="t"/>
          <a:lstStyle/>
          <a:p>
            <a:pPr algn="l" indent="0" marL="0">
              <a:lnSpc>
                <a:spcPct val="150000"/>
              </a:lnSpc>
              <a:buNone/>
            </a:pPr>
            <a:r>
              <a:rPr lang="en-US" sz="1292" dirty="0">
                <a:solidFill>
                  <a:srgbClr val="FFFFFF"/>
                </a:solidFill>
                <a:latin typeface="Arial" pitchFamily="34" charset="0"/>
                <a:ea typeface="Arial" pitchFamily="34" charset="-122"/>
                <a:cs typeface="Arial" pitchFamily="34" charset="-120"/>
              </a:rPr>
              <a:t>Диаграмма показывает, что внешняя жизнь героини бедна, но её внутренний мир гораздо богаче и сильнее.
</a:t>
            </a:r>
            <a:endParaRPr lang="en-US" sz="1292" dirty="0"/>
          </a:p>
        </p:txBody>
      </p:sp>
      <p:sp>
        <p:nvSpPr>
          <p:cNvPr id="10" name="Text 2"/>
          <p:cNvSpPr txBox="1"/>
          <p:nvPr/>
        </p:nvSpPr>
        <p:spPr>
          <a:xfrm>
            <a:off x="4883100" y="4111000"/>
            <a:ext cx="3663000" cy="246300"/>
          </a:xfrm>
          <a:prstGeom prst="rect">
            <a:avLst/>
          </a:prstGeom>
          <a:noFill/>
          <a:ln/>
        </p:spPr>
        <p:txBody>
          <a:bodyPr wrap="square" lIns="0" tIns="0" rIns="0" bIns="0" rtlCol="0" anchor="t"/>
          <a:lstStyle/>
          <a:p>
            <a:pPr algn="r" indent="0" marL="0">
              <a:lnSpc>
                <a:spcPct val="100000"/>
              </a:lnSpc>
              <a:buNone/>
            </a:pPr>
            <a:r>
              <a:rPr lang="en-US" sz="991" dirty="0">
                <a:solidFill>
                  <a:srgbClr val="FFFFFF"/>
                </a:solidFill>
                <a:latin typeface="Arial" pitchFamily="34" charset="0"/>
                <a:ea typeface="Arial" pitchFamily="34" charset="-122"/>
                <a:cs typeface="Arial" pitchFamily="34" charset="-120"/>
              </a:rPr>
              <a:t>Обобщение по рассказу А. И. Солженицына «Матрёнин двор»
</a:t>
            </a:r>
            <a:endParaRPr lang="en-US" sz="991" dirty="0"/>
          </a:p>
        </p:txBody>
      </p:sp>
      <p:sp>
        <p:nvSpPr>
          <p:cNvPr id="11" name="Text 3"/>
          <p:cNvSpPr txBox="1"/>
          <p:nvPr/>
        </p:nvSpPr>
        <p:spPr>
          <a:xfrm>
            <a:off x="249300" y="157950"/>
            <a:ext cx="8534700" cy="708000"/>
          </a:xfrm>
          <a:prstGeom prst="rect">
            <a:avLst/>
          </a:prstGeom>
          <a:noFill/>
          <a:ln/>
        </p:spPr>
        <p:txBody>
          <a:bodyPr wrap="square" lIns="0" tIns="0" rIns="0" bIns="0" rtlCol="0" anchor="t"/>
          <a:lstStyle/>
          <a:p>
            <a:pPr algn="l" indent="0" marL="0">
              <a:lnSpc>
                <a:spcPct val="100000"/>
              </a:lnSpc>
              <a:buNone/>
            </a:pPr>
            <a:r>
              <a:rPr lang="en-US" sz="2786" b="1" dirty="0">
                <a:solidFill>
                  <a:srgbClr val="F238A7"/>
                </a:solidFill>
                <a:latin typeface="Arial" pitchFamily="34" charset="0"/>
                <a:ea typeface="Arial" pitchFamily="34" charset="-122"/>
                <a:cs typeface="Arial" pitchFamily="34" charset="-120"/>
              </a:rPr>
              <a:t>Контраст внешнего и внутреннего в образе Матрёны
</a:t>
            </a:r>
            <a:endParaRPr lang="en-US" sz="2786" dirty="0"/>
          </a:p>
        </p:txBody>
      </p:sp>
      <p:sp>
        <p:nvSpPr>
          <p:cNvPr id="12" name="Text 4"/>
          <p:cNvSpPr txBox="1"/>
          <p:nvPr/>
        </p:nvSpPr>
        <p:spPr>
          <a:xfrm>
            <a:off x="929532" y="3130317"/>
            <a:ext cx="3483000" cy="738900"/>
          </a:xfrm>
          <a:prstGeom prst="rect">
            <a:avLst/>
          </a:prstGeom>
          <a:noFill/>
          <a:ln/>
        </p:spPr>
        <p:txBody>
          <a:bodyPr wrap="square" lIns="0" tIns="0" rIns="0" bIns="0" rtlCol="0" anchor="t"/>
          <a:lstStyle/>
          <a:p>
            <a:pPr algn="l" indent="0" marL="0">
              <a:lnSpc>
                <a:spcPct val="150000"/>
              </a:lnSpc>
              <a:buNone/>
            </a:pPr>
            <a:r>
              <a:rPr lang="en-US" sz="1008" dirty="0">
                <a:solidFill>
                  <a:srgbClr val="FFFFFF"/>
                </a:solidFill>
                <a:latin typeface="Arial" pitchFamily="34" charset="0"/>
                <a:ea typeface="Arial" pitchFamily="34" charset="-122"/>
                <a:cs typeface="Arial" pitchFamily="34" charset="-120"/>
              </a:rPr>
              <a:t>Слабое внешнее положение Матрёны противопоставлено высокой нравственной силе, поэтому именно она становится центральным моральным образом рассказа.
</a:t>
            </a:r>
            <a:endParaRPr lang="en-US" sz="1008"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49300" y="139500"/>
            <a:ext cx="3982800" cy="1900500"/>
          </a:xfrm>
          <a:prstGeom prst="rect">
            <a:avLst/>
          </a:prstGeom>
          <a:noFill/>
          <a:ln/>
        </p:spPr>
        <p:txBody>
          <a:bodyPr wrap="square" lIns="0" tIns="0" rIns="0" bIns="0" rtlCol="0" anchor="t"/>
          <a:lstStyle/>
          <a:p>
            <a:pPr algn="l" indent="0" marL="0">
              <a:lnSpc>
                <a:spcPct val="100000"/>
              </a:lnSpc>
              <a:buNone/>
            </a:pPr>
            <a:r>
              <a:rPr lang="en-US" sz="3400" b="1" dirty="0">
                <a:solidFill>
                  <a:srgbClr val="4303F8"/>
                </a:solidFill>
                <a:latin typeface="Arial" pitchFamily="34" charset="0"/>
                <a:ea typeface="Arial" pitchFamily="34" charset="-122"/>
                <a:cs typeface="Arial" pitchFamily="34" charset="-120"/>
              </a:rPr>
              <a:t>Образы соседей и деревенской среды
</a:t>
            </a:r>
            <a:endParaRPr lang="en-US" sz="3400" dirty="0"/>
          </a:p>
        </p:txBody>
      </p:sp>
      <p:sp>
        <p:nvSpPr>
          <p:cNvPr id="7"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15</a:t>
            </a:r>
            <a:endParaRPr lang="en-US" sz="900" dirty="0"/>
          </a:p>
        </p:txBody>
      </p:sp>
      <p:sp>
        <p:nvSpPr>
          <p:cNvPr id="8" name="Text 2"/>
          <p:cNvSpPr txBox="1"/>
          <p:nvPr/>
        </p:nvSpPr>
        <p:spPr>
          <a:xfrm>
            <a:off x="5106650" y="1159725"/>
            <a:ext cx="3650100" cy="1021200"/>
          </a:xfrm>
          <a:prstGeom prst="rect">
            <a:avLst/>
          </a:prstGeom>
          <a:noFill/>
          <a:ln/>
        </p:spPr>
        <p:txBody>
          <a:bodyPr wrap="square" lIns="0" tIns="0" rIns="0" bIns="0" rtlCol="0" anchor="t"/>
          <a:lstStyle/>
          <a:p>
            <a:pPr algn="l" indent="0" marL="0">
              <a:lnSpc>
                <a:spcPct val="100000"/>
              </a:lnSpc>
              <a:buNone/>
            </a:pPr>
            <a:r>
              <a:rPr lang="en-US" sz="1100" dirty="0">
                <a:solidFill>
                  <a:srgbClr val="4303F8"/>
                </a:solidFill>
                <a:latin typeface="Arial" pitchFamily="34" charset="0"/>
                <a:ea typeface="Arial" pitchFamily="34" charset="-122"/>
                <a:cs typeface="Arial" pitchFamily="34" charset="-120"/>
              </a:rPr>
              <a:t>Соседи часто оценивают человека не по характеру, а по тому, сколько у него вещей, запасов и пользы. Такой взгляд делает отношения холодными и расчётливыми.
</a:t>
            </a:r>
            <a:endParaRPr lang="en-US" sz="1100" dirty="0"/>
          </a:p>
        </p:txBody>
      </p:sp>
      <p:sp>
        <p:nvSpPr>
          <p:cNvPr id="9" name="Text 3"/>
          <p:cNvSpPr txBox="1"/>
          <p:nvPr/>
        </p:nvSpPr>
        <p:spPr>
          <a:xfrm>
            <a:off x="5106650" y="2404471"/>
            <a:ext cx="3650100" cy="1021200"/>
          </a:xfrm>
          <a:prstGeom prst="rect">
            <a:avLst/>
          </a:prstGeom>
          <a:noFill/>
          <a:ln/>
        </p:spPr>
        <p:txBody>
          <a:bodyPr wrap="square" lIns="0" tIns="0" rIns="0" bIns="0" rtlCol="0" anchor="t"/>
          <a:lstStyle/>
          <a:p>
            <a:pPr algn="l" indent="0" marL="0">
              <a:lnSpc>
                <a:spcPct val="100000"/>
              </a:lnSpc>
              <a:buNone/>
            </a:pPr>
            <a:r>
              <a:rPr lang="en-US" sz="1100" dirty="0">
                <a:solidFill>
                  <a:srgbClr val="4303F8"/>
                </a:solidFill>
                <a:latin typeface="Arial" pitchFamily="34" charset="0"/>
                <a:ea typeface="Arial" pitchFamily="34" charset="-122"/>
                <a:cs typeface="Arial" pitchFamily="34" charset="-120"/>
              </a:rPr>
              <a:t>Деревня в рассказе показана не уютным уголком, а трудным миром бедности, зависти и вечной борьбы за выживание. В нём доброта встречается редко, зато особенно заметна.
</a:t>
            </a:r>
            <a:endParaRPr lang="en-US" sz="1100" dirty="0"/>
          </a:p>
        </p:txBody>
      </p:sp>
      <p:sp>
        <p:nvSpPr>
          <p:cNvPr id="10" name="Text 4"/>
          <p:cNvSpPr txBox="1"/>
          <p:nvPr/>
        </p:nvSpPr>
        <p:spPr>
          <a:xfrm>
            <a:off x="5106650" y="3661229"/>
            <a:ext cx="3650100" cy="1021200"/>
          </a:xfrm>
          <a:prstGeom prst="rect">
            <a:avLst/>
          </a:prstGeom>
          <a:noFill/>
          <a:ln/>
        </p:spPr>
        <p:txBody>
          <a:bodyPr wrap="square" lIns="0" tIns="0" rIns="0" bIns="0" rtlCol="0" anchor="t"/>
          <a:lstStyle/>
          <a:p>
            <a:pPr algn="l" indent="0" marL="0">
              <a:lnSpc>
                <a:spcPct val="100000"/>
              </a:lnSpc>
              <a:buNone/>
            </a:pPr>
            <a:r>
              <a:rPr lang="en-US" sz="1100" dirty="0">
                <a:solidFill>
                  <a:srgbClr val="4303F8"/>
                </a:solidFill>
                <a:latin typeface="Arial" pitchFamily="34" charset="0"/>
                <a:ea typeface="Arial" pitchFamily="34" charset="-122"/>
                <a:cs typeface="Arial" pitchFamily="34" charset="-120"/>
              </a:rPr>
              <a:t>На фоне этой среды Матрёна выделяется ещё сильнее. Её спокойствие, бескорыстие и готовность помогать напоминают, что подлинная человечность не зависит от достатка и положения.
</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430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0969" y="1253727"/>
            <a:ext cx="2570322" cy="123244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274808" y="1253727"/>
            <a:ext cx="2570322" cy="123244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074519" y="1253727"/>
            <a:ext cx="2570322" cy="1232449"/>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56650" y="4827325"/>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16</a:t>
            </a:r>
            <a:endParaRPr lang="en-US" sz="900" dirty="0"/>
          </a:p>
        </p:txBody>
      </p:sp>
      <p:sp>
        <p:nvSpPr>
          <p:cNvPr id="9" name="Text 1"/>
          <p:cNvSpPr txBox="1"/>
          <p:nvPr/>
        </p:nvSpPr>
        <p:spPr>
          <a:xfrm>
            <a:off x="360000" y="162025"/>
            <a:ext cx="8438100" cy="523200"/>
          </a:xfrm>
          <a:prstGeom prst="rect">
            <a:avLst/>
          </a:prstGeom>
          <a:noFill/>
          <a:ln/>
        </p:spPr>
        <p:txBody>
          <a:bodyPr wrap="square" lIns="0" tIns="0" rIns="0" bIns="0" rtlCol="0" anchor="t"/>
          <a:lstStyle/>
          <a:p>
            <a:pPr algn="l" indent="0" marL="0">
              <a:lnSpc>
                <a:spcPct val="100000"/>
              </a:lnSpc>
              <a:buNone/>
            </a:pPr>
            <a:r>
              <a:rPr lang="en-US" sz="3174" b="1" dirty="0">
                <a:solidFill>
                  <a:srgbClr val="FFFFFF"/>
                </a:solidFill>
                <a:latin typeface="Arial" pitchFamily="34" charset="0"/>
                <a:ea typeface="Arial" pitchFamily="34" charset="-122"/>
                <a:cs typeface="Arial" pitchFamily="34" charset="-120"/>
              </a:rPr>
              <a:t>Финал и посмертное понимание Матрёны
</a:t>
            </a:r>
            <a:endParaRPr lang="en-US" sz="3174" dirty="0"/>
          </a:p>
        </p:txBody>
      </p:sp>
      <p:sp>
        <p:nvSpPr>
          <p:cNvPr id="10" name="Text 2"/>
          <p:cNvSpPr txBox="1"/>
          <p:nvPr/>
        </p:nvSpPr>
        <p:spPr>
          <a:xfrm>
            <a:off x="524675" y="2554925"/>
            <a:ext cx="2482800" cy="4356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Поминальный стол без настоящего тепла
</a:t>
            </a:r>
            <a:endParaRPr lang="en-US" sz="1400" dirty="0"/>
          </a:p>
        </p:txBody>
      </p:sp>
      <p:sp>
        <p:nvSpPr>
          <p:cNvPr id="11" name="Text 3"/>
          <p:cNvSpPr txBox="1"/>
          <p:nvPr/>
        </p:nvSpPr>
        <p:spPr>
          <a:xfrm>
            <a:off x="524675" y="3095625"/>
            <a:ext cx="2482800" cy="1234800"/>
          </a:xfrm>
          <a:prstGeom prst="rect">
            <a:avLst/>
          </a:prstGeom>
          <a:noFill/>
          <a:ln/>
        </p:spPr>
        <p:txBody>
          <a:bodyPr wrap="square" lIns="0" tIns="0" rIns="0" bIns="0" rtlCol="0" anchor="t"/>
          <a:lstStyle/>
          <a:p>
            <a:pPr algn="l" indent="0" marL="0">
              <a:lnSpc>
                <a:spcPct val="100000"/>
              </a:lnSpc>
              <a:buNone/>
            </a:pPr>
            <a:r>
              <a:rPr lang="en-US" sz="1133" dirty="0">
                <a:solidFill>
                  <a:srgbClr val="FFFFFF"/>
                </a:solidFill>
                <a:latin typeface="Arial" pitchFamily="34" charset="0"/>
                <a:ea typeface="Arial" pitchFamily="34" charset="-122"/>
                <a:cs typeface="Arial" pitchFamily="34" charset="-120"/>
              </a:rPr>
              <a:t>После смерти Матрёны за столом слышны привычные разговоры, но в них мало сочувствия. Людей больше занимает порядок, угощение и наследство, чем сама утрата. На таком фоне особенно заметна пустота отношений, в которых живая доброта почти не ценится.
</a:t>
            </a:r>
            <a:endParaRPr lang="en-US" sz="1133" dirty="0"/>
          </a:p>
        </p:txBody>
      </p:sp>
      <p:sp>
        <p:nvSpPr>
          <p:cNvPr id="12" name="Text 4"/>
          <p:cNvSpPr txBox="1"/>
          <p:nvPr/>
        </p:nvSpPr>
        <p:spPr>
          <a:xfrm>
            <a:off x="3318514" y="2554925"/>
            <a:ext cx="2482800" cy="435600"/>
          </a:xfrm>
          <a:prstGeom prst="rect">
            <a:avLst/>
          </a:prstGeom>
          <a:noFill/>
          <a:ln/>
        </p:spPr>
        <p:txBody>
          <a:bodyPr wrap="square" lIns="0" tIns="0" rIns="0" bIns="0" rtlCol="0" anchor="t"/>
          <a:lstStyle/>
          <a:p>
            <a:pPr algn="l" indent="0" marL="0">
              <a:lnSpc>
                <a:spcPct val="100000"/>
              </a:lnSpc>
              <a:buNone/>
            </a:pPr>
            <a:r>
              <a:rPr lang="en-US" sz="1400" b="1" dirty="0">
                <a:solidFill>
                  <a:srgbClr val="4303F7"/>
                </a:solidFill>
                <a:latin typeface="Arial" pitchFamily="34" charset="0"/>
                <a:ea typeface="Arial" pitchFamily="34" charset="-122"/>
                <a:cs typeface="Arial" pitchFamily="34" charset="-120"/>
              </a:rPr>
              <a:t>Когда важнее вещи, чем человек
</a:t>
            </a:r>
            <a:endParaRPr lang="en-US" sz="1400" dirty="0"/>
          </a:p>
        </p:txBody>
      </p:sp>
      <p:sp>
        <p:nvSpPr>
          <p:cNvPr id="13" name="Text 5"/>
          <p:cNvSpPr txBox="1"/>
          <p:nvPr/>
        </p:nvSpPr>
        <p:spPr>
          <a:xfrm>
            <a:off x="3318514" y="3095625"/>
            <a:ext cx="2482800" cy="1234800"/>
          </a:xfrm>
          <a:prstGeom prst="rect">
            <a:avLst/>
          </a:prstGeom>
          <a:noFill/>
          <a:ln/>
        </p:spPr>
        <p:txBody>
          <a:bodyPr wrap="square" lIns="0" tIns="0" rIns="0" bIns="0" rtlCol="0" anchor="t"/>
          <a:lstStyle/>
          <a:p>
            <a:pPr algn="l" indent="0" marL="0">
              <a:lnSpc>
                <a:spcPct val="100000"/>
              </a:lnSpc>
              <a:buNone/>
            </a:pPr>
            <a:r>
              <a:rPr lang="en-US" sz="1200" dirty="0">
                <a:solidFill>
                  <a:srgbClr val="4303F7"/>
                </a:solidFill>
                <a:latin typeface="Arial" pitchFamily="34" charset="0"/>
                <a:ea typeface="Arial" pitchFamily="34" charset="-122"/>
                <a:cs typeface="Arial" pitchFamily="34" charset="-120"/>
              </a:rPr>
              <a:t>Разговоры о доме и имуществе быстро вытесняют память о самой хозяйке. Родственники и соседи словно смотрят не на умершую женщину, а на то, что можно разделить и забрать. Так финал обнажает корысть, скрытую под внешней суетой.
</a:t>
            </a:r>
            <a:endParaRPr lang="en-US" sz="1200" dirty="0"/>
          </a:p>
        </p:txBody>
      </p:sp>
      <p:sp>
        <p:nvSpPr>
          <p:cNvPr id="14" name="Text 6"/>
          <p:cNvSpPr txBox="1"/>
          <p:nvPr/>
        </p:nvSpPr>
        <p:spPr>
          <a:xfrm>
            <a:off x="6118225" y="2554925"/>
            <a:ext cx="2482800" cy="4356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Позднее понимание рассказчика
</a:t>
            </a:r>
            <a:endParaRPr lang="en-US" sz="1400" dirty="0"/>
          </a:p>
        </p:txBody>
      </p:sp>
      <p:sp>
        <p:nvSpPr>
          <p:cNvPr id="15" name="Text 7"/>
          <p:cNvSpPr txBox="1"/>
          <p:nvPr/>
        </p:nvSpPr>
        <p:spPr>
          <a:xfrm>
            <a:off x="6118225" y="3095625"/>
            <a:ext cx="2482800" cy="12348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Только после похорон рассказчик ясно видит, какой редкой была Матрёна. Он понимает, что её тихая жизнь была полна нравственного смысла. Смерть делает заметным то, что при жизни многие не замечали или не хотели замечать.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9300" y="1298363"/>
            <a:ext cx="8534700" cy="350532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49300" y="139500"/>
            <a:ext cx="8534700" cy="1065900"/>
          </a:xfrm>
          <a:prstGeom prst="rect">
            <a:avLst/>
          </a:prstGeom>
          <a:noFill/>
          <a:ln/>
        </p:spPr>
        <p:txBody>
          <a:bodyPr wrap="square" lIns="0" tIns="0" rIns="0" bIns="0" rtlCol="0" anchor="t"/>
          <a:lstStyle/>
          <a:p>
            <a:pPr algn="l" indent="0" marL="0">
              <a:lnSpc>
                <a:spcPct val="100000"/>
              </a:lnSpc>
              <a:buNone/>
            </a:pPr>
            <a:r>
              <a:rPr lang="en-US" sz="3400" b="1" dirty="0">
                <a:solidFill>
                  <a:srgbClr val="4303F8"/>
                </a:solidFill>
                <a:latin typeface="Arial" pitchFamily="34" charset="0"/>
                <a:ea typeface="Arial" pitchFamily="34" charset="-122"/>
                <a:cs typeface="Arial" pitchFamily="34" charset="-120"/>
              </a:rPr>
              <a:t>Основные смысловые линии рассказа
</a:t>
            </a:r>
            <a:pPr algn="l" indent="0" marL="0">
              <a:lnSpc>
                <a:spcPct val="100000"/>
              </a:lnSpc>
              <a:buNone/>
            </a:pPr>
            <a:r>
              <a:rPr lang="en-US" sz="1200" dirty="0">
                <a:solidFill>
                  <a:srgbClr val="4303F8"/>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4303F8"/>
                </a:solidFill>
                <a:latin typeface="Arial" pitchFamily="34" charset="0"/>
                <a:ea typeface="Arial" pitchFamily="34" charset="-122"/>
                <a:cs typeface="Arial" pitchFamily="34" charset="-120"/>
              </a:rPr>
              <a:t>Схема показывает, как личные судьбы и поступки ведут к главной мысли произведения.
</a:t>
            </a:r>
            <a:endParaRPr lang="en-US" sz="3400" dirty="0"/>
          </a:p>
        </p:txBody>
      </p:sp>
      <p:sp>
        <p:nvSpPr>
          <p:cNvPr id="5"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4303F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76175" y="1419450"/>
            <a:ext cx="267900" cy="267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920631" y="1419450"/>
            <a:ext cx="301388" cy="2679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59431" y="3284875"/>
            <a:ext cx="301388" cy="267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912175" y="3291505"/>
            <a:ext cx="318300" cy="254640"/>
          </a:xfrm>
          <a:prstGeom prst="rect">
            <a:avLst/>
          </a:prstGeom>
        </p:spPr>
      </p:pic>
      <p:sp>
        <p:nvSpPr>
          <p:cNvPr id="10" name="Text 0"/>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FFFFFF"/>
                </a:solidFill>
                <a:latin typeface="Arial" pitchFamily="34" charset="0"/>
                <a:ea typeface="Arial" pitchFamily="34" charset="-122"/>
                <a:cs typeface="Arial" pitchFamily="34" charset="-120"/>
              </a:rPr>
              <a:t>18</a:t>
            </a:r>
            <a:endParaRPr lang="en-US" sz="900" dirty="0"/>
          </a:p>
        </p:txBody>
      </p:sp>
      <p:sp>
        <p:nvSpPr>
          <p:cNvPr id="11" name="Text 1"/>
          <p:cNvSpPr txBox="1"/>
          <p:nvPr/>
        </p:nvSpPr>
        <p:spPr>
          <a:xfrm>
            <a:off x="249300" y="139500"/>
            <a:ext cx="8545200" cy="708000"/>
          </a:xfrm>
          <a:prstGeom prst="rect">
            <a:avLst/>
          </a:prstGeom>
          <a:noFill/>
          <a:ln/>
        </p:spPr>
        <p:txBody>
          <a:bodyPr wrap="square" lIns="0" tIns="0" rIns="0" bIns="0" rtlCol="0" anchor="t"/>
          <a:lstStyle/>
          <a:p>
            <a:pPr algn="l" indent="0" marL="0">
              <a:lnSpc>
                <a:spcPct val="100000"/>
              </a:lnSpc>
              <a:buNone/>
            </a:pPr>
            <a:r>
              <a:rPr lang="en-US" sz="3164" b="1" dirty="0">
                <a:solidFill>
                  <a:srgbClr val="FFFFFF"/>
                </a:solidFill>
                <a:latin typeface="Arial" pitchFamily="34" charset="0"/>
                <a:ea typeface="Arial" pitchFamily="34" charset="-122"/>
                <a:cs typeface="Arial" pitchFamily="34" charset="-120"/>
              </a:rPr>
              <a:t>Исторический фон послевоенной деревни
</a:t>
            </a:r>
            <a:endParaRPr lang="en-US" sz="3164" dirty="0"/>
          </a:p>
        </p:txBody>
      </p:sp>
      <p:sp>
        <p:nvSpPr>
          <p:cNvPr id="12" name="Text 2"/>
          <p:cNvSpPr txBox="1"/>
          <p:nvPr/>
        </p:nvSpPr>
        <p:spPr>
          <a:xfrm>
            <a:off x="963200" y="1310850"/>
            <a:ext cx="3349200" cy="4851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Нехватка денег
</a:t>
            </a:r>
            <a:endParaRPr lang="en-US" sz="1200" dirty="0"/>
          </a:p>
        </p:txBody>
      </p:sp>
      <p:sp>
        <p:nvSpPr>
          <p:cNvPr id="13" name="Text 3"/>
          <p:cNvSpPr txBox="1"/>
          <p:nvPr/>
        </p:nvSpPr>
        <p:spPr>
          <a:xfrm>
            <a:off x="258750" y="1833925"/>
            <a:ext cx="4053600" cy="993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После войны в деревне не хватало средств даже на самое необходимое. Люди привыкали считать каждую копейку и искать простые способы выжить без лишних расходов.
</a:t>
            </a:r>
            <a:endParaRPr lang="en-US" sz="1000" dirty="0"/>
          </a:p>
        </p:txBody>
      </p:sp>
      <p:sp>
        <p:nvSpPr>
          <p:cNvPr id="14" name="Text 4"/>
          <p:cNvSpPr txBox="1"/>
          <p:nvPr/>
        </p:nvSpPr>
        <p:spPr>
          <a:xfrm>
            <a:off x="5424400" y="1310850"/>
            <a:ext cx="3349200" cy="4851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Бедное жильё
</a:t>
            </a:r>
            <a:endParaRPr lang="en-US" sz="1200" dirty="0"/>
          </a:p>
        </p:txBody>
      </p:sp>
      <p:sp>
        <p:nvSpPr>
          <p:cNvPr id="15" name="Text 5"/>
          <p:cNvSpPr txBox="1"/>
          <p:nvPr/>
        </p:nvSpPr>
        <p:spPr>
          <a:xfrm>
            <a:off x="4719950" y="1833925"/>
            <a:ext cx="4053600" cy="993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Дома часто были старыми, перекошенными и плохо приспособленными для жизни. Такое жильё показывало, насколько тяжёлой оставалась повседневность обычных крестьян.
</a:t>
            </a:r>
            <a:endParaRPr lang="en-US" sz="1000" dirty="0"/>
          </a:p>
        </p:txBody>
      </p:sp>
      <p:sp>
        <p:nvSpPr>
          <p:cNvPr id="16" name="Text 6"/>
          <p:cNvSpPr txBox="1"/>
          <p:nvPr/>
        </p:nvSpPr>
        <p:spPr>
          <a:xfrm>
            <a:off x="963200" y="3176275"/>
            <a:ext cx="3349200" cy="4851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Тяжёлый труд
</a:t>
            </a:r>
            <a:endParaRPr lang="en-US" sz="1200" dirty="0"/>
          </a:p>
        </p:txBody>
      </p:sp>
      <p:sp>
        <p:nvSpPr>
          <p:cNvPr id="17" name="Text 7"/>
          <p:cNvSpPr txBox="1"/>
          <p:nvPr/>
        </p:nvSpPr>
        <p:spPr>
          <a:xfrm>
            <a:off x="258750" y="3699350"/>
            <a:ext cx="4053600" cy="993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Большая часть работы выполнялась вручную, без удобной техники. Это требовало сил, терпения и выносливости, особенно от людей, которые, как Матрёна, не могли позволить себе отдых.
</a:t>
            </a:r>
            <a:endParaRPr lang="en-US" sz="1000" dirty="0"/>
          </a:p>
        </p:txBody>
      </p:sp>
      <p:sp>
        <p:nvSpPr>
          <p:cNvPr id="18" name="Text 8"/>
          <p:cNvSpPr txBox="1"/>
          <p:nvPr/>
        </p:nvSpPr>
        <p:spPr>
          <a:xfrm>
            <a:off x="5424400" y="3176275"/>
            <a:ext cx="3349200" cy="4851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Зависимость от колхоза
</a:t>
            </a:r>
            <a:endParaRPr lang="en-US" sz="1200" dirty="0"/>
          </a:p>
        </p:txBody>
      </p:sp>
      <p:sp>
        <p:nvSpPr>
          <p:cNvPr id="19" name="Text 9"/>
          <p:cNvSpPr txBox="1"/>
          <p:nvPr/>
        </p:nvSpPr>
        <p:spPr>
          <a:xfrm>
            <a:off x="4719950" y="3699350"/>
            <a:ext cx="4053600" cy="993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Жизнь во многом определялась колхозом и общими работами. В таких условиях вещь, запас или небольшой заработок воспринимались как часть борьбы за ежедневное существование.
</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53350" y="3260250"/>
            <a:ext cx="5818800" cy="993000"/>
          </a:xfrm>
          <a:prstGeom prst="rect">
            <a:avLst/>
          </a:prstGeom>
          <a:noFill/>
          <a:ln/>
        </p:spPr>
        <p:txBody>
          <a:bodyPr wrap="square" lIns="0" tIns="0" rIns="0" bIns="0" rtlCol="0" anchor="ctr"/>
          <a:lstStyle/>
          <a:p>
            <a:pPr algn="l" indent="0" marL="0">
              <a:lnSpc>
                <a:spcPct val="115000"/>
              </a:lnSpc>
              <a:buNone/>
            </a:pPr>
            <a:r>
              <a:rPr lang="en-US" sz="1300" dirty="0">
                <a:solidFill>
                  <a:srgbClr val="FFFFFF"/>
                </a:solidFill>
                <a:latin typeface="Arial" pitchFamily="34" charset="0"/>
                <a:ea typeface="Arial" pitchFamily="34" charset="-122"/>
                <a:cs typeface="Arial" pitchFamily="34" charset="-120"/>
              </a:rPr>
              <a:t>Одна тихая судьба помогает увидеть главную мысль произведения: ценность человека определяется совестью и добротой, а не богатством или внешним успехом.
</a:t>
            </a:r>
            <a:endParaRPr lang="en-US" sz="1300" dirty="0"/>
          </a:p>
        </p:txBody>
      </p:sp>
      <p:sp>
        <p:nvSpPr>
          <p:cNvPr id="5" name="Text 1"/>
          <p:cNvSpPr txBox="1"/>
          <p:nvPr/>
        </p:nvSpPr>
        <p:spPr>
          <a:xfrm>
            <a:off x="8756650" y="4804800"/>
            <a:ext cx="387300" cy="738900"/>
          </a:xfrm>
          <a:prstGeom prst="rect">
            <a:avLst/>
          </a:prstGeom>
          <a:noFill/>
          <a:ln/>
        </p:spPr>
        <p:txBody>
          <a:bodyPr wrap="square" lIns="0" tIns="0" rIns="0" bIns="0" rtlCol="0" anchor="t"/>
          <a:lstStyle/>
          <a:p>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19</a:t>
            </a:r>
            <a:endParaRPr lang="en-US" sz="900" dirty="0"/>
          </a:p>
        </p:txBody>
      </p:sp>
      <p:sp>
        <p:nvSpPr>
          <p:cNvPr id="6" name="Text 2"/>
          <p:cNvSpPr txBox="1"/>
          <p:nvPr/>
        </p:nvSpPr>
        <p:spPr>
          <a:xfrm>
            <a:off x="614700" y="1500075"/>
            <a:ext cx="2741400" cy="1047600"/>
          </a:xfrm>
          <a:prstGeom prst="rect">
            <a:avLst/>
          </a:prstGeom>
          <a:noFill/>
          <a:ln/>
        </p:spPr>
        <p:txBody>
          <a:bodyPr wrap="square" lIns="0" tIns="0" rIns="0" bIns="0" rtlCol="0" anchor="ctr"/>
          <a:lstStyle/>
          <a:p>
            <a:pPr algn="ctr" indent="0" marL="0">
              <a:lnSpc>
                <a:spcPct val="100000"/>
              </a:lnSpc>
              <a:buNone/>
            </a:pPr>
            <a:r>
              <a:rPr lang="en-US" sz="3900" b="1" dirty="0">
                <a:solidFill>
                  <a:srgbClr val="4303F8"/>
                </a:solidFill>
                <a:latin typeface="Arial" pitchFamily="34" charset="0"/>
                <a:ea typeface="Arial" pitchFamily="34" charset="-122"/>
                <a:cs typeface="Arial" pitchFamily="34" charset="-120"/>
              </a:rPr>
              <a:t>1
</a:t>
            </a:r>
            <a:endParaRPr lang="en-US" sz="3900" dirty="0"/>
          </a:p>
        </p:txBody>
      </p:sp>
      <p:sp>
        <p:nvSpPr>
          <p:cNvPr id="7" name="Text 3"/>
          <p:cNvSpPr txBox="1"/>
          <p:nvPr/>
        </p:nvSpPr>
        <p:spPr>
          <a:xfrm>
            <a:off x="4045350" y="1359376"/>
            <a:ext cx="4304100" cy="1316700"/>
          </a:xfrm>
          <a:prstGeom prst="rect">
            <a:avLst/>
          </a:prstGeom>
          <a:noFill/>
          <a:ln/>
        </p:spPr>
        <p:txBody>
          <a:bodyPr wrap="square" lIns="0" tIns="0" rIns="0" bIns="0" rtlCol="0" anchor="b"/>
          <a:lstStyle/>
          <a:p>
            <a:pPr algn="ctr" indent="0" marL="0">
              <a:lnSpc>
                <a:spcPct val="100000"/>
              </a:lnSpc>
              <a:buNone/>
            </a:pPr>
            <a:r>
              <a:rPr lang="en-US" sz="1400" b="1" dirty="0">
                <a:solidFill>
                  <a:srgbClr val="4303F8"/>
                </a:solidFill>
                <a:latin typeface="Arial" pitchFamily="34" charset="0"/>
                <a:ea typeface="Arial" pitchFamily="34" charset="-122"/>
                <a:cs typeface="Arial" pitchFamily="34" charset="-120"/>
              </a:rPr>
              <a:t>человек-праведник в рассказе становится нравственной опорой для других.
</a:t>
            </a:r>
            <a:pPr algn="ctr" indent="0" marL="0">
              <a:lnSpc>
                <a:spcPct val="100000"/>
              </a:lnSpc>
              <a:buNone/>
            </a:pPr>
            <a:r>
              <a:rPr lang="en-US" sz="1400" dirty="0">
                <a:solidFill>
                  <a:srgbClr val="4303F8"/>
                </a:solidFill>
                <a:latin typeface="Arial" pitchFamily="34" charset="0"/>
                <a:ea typeface="Arial" pitchFamily="34" charset="-122"/>
                <a:cs typeface="Arial" pitchFamily="34" charset="-120"/>
              </a:rPr>
              <a:t>
</a:t>
            </a:r>
            <a:pPr algn="ctr" indent="0" marL="0">
              <a:lnSpc>
                <a:spcPct val="100000"/>
              </a:lnSpc>
              <a:buNone/>
            </a:pPr>
            <a:r>
              <a:rPr lang="en-US" sz="900" dirty="0">
                <a:solidFill>
                  <a:srgbClr val="4303F8"/>
                </a:solidFill>
                <a:latin typeface="Arial" pitchFamily="34" charset="0"/>
                <a:ea typeface="Arial" pitchFamily="34" charset="-122"/>
                <a:cs typeface="Arial" pitchFamily="34" charset="-120"/>
              </a:rPr>
              <a:t>А. И. Солженицын, «Матрёнин двор»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447571" y="-4475"/>
            <a:ext cx="4696458"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76990" y="639971"/>
            <a:ext cx="3285000" cy="3786600"/>
          </a:xfrm>
          <a:prstGeom prst="rect">
            <a:avLst/>
          </a:prstGeom>
          <a:noFill/>
          <a:ln/>
        </p:spPr>
        <p:txBody>
          <a:bodyPr wrap="square" lIns="0" tIns="0" rIns="0" bIns="0" rtlCol="0" anchor="t"/>
          <a:lstStyle/>
          <a:p>
            <a:pPr algn="l" indent="0" marL="0">
              <a:lnSpc>
                <a:spcPct val="100000"/>
              </a:lnSpc>
              <a:buNone/>
            </a:pPr>
            <a:r>
              <a:rPr lang="en-US" sz="3400" b="1" dirty="0">
                <a:solidFill>
                  <a:srgbClr val="F238A7"/>
                </a:solidFill>
                <a:latin typeface="Arial" pitchFamily="34" charset="0"/>
                <a:ea typeface="Arial" pitchFamily="34" charset="-122"/>
                <a:cs typeface="Arial" pitchFamily="34" charset="-120"/>
              </a:rPr>
              <a:t>Почему «Матрёнин двор» важен сегодня
</a:t>
            </a:r>
            <a:pPr algn="l" indent="0" marL="0">
              <a:lnSpc>
                <a:spcPct val="100000"/>
              </a:lnSpc>
              <a:buNone/>
            </a:pPr>
            <a:r>
              <a:rPr lang="en-US" sz="3400" b="1" dirty="0">
                <a:solidFill>
                  <a:srgbClr val="F238A7"/>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238A7"/>
                </a:solidFill>
                <a:latin typeface="Arial" pitchFamily="34" charset="0"/>
                <a:ea typeface="Arial" pitchFamily="34" charset="-122"/>
                <a:cs typeface="Arial" pitchFamily="34" charset="-120"/>
              </a:rPr>
              <a:t>Рассказ напоминает, что настоящая ценность человека видна не в достатке, а в доброте, честности и умении поддержать других. История Матрёны учит замечать тихое добро рядом с собой.
</a:t>
            </a:r>
            <a:endParaRPr lang="en-US" sz="3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2026-05-22T19:42:48Z</dcterms:created>
  <dcterms:modified xsi:type="dcterms:W3CDTF">2026-05-22T19:42:48Z</dcterms:modified>
</cp:coreProperties>
</file>