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image" Target="../media/image-6-15.png"/><Relationship Id="rId16" Type="http://schemas.openxmlformats.org/officeDocument/2006/relationships/image" Target="../media/image-6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Океания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Материк, острова, океан: один уникальный регион Земли.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География, которая формирует регион
</a:t>
            </a:r>
            <a:endParaRPr lang="en-US" sz="2688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Океания лежат между Индийским и Тихим океанами. Здесь море соединяет территории, определяет пути связи, размещение населения и экономические возможности.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7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региона и крупнейшие центры расселения
</a:t>
            </a:r>
            <a:endParaRPr lang="en-US" sz="2075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Прибрежное сосредоточение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Сидней, Мельбурн, Брисбен, Перт, Аделаида, Окленд, Веллингтон, Порт-Морсби и Сува расположены у моря, где климат мягче, а транспорт и рабочие места доступны лучше.
</a:t>
            </a:r>
            <a:endParaRPr lang="en-US" sz="1292" dirty="0"/>
          </a:p>
        </p:txBody>
      </p:sp>
      <p:sp>
        <p:nvSpPr>
          <p:cNvPr id="12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освоение внутренних районов
</a:t>
            </a:r>
            <a:pPr algn="l" indent="0" marL="0">
              <a:lnSpc>
                <a:spcPct val="100000"/>
              </a:lnSpc>
              <a:buNone/>
            </a:pPr>
            <a:r>
              <a:rPr lang="en-US" sz="3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часть Австралии заселена значительно реже: засушливость, жара и нехватка пресной воды ограничивают постоянное проживание, сельское хозяйство и развитие инфраструктуры.
</a:t>
            </a:r>
            <a:endParaRPr lang="en-US" sz="1265" dirty="0"/>
          </a:p>
        </p:txBody>
      </p:sp>
      <p:sp>
        <p:nvSpPr>
          <p:cNvPr id="13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 опорные узлы
</a:t>
            </a:r>
            <a:pPr algn="l" indent="0" marL="0">
              <a:lnSpc>
                <a:spcPct val="100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островов Океании столица одновременно является портом, торговым центром и административным ядром, поэтому небольшие города играют непропорционально важную роль.
</a:t>
            </a:r>
            <a:endParaRPr lang="en-US" sz="1252" dirty="0"/>
          </a:p>
        </p:txBody>
      </p:sp>
      <p:sp>
        <p:nvSpPr>
          <p:cNvPr id="14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логика расселения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населения в регионе подчинено доступу к побережью, удобным бухтам, водным ресурсам и возможностям внешней торговли, что усиливает значение портовых агломераций.
</a:t>
            </a:r>
            <a:endParaRPr lang="en-US" sz="127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Австралии: равнины, плоскогорья и пустыни
</a:t>
            </a:r>
            <a:endParaRPr lang="en-US" sz="1936" dirty="0"/>
          </a:p>
        </p:txBody>
      </p:sp>
      <p:sp>
        <p:nvSpPr>
          <p:cNvPr id="11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материка
</a:t>
            </a:r>
            <a:pPr algn="l" indent="0" marL="0">
              <a:lnSpc>
                <a:spcPct val="100000"/>
              </a:lnSpc>
              <a:buNone/>
            </a:pPr>
            <a:r>
              <a:rPr lang="en-US" sz="3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западе преобладает древнее Западно-Австралийское плоскогорье — обширная, сравнительно ровная территория, где кристаллический фундамент выходит близко к поверхности и формирует рельеф без высоких молодых гор.
</a:t>
            </a:r>
            <a:endParaRPr lang="en-US" sz="1183" dirty="0"/>
          </a:p>
        </p:txBody>
      </p:sp>
      <p:sp>
        <p:nvSpPr>
          <p:cNvPr id="13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низменности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материка занимает область низменностей и пустынь. Здесь распространены засушливые ландшафты, редкая растительность и большие расстояния между населёнными пунктами и источниками воды.
</a:t>
            </a:r>
            <a:endParaRPr lang="en-US" sz="1203" dirty="0"/>
          </a:p>
        </p:txBody>
      </p:sp>
      <p:sp>
        <p:nvSpPr>
          <p:cNvPr id="14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горная полоса
</a:t>
            </a:r>
            <a:pPr algn="l" indent="0" marL="0">
              <a:lnSpc>
                <a:spcPct val="100000"/>
              </a:lnSpc>
              <a:buNone/>
            </a:pPr>
            <a:r>
              <a:rPr lang="en-US" sz="3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Водораздельный хребет протягивается вдоль восточного побережья и создаёт важный климатический и водораздельный рубеж, влияющий на распределение осадков и речной сети.
</a:t>
            </a:r>
            <a:endParaRPr lang="en-US" sz="1259" dirty="0"/>
          </a:p>
        </p:txBody>
      </p:sp>
      <p:sp>
        <p:nvSpPr>
          <p:cNvPr id="15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 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3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Песчаная, Большая Виктория, Гибсона и Симпсон — крупнейшие пустыни материка. Древняя платформа объясняет относительную устойчивость рельефа и широкое распространение полезных ископаемых.
</a:t>
            </a:r>
            <a:endParaRPr lang="en-US" sz="125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климатической карте региона на основе школьной географии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Австралии и Океании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Пояса распределены неравномерно: сухой центр Австралии резко контрастирует с влажными островами и умеренными южными районами.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определяет, где живут люди, что выращивают и какие территории испытывают острую нехватку воды.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732" y="1342689"/>
            <a:ext cx="325505" cy="3255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94798" y="1341433"/>
            <a:ext cx="287014" cy="32801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20352" y="1360772"/>
            <a:ext cx="325505" cy="289338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16978" y="3109273"/>
            <a:ext cx="287014" cy="328016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984496" y="3110528"/>
            <a:ext cx="325505" cy="325505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95150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природа и высокий уровень эндемизма
</a:t>
            </a:r>
            <a:endParaRPr lang="en-US" sz="2002" dirty="0"/>
          </a:p>
        </p:txBody>
      </p:sp>
      <p:sp>
        <p:nvSpPr>
          <p:cNvPr id="19" name="Text 1"/>
          <p:cNvSpPr txBox="1"/>
          <p:nvPr/>
        </p:nvSpPr>
        <p:spPr>
          <a:xfrm>
            <a:off x="61175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Животные-символы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Кенгуру, коала, вомбат, утконос, ехидна и киви стали узнаваемыми символами региона. Многие из них не встречаются в дикой природе нигде больше на Земле.
</a:t>
            </a:r>
            <a:endParaRPr lang="en-US" sz="1436" dirty="0"/>
          </a:p>
        </p:txBody>
      </p:sp>
      <p:sp>
        <p:nvSpPr>
          <p:cNvPr id="20" name="Text 2"/>
          <p:cNvSpPr txBox="1"/>
          <p:nvPr/>
        </p:nvSpPr>
        <p:spPr>
          <a:xfrm>
            <a:off x="34914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мир
</a:t>
            </a:r>
            <a:pPr algn="l" indent="0" marL="0">
              <a:lnSpc>
                <a:spcPct val="90000"/>
              </a:lnSpc>
              <a:buNone/>
            </a:pPr>
            <a:r>
              <a:rPr lang="en-US" sz="42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Эвкалипты, акации, древовидные папоротники, мангровые заросли и кокосовые пальмы формируют разнообразные ландшафты, приспособленные к разной влажности, почвам и солёным побережьям.
</a:t>
            </a:r>
            <a:endParaRPr lang="en-US" sz="1270" dirty="0"/>
          </a:p>
        </p:txBody>
      </p:sp>
      <p:sp>
        <p:nvSpPr>
          <p:cNvPr id="21" name="Text 3"/>
          <p:cNvSpPr txBox="1"/>
          <p:nvPr/>
        </p:nvSpPr>
        <p:spPr>
          <a:xfrm>
            <a:off x="63046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островов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географическая изоляция позволила сохранить на отдельных островах редкие виды и целые сообщества, не похожие на флору и фауну других частей света.
</a:t>
            </a:r>
            <a:endParaRPr lang="en-US" sz="1436" dirty="0"/>
          </a:p>
        </p:txBody>
      </p:sp>
      <p:sp>
        <p:nvSpPr>
          <p:cNvPr id="22" name="Text 4"/>
          <p:cNvSpPr txBox="1"/>
          <p:nvPr/>
        </p:nvSpPr>
        <p:spPr>
          <a:xfrm>
            <a:off x="611750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пожарам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Австралии адаптированы к природным пожарам и засухам: одни быстро восстанавливаются после огня, другие используют бедные почвы и длительные сухие сезоны.
</a:t>
            </a:r>
            <a:endParaRPr lang="en-US" sz="1311" dirty="0"/>
          </a:p>
        </p:txBody>
      </p:sp>
      <p:sp>
        <p:nvSpPr>
          <p:cNvPr id="23" name="Text 5"/>
          <p:cNvSpPr txBox="1"/>
          <p:nvPr/>
        </p:nvSpPr>
        <p:spPr>
          <a:xfrm>
            <a:off x="4886925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Эндемизм экосистем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доля эндемиков делает даже небольшие изменения среды особенно опасными, потому что утрата одного ареала может означать исчезновение уникального вида или сообщества.
</a:t>
            </a:r>
            <a:endParaRPr lang="en-US" sz="1311" dirty="0"/>
          </a:p>
        </p:txBody>
      </p:sp>
      <p:sp>
        <p:nvSpPr>
          <p:cNvPr id="24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" y="3084466"/>
            <a:ext cx="8503920" cy="15778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4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особенности расселения
</a:t>
            </a:r>
            <a:endParaRPr lang="en-US" sz="2740" dirty="0"/>
          </a:p>
        </p:txBody>
      </p:sp>
      <p:sp>
        <p:nvSpPr>
          <p:cNvPr id="11" name="Text 1"/>
          <p:cNvSpPr txBox="1"/>
          <p:nvPr/>
        </p:nvSpPr>
        <p:spPr>
          <a:xfrm>
            <a:off x="53560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плотность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отличается очень редким расселением: огромные пространства внутренней части материка почти пустынны, а основная масса жителей сосредоточена в крупных городах востока и юго-востока.
</a:t>
            </a:r>
            <a:endParaRPr lang="en-US" sz="1054" dirty="0"/>
          </a:p>
        </p:txBody>
      </p:sp>
      <p:sp>
        <p:nvSpPr>
          <p:cNvPr id="12" name="Text 2"/>
          <p:cNvSpPr txBox="1"/>
          <p:nvPr/>
        </p:nvSpPr>
        <p:spPr>
          <a:xfrm>
            <a:off x="2684440" y="1446195"/>
            <a:ext cx="1664921" cy="13790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Островные контрасты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Океании соседствуют густонаселённые острова и малочисленные атоллы. Разница в площади, рельефе и ресурсах приводит к резким различиям в плотности населения.
</a:t>
            </a:r>
            <a:endParaRPr lang="en-US" sz="1167" dirty="0"/>
          </a:p>
        </p:txBody>
      </p:sp>
      <p:sp>
        <p:nvSpPr>
          <p:cNvPr id="13" name="Text 3"/>
          <p:cNvSpPr txBox="1"/>
          <p:nvPr/>
        </p:nvSpPr>
        <p:spPr>
          <a:xfrm>
            <a:off x="479518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ориентиры расселения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тяготеют к воде, портам, плодородным землям, административным центрам и туристическим зонам, где проще обеспечить занятость, транспорт и бытовую инфраструктуру.
</a:t>
            </a:r>
            <a:endParaRPr lang="en-US" sz="1123" dirty="0"/>
          </a:p>
        </p:txBody>
      </p:sp>
      <p:sp>
        <p:nvSpPr>
          <p:cNvPr id="14" name="Text 4"/>
          <p:cNvSpPr txBox="1"/>
          <p:nvPr/>
        </p:nvSpPr>
        <p:spPr>
          <a:xfrm>
            <a:off x="692878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 урбанизация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населения активно менялся под влиянием миграций и роста городов. При этом экономическая дистанция между Австралией и многими островными государствами остаётся заметной.
</a:t>
            </a:r>
            <a:endParaRPr lang="en-US" sz="1123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570" y="1406674"/>
            <a:ext cx="4296702" cy="24642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объединяет как крупные государства, так и малые островные страны, сильно различающиеся по численности, структуре хозяйства и устойчивости к рискам.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национальные статистические службы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насколько по-разному устроены государства Австралии и Океании: от крупной сырьевой державы до малых островных экономик.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региона и их характеристики
</a:t>
            </a:r>
            <a:endParaRPr lang="en-US" sz="2103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и культурное наследие
</a:t>
            </a:r>
            <a:endParaRPr lang="en-US" sz="2488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сообщества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3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Австралии — аборигены и жители островов Торресова пролива; в Новой Зеландии коренной народ — маори. Их культура сохраняет особое мировоззрение и связь с территорией.
</a:t>
            </a:r>
            <a:endParaRPr lang="en-US" sz="1265" dirty="0"/>
          </a:p>
        </p:txBody>
      </p:sp>
      <p:sp>
        <p:nvSpPr>
          <p:cNvPr id="12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искусство
</a:t>
            </a:r>
            <a:pPr algn="l" indent="0" marL="0">
              <a:lnSpc>
                <a:spcPct val="100000"/>
              </a:lnSpc>
              <a:buNone/>
            </a:pPr>
            <a:r>
              <a:rPr lang="en-US" sz="3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Устные предания, ритуалы, танцы, орнаменты, резьба по дереву и другие формы искусства передают историю общин и их отношение к земле, воде и морю.
</a:t>
            </a:r>
            <a:endParaRPr lang="en-US" sz="1379" dirty="0"/>
          </a:p>
        </p:txBody>
      </p:sp>
      <p:sp>
        <p:nvSpPr>
          <p:cNvPr id="13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3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колонизация усилила влияние английского языка и европейских правовых традиций, однако местные языки и этническая самобытность продолжают играть заметную роль.
</a:t>
            </a:r>
            <a:endParaRPr lang="en-US" sz="1265" dirty="0"/>
          </a:p>
        </p:txBody>
      </p:sp>
      <p:sp>
        <p:nvSpPr>
          <p:cNvPr id="14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всё больше внимания уделяется правам коренных народов, восстановлению исторической памяти и сохранению культурного наследия как части национальной идентичности региона.
</a:t>
            </a:r>
            <a:endParaRPr lang="en-US" sz="126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региона: от ресурсов к услугам
</a:t>
            </a:r>
            <a:pPr algn="l" indent="0" marL="0">
              <a:lnSpc>
                <a:spcPct val="90000"/>
              </a:lnSpc>
              <a:buNone/>
            </a:pPr>
            <a:r>
              <a:rPr lang="en-US" sz="24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природных условий, специализации хозяйства и внешней торговли в Австралии и Океании.
</a:t>
            </a:r>
            <a:endParaRPr lang="en-US" sz="2445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Australian Bureau of Statistics и Department of Foreign Affairs and Trade, 2023–2024
</a:t>
            </a:r>
            <a:endParaRPr lang="en-US" sz="915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экспорта Австралии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Австралии тесно связан с азиатскими рынками, где особенно высок спрос на сырьё, энергоносители и продовольствие.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сырьевых товаров делает экспорт доходным, но чувствительным к колебаниям мировых цен и спроса.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Зеландия: природа, население и хозяйство
</a:t>
            </a:r>
            <a:endParaRPr lang="en-US" sz="2084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среди океана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Зеландия воспринимается как страна зелёных холмов, гор и вулканических ландшафтов. Её природа особенно выразительна на западных склонах, где влажные ветры приносят обильные осадки и поддерживают густую растительность.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у побережья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центры жизни сосредоточены на Северном острове, прежде всего в Окленде и Веллингтоне. Такое размещение связано с удобными портами, транспортной доступностью и большей концентрацией рабочих мест, чем во внутренних районах страны.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из природных ресурсов
</a:t>
            </a:r>
            <a:pPr algn="l" indent="0" marL="0">
              <a:lnSpc>
                <a:spcPct val="90000"/>
              </a:lnSpc>
              <a:buNone/>
            </a:pPr>
            <a:r>
              <a:rPr lang="en-US" sz="34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3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Новой Зеландии опирается на продуктивное сельское хозяйство, переработку молока, мяса и древесины. Туризм дополняет экономику, поскольку путешественников привлекают фьорды, горные маршруты и образы почти нетронутой природы.
</a:t>
            </a:r>
            <a:endParaRPr lang="en-US" sz="1039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Зеландия: природа, население и хозяйство
</a:t>
            </a:r>
            <a:endParaRPr lang="en-US" sz="2084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6085" y="1088975"/>
            <a:ext cx="3696624" cy="39348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Меланезия, Микронезия и Полинезия: различия островных районов
</a:t>
            </a:r>
            <a:endParaRPr lang="en-US" sz="1695" dirty="0"/>
          </a:p>
        </p:txBody>
      </p:sp>
      <p:sp>
        <p:nvSpPr>
          <p:cNvPr id="9" name="Text 1"/>
          <p:cNvSpPr txBox="1"/>
          <p:nvPr/>
        </p:nvSpPr>
        <p:spPr>
          <a:xfrm>
            <a:off x="594949" y="1471836"/>
            <a:ext cx="1953300" cy="14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Меланезия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самая населённая и географически разнообразная часть Океании. Крупные острова, включая Новую Гвинею и Фиджи, дают больше земельных ресурсов, но внутренние районы часто остаются труднодоступными.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134224" y="1471836"/>
            <a:ext cx="1926600" cy="14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Микронезия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преобладают мелкие острова и атоллы, поэтому особенно заметны нехватка земли, зависимость от импорта и уязвимость к штормам. Транспорт и снабжение стоят дорого.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0525" y="3572725"/>
            <a:ext cx="3596100" cy="101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Полинезия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область образует широкий треугольник островов Тихого океана и объединяет Самоа, Тонга и другие территории. Для неё характерны культурная общность, морские связи и значительная роль диаспор.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074" y="1410754"/>
            <a:ext cx="368813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73920" y="1410754"/>
            <a:ext cx="421500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623" y="1410754"/>
            <a:ext cx="421500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0130" y="1424304"/>
            <a:ext cx="443700" cy="39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Австралии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Влажный север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материка распространены влажные тропические леса и саванны. Здесь больше осадков, чем в центре страны, поэтому растительность гуще, а условия для земледелия и пастбищ благоприятнее.
</a:t>
            </a:r>
            <a:endParaRPr lang="en-US" sz="1300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Австралия занята пустынями и полупустынями. Высокие температуры, дефицит влаги и бедные почвы резко ограничивают расселение людей и хозяйственное освоение огромных внутренних пространств.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Юго-запад и юг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районах встречается средиземноморский тип климата с жестколистной растительностью. Сухое лето и более влажная зима создают условия для своеобразных природных комплексов.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окраины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и юго-востоке климат влажнее, поэтому здесь сосредоточены леса, сельскохозяйственные районы и крупные города. Рельеф и осадки делают эти территории наиболее освоенными.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IPCC, UNEP и региональных обзоров по Австралии и Океании
</a:t>
            </a:r>
            <a:endParaRPr lang="en-US" sz="998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региона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островных стран особенно опасны низкие берега, где даже небольшое повышение уровня моря усиливает эрозию и засоление почв.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различаются по территории, но везде они связаны с хрупкостью природных систем и ограниченными возможностями защиты.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690205"/>
            <a:ext cx="5506500" cy="18705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странах заметна зависимость от внешней торговли, но уровень развития и устойчивость к рискам существенно различаются.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Всемирный банк, национальная статистика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хозяйственной специализации крупнейших стран
</a:t>
            </a:r>
            <a:endParaRPr lang="en-US" sz="1706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 различия в структуре экономики, экспорте и уязвимостях стран региона.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связи в океаническом регионе
</a:t>
            </a:r>
            <a:endParaRPr lang="en-US" sz="2414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76362"/>
            <a:ext cx="38940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как основа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транспорт соединяет острова между собой и с внешним миром. Для многих государств Океании он остаётся главным способом доставки топлива, продовольствия, техники и экспортной продукции.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76362"/>
            <a:ext cx="38940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Австралии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Австралии ключевую роль играют крупные порты Сиднея, Мельбурна, Брисбена, Перта и Аделаиды. Через них проходят основные потоки сырья, промышленных товаров и импортных грузов.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Авиасообщение на островах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островах, где расстояния между поселениями велики или земли мало, аэропорты часто важнее дорог. Авиация обеспечивает связь столицы, туристических центров и удалённых атоллов.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стоимость перевозок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морские расстояния делают транспорт дорогим и зависимым от погоды и цен на топливо. Поэтому удалённые территории сильнее других ощущают перебои поставок и перебои в логистике.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Австралия: от рифов до пустынь
</a:t>
            </a:r>
            <a:pPr algn="l" indent="0" marL="0">
              <a:lnSpc>
                <a:spcPct val="90000"/>
              </a:lnSpc>
              <a:buNone/>
            </a:pPr>
            <a:r>
              <a:rPr lang="en-US" sz="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в Австралии строится на контрастах: Большой Барьерный риф, Улуру, национальные парки и крупные города привлекают очень разных путешественников. Сочетание редкой природы и развитой инфраструктуры делает страну одним из главных туристических направлений региона.
</a:t>
            </a:r>
            <a:endParaRPr lang="en-US" sz="790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Зеландия: страна пейзажей
</a:t>
            </a:r>
            <a:pPr algn="l" indent="0" marL="0">
              <a:lnSpc>
                <a:spcPct val="90000"/>
              </a:lnSpc>
              <a:buNone/>
            </a:pPr>
            <a:r>
              <a:rPr lang="en-US" sz="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Зеландия известна горами, фьордами, озёрами и вулканическими районами, которые особенно ценят любители экотуризма и активного отдыха. Здесь путешествие часто воспринимается как знакомство с почти сценической, очень выразительной природой.
</a:t>
            </a:r>
            <a:endParaRPr lang="en-US" sz="790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Острова, зависящие от гостей
</a:t>
            </a:r>
            <a:pPr algn="l" indent="0" marL="0">
              <a:lnSpc>
                <a:spcPct val="90000"/>
              </a:lnSpc>
              <a:buNone/>
            </a:pPr>
            <a:r>
              <a:rPr lang="en-US" sz="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государств Океании туризм — это рабочие места, поступление валюты и развитие сферы услуг. Но эта отрасль чувствительна к кризисам, стихийным бедствиям и любому сокращению международных поездок.
</a:t>
            </a:r>
            <a:endParaRPr lang="en-US" sz="858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как важная отрасль региона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в системе мирового хозяйства и международных связей
</a:t>
            </a:r>
            <a:endParaRPr lang="en-US" sz="1695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2681930" y="1945521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ресурсы и продовольствие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Океании участвуют в торговле рыбой, кокосовой продукцией, сахаром и туристическими услугами. Для многих из них внешняя торговля является условием повседневного снабжения и экономической устойчивости.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79518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Островные государства активно работают в региональных форумах и международных организациях, добиваясь поддержки развития, климатической адаптации и защиты своих интересов в мировых переговорах.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2336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Возможности и ограничения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Удалённость от крупных рынков, морской характер границ и разный уровень развития одновременно открывают доступ к глобальной экономике и делают интеграцию региона неравномерной.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560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Сырьевой экспорт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занимает заметное место на мировом рынке железной руды, угля, газа и сельскохозяйственного сырья. Основной спрос формируется в странах Азии, прежде всего в промышленно развитых экономиках.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Океания: регион контрастов и взаимосвязей
</a:t>
            </a:r>
            <a:endParaRPr lang="en-US" sz="3565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Океания показывают, как изоляция, океан и история формируют разные модели жизни: от мощной сырьевой экономики Австралии до уязвимых островных обществ с высокой зависимостью от внешнего мира.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2026-06-02T22:46:17Z</dcterms:created>
  <dcterms:modified xsi:type="dcterms:W3CDTF">2026-06-02T22:46:17Z</dcterms:modified>
</cp:coreProperties>
</file>