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jpe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jpe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jpe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image" Target="../media/image-4-9.png"/><Relationship Id="rId10" Type="http://schemas.openxmlformats.org/officeDocument/2006/relationships/slideLayout" Target="../slideLayouts/slideLayout1.xml"/><Relationship Id="rId11"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jpeg"/><Relationship Id="rId5" Type="http://schemas.openxmlformats.org/officeDocument/2006/relationships/image" Target="../media/image-5-5.png"/><Relationship Id="rId6" Type="http://schemas.openxmlformats.org/officeDocument/2006/relationships/image" Target="../media/image-5-6.jpeg"/><Relationship Id="rId7" Type="http://schemas.openxmlformats.org/officeDocument/2006/relationships/image" Target="../media/image-5-7.png"/><Relationship Id="rId8" Type="http://schemas.openxmlformats.org/officeDocument/2006/relationships/image" Target="../media/image-5-8.png"/><Relationship Id="rId9" Type="http://schemas.openxmlformats.org/officeDocument/2006/relationships/slideLayout" Target="../slideLayouts/slideLayout1.xml"/><Relationship Id="rId10"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jpeg"/><Relationship Id="rId3" Type="http://schemas.openxmlformats.org/officeDocument/2006/relationships/image" Target="../media/image-7-3.jpe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jpe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slideLayout" Target="../slideLayouts/slideLayout1.xml"/><Relationship Id="rId11"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jpe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jpeg"/><Relationship Id="rId3" Type="http://schemas.openxmlformats.org/officeDocument/2006/relationships/image" Target="../media/image-10-3.png"/><Relationship Id="rId4" Type="http://schemas.openxmlformats.org/officeDocument/2006/relationships/image" Target="../media/image-10-4.jpeg"/><Relationship Id="rId5" Type="http://schemas.openxmlformats.org/officeDocument/2006/relationships/image" Target="../media/image-10-5.png"/><Relationship Id="rId6" Type="http://schemas.openxmlformats.org/officeDocument/2006/relationships/image" Target="../media/image-10-6.jpe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slideLayout" Target="../slideLayouts/slideLayout1.xml"/><Relationship Id="rId10"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jpe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image" Target="../media/image-12-9.png"/><Relationship Id="rId10" Type="http://schemas.openxmlformats.org/officeDocument/2006/relationships/slideLayout" Target="../slideLayouts/slideLayout1.xml"/><Relationship Id="rId11"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jpeg"/><Relationship Id="rId3" Type="http://schemas.openxmlformats.org/officeDocument/2006/relationships/image" Target="../media/image-13-3.jpeg"/><Relationship Id="rId4" Type="http://schemas.openxmlformats.org/officeDocument/2006/relationships/image" Target="../media/image-13-4.jpe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jpe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image" Target="../media/image-17-8.png"/><Relationship Id="rId9" Type="http://schemas.openxmlformats.org/officeDocument/2006/relationships/slideLayout" Target="../slideLayouts/slideLayout1.xml"/><Relationship Id="rId10"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slideLayout" Target="../slideLayouts/slideLayout1.xml"/><Relationship Id="rId11"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72572" y="-68580"/>
            <a:ext cx="4570855" cy="5212200"/>
          </a:xfrm>
          <a:prstGeom prst="rect">
            <a:avLst/>
          </a:prstGeom>
        </p:spPr>
      </p:pic>
      <p:sp>
        <p:nvSpPr>
          <p:cNvPr id="6" name="Text 0"/>
          <p:cNvSpPr txBox="1"/>
          <p:nvPr/>
        </p:nvSpPr>
        <p:spPr>
          <a:xfrm>
            <a:off x="196562" y="1784294"/>
            <a:ext cx="4179000" cy="14469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Рекордсмены многообразия вокруг нас
</a:t>
            </a:r>
            <a:endParaRPr lang="en-US" sz="2700" dirty="0"/>
          </a:p>
        </p:txBody>
      </p:sp>
      <p:sp>
        <p:nvSpPr>
          <p:cNvPr id="7" name="Text 1"/>
          <p:cNvSpPr txBox="1"/>
          <p:nvPr/>
        </p:nvSpPr>
        <p:spPr>
          <a:xfrm>
            <a:off x="264362" y="3609923"/>
            <a:ext cx="4043400" cy="6630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Природа полна удивительных рекордов, если присмотреться внимательнее.
</a:t>
            </a:r>
            <a:endParaRPr lang="en-US" sz="1400" dirty="0"/>
          </a:p>
        </p:txBody>
      </p:sp>
      <p:sp>
        <p:nvSpPr>
          <p:cNvPr id="8" name="Text 2"/>
          <p:cNvSpPr txBox="1"/>
          <p:nvPr/>
        </p:nvSpPr>
        <p:spPr>
          <a:xfrm>
            <a:off x="521494" y="303610"/>
            <a:ext cx="3384900" cy="311100"/>
          </a:xfrm>
          <a:prstGeom prst="rect">
            <a:avLst/>
          </a:prstGeom>
          <a:noFill/>
          <a:ln/>
        </p:spPr>
        <p:txBody>
          <a:bodyPr wrap="square" lIns="0" tIns="0" rIns="0" bIns="0" rtlCol="0" anchor="t"/>
          <a:lstStyle/>
          <a:p>
            <a:pPr algn="l" indent="0" marL="0">
              <a:lnSpc>
                <a:spcPct val="100000"/>
              </a:lnSpc>
              <a:buNone/>
            </a:pPr>
            <a:r>
              <a:rPr lang="en-US" sz="1500" dirty="0">
                <a:solidFill>
                  <a:srgbClr val="F1E5D5"/>
                </a:solidFill>
                <a:latin typeface="Arial" pitchFamily="34" charset="0"/>
                <a:ea typeface="Arial" pitchFamily="34" charset="-122"/>
                <a:cs typeface="Arial" pitchFamily="34" charset="-120"/>
              </a:rPr>
              <a:t>
</a:t>
            </a:r>
            <a:endParaRPr lang="en-US"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67104" y="1231166"/>
            <a:ext cx="3318900" cy="323139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2</a:t>
            </a:r>
            <a:endParaRPr lang="en-US" sz="1000" dirty="0"/>
          </a:p>
        </p:txBody>
      </p:sp>
      <p:sp>
        <p:nvSpPr>
          <p:cNvPr id="7" name="Text 1"/>
          <p:cNvSpPr txBox="1"/>
          <p:nvPr/>
        </p:nvSpPr>
        <p:spPr>
          <a:xfrm>
            <a:off x="4930140" y="2212896"/>
            <a:ext cx="3474600" cy="1469400"/>
          </a:xfrm>
          <a:prstGeom prst="rect">
            <a:avLst/>
          </a:prstGeom>
          <a:noFill/>
          <a:ln/>
        </p:spPr>
        <p:txBody>
          <a:bodyPr wrap="square" lIns="0" tIns="0" rIns="0" bIns="0" rtlCol="0" anchor="ctr"/>
          <a:lstStyle/>
          <a:p>
            <a:pPr algn="ctr" indent="0" marL="0">
              <a:lnSpc>
                <a:spcPct val="100000"/>
              </a:lnSpc>
              <a:buNone/>
            </a:pPr>
            <a:r>
              <a:rPr lang="en-US" sz="1500" dirty="0">
                <a:solidFill>
                  <a:srgbClr val="F1E5D5"/>
                </a:solidFill>
                <a:latin typeface="Arial" pitchFamily="34" charset="0"/>
                <a:ea typeface="Arial" pitchFamily="34" charset="-122"/>
                <a:cs typeface="Arial" pitchFamily="34" charset="-120"/>
              </a:rPr>
              <a:t>Живая природа — это огромное богатство растений, животных и грибов. Одни живут в лесах, другие — в морях, горах или пустынях. Каждый вид по-своему удивителен и нужен нашей планете.
</a:t>
            </a:r>
            <a:endParaRPr lang="en-US" sz="1500" dirty="0"/>
          </a:p>
        </p:txBody>
      </p:sp>
      <p:sp>
        <p:nvSpPr>
          <p:cNvPr id="8" name="Text 2"/>
          <p:cNvSpPr txBox="1"/>
          <p:nvPr/>
        </p:nvSpPr>
        <p:spPr>
          <a:xfrm>
            <a:off x="521500" y="519129"/>
            <a:ext cx="8101200" cy="6168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Многообразие живой природы
</a:t>
            </a:r>
            <a:endParaRPr lang="en-US" sz="2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153208" y="1179577"/>
            <a:ext cx="2634304" cy="31773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3</a:t>
            </a:r>
            <a:endParaRPr lang="en-US" sz="1000" dirty="0"/>
          </a:p>
        </p:txBody>
      </p:sp>
      <p:sp>
        <p:nvSpPr>
          <p:cNvPr id="9" name="Text 1"/>
          <p:cNvSpPr txBox="1"/>
          <p:nvPr/>
        </p:nvSpPr>
        <p:spPr>
          <a:xfrm>
            <a:off x="521494" y="454870"/>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Самое большое наземное животное
</a:t>
            </a:r>
            <a:endParaRPr lang="en-US" sz="2700" dirty="0"/>
          </a:p>
        </p:txBody>
      </p:sp>
      <p:sp>
        <p:nvSpPr>
          <p:cNvPr id="10" name="Text 2"/>
          <p:cNvSpPr txBox="1"/>
          <p:nvPr/>
        </p:nvSpPr>
        <p:spPr>
          <a:xfrm>
            <a:off x="332175" y="18779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Африканский слон поражает своими размерами: он весит до 6 тонн и может достигать около 4 метров в высоту. Это настоящий гигант суши.
</a:t>
            </a:r>
            <a:endParaRPr lang="en-US" sz="1000" dirty="0"/>
          </a:p>
        </p:txBody>
      </p:sp>
      <p:sp>
        <p:nvSpPr>
          <p:cNvPr id="11" name="Text 3"/>
          <p:cNvSpPr txBox="1"/>
          <p:nvPr/>
        </p:nvSpPr>
        <p:spPr>
          <a:xfrm>
            <a:off x="332175" y="14996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Размеры великана
</a:t>
            </a:r>
            <a:endParaRPr lang="en-US" sz="1400" dirty="0"/>
          </a:p>
        </p:txBody>
      </p:sp>
      <p:sp>
        <p:nvSpPr>
          <p:cNvPr id="12" name="Text 4"/>
          <p:cNvSpPr txBox="1"/>
          <p:nvPr/>
        </p:nvSpPr>
        <p:spPr>
          <a:xfrm>
            <a:off x="332175" y="33590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Хобот слону нужен сразу для многих дел: им он нюхает, хватает предметы и пьёт воду. Такой «универсальный инструмент» делает его очень ловким.
</a:t>
            </a:r>
            <a:endParaRPr lang="en-US" sz="1000" dirty="0"/>
          </a:p>
        </p:txBody>
      </p:sp>
      <p:sp>
        <p:nvSpPr>
          <p:cNvPr id="13" name="Text 5"/>
          <p:cNvSpPr txBox="1"/>
          <p:nvPr/>
        </p:nvSpPr>
        <p:spPr>
          <a:xfrm>
            <a:off x="332175" y="29807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Хобот-помощник
</a:t>
            </a:r>
            <a:endParaRPr lang="en-US" sz="1400" dirty="0"/>
          </a:p>
        </p:txBody>
      </p:sp>
      <p:sp>
        <p:nvSpPr>
          <p:cNvPr id="14" name="Text 6"/>
          <p:cNvSpPr txBox="1"/>
          <p:nvPr/>
        </p:nvSpPr>
        <p:spPr>
          <a:xfrm>
            <a:off x="3426713" y="18779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Большие уши помогают слону охлаждаться в жару. Когда он машет ими, ему становится легче переносить африканское солнце, почти как под собственным веером.
</a:t>
            </a:r>
            <a:endParaRPr lang="en-US" sz="1000" dirty="0"/>
          </a:p>
        </p:txBody>
      </p:sp>
      <p:sp>
        <p:nvSpPr>
          <p:cNvPr id="15" name="Text 7"/>
          <p:cNvSpPr txBox="1"/>
          <p:nvPr/>
        </p:nvSpPr>
        <p:spPr>
          <a:xfrm>
            <a:off x="3426713" y="14996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Уши-веера
</a:t>
            </a:r>
            <a:endParaRPr lang="en-US" sz="1400" dirty="0"/>
          </a:p>
        </p:txBody>
      </p:sp>
      <p:sp>
        <p:nvSpPr>
          <p:cNvPr id="16" name="Text 8"/>
          <p:cNvSpPr txBox="1"/>
          <p:nvPr/>
        </p:nvSpPr>
        <p:spPr>
          <a:xfrm>
            <a:off x="3426713" y="33590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Несмотря на огромный размер, слон умеет аккуратно передвигаться и заботиться о детёнышах. В природе сила у него сочетается с удивительной осторожностью.
</a:t>
            </a:r>
            <a:endParaRPr lang="en-US" sz="1000" dirty="0"/>
          </a:p>
        </p:txBody>
      </p:sp>
      <p:sp>
        <p:nvSpPr>
          <p:cNvPr id="17" name="Text 9"/>
          <p:cNvSpPr txBox="1"/>
          <p:nvPr/>
        </p:nvSpPr>
        <p:spPr>
          <a:xfrm>
            <a:off x="3426713" y="29807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Сильная и умная жизнь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869721" y="1095725"/>
            <a:ext cx="2752407" cy="32811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4</a:t>
            </a:r>
            <a:endParaRPr lang="en-US" sz="1000" dirty="0"/>
          </a:p>
        </p:txBody>
      </p:sp>
      <p:sp>
        <p:nvSpPr>
          <p:cNvPr id="12" name="Text 1"/>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Самое высокое животное на суше
</a:t>
            </a:r>
            <a:endParaRPr lang="en-US" sz="2700" dirty="0"/>
          </a:p>
        </p:txBody>
      </p:sp>
      <p:sp>
        <p:nvSpPr>
          <p:cNvPr id="13" name="Text 2"/>
          <p:cNvSpPr txBox="1"/>
          <p:nvPr/>
        </p:nvSpPr>
        <p:spPr>
          <a:xfrm>
            <a:off x="732220" y="1791938"/>
            <a:ext cx="2228400" cy="743286"/>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Жираф — самое высокое наземное животное. Его рост может доходить до 5,8 метра, поэтому он легко заглядывает туда, куда другим зверям не дотянуться.
</a:t>
            </a:r>
            <a:endParaRPr lang="en-US" sz="900" dirty="0"/>
          </a:p>
        </p:txBody>
      </p:sp>
      <p:sp>
        <p:nvSpPr>
          <p:cNvPr id="14" name="Text 3"/>
          <p:cNvSpPr txBox="1"/>
          <p:nvPr/>
        </p:nvSpPr>
        <p:spPr>
          <a:xfrm>
            <a:off x="1038732" y="1399766"/>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Рост-рекордсмен
</a:t>
            </a:r>
            <a:endParaRPr lang="en-US" sz="1100" dirty="0"/>
          </a:p>
        </p:txBody>
      </p:sp>
      <p:sp>
        <p:nvSpPr>
          <p:cNvPr id="15" name="Text 4"/>
          <p:cNvSpPr txBox="1"/>
          <p:nvPr/>
        </p:nvSpPr>
        <p:spPr>
          <a:xfrm>
            <a:off x="732220" y="3418163"/>
            <a:ext cx="2228400" cy="743286"/>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Чтобы кровь поднималась к голове, жирафу нужно очень сильное сердце. Оно работает особенно старательно, ведь длинная шея — дело нешуточное.
</a:t>
            </a:r>
            <a:endParaRPr lang="en-US" sz="900" dirty="0"/>
          </a:p>
        </p:txBody>
      </p:sp>
      <p:sp>
        <p:nvSpPr>
          <p:cNvPr id="16" name="Text 5"/>
          <p:cNvSpPr txBox="1"/>
          <p:nvPr/>
        </p:nvSpPr>
        <p:spPr>
          <a:xfrm>
            <a:off x="1038732" y="3025991"/>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Сильное сердце
</a:t>
            </a:r>
            <a:endParaRPr lang="en-US" sz="1100" dirty="0"/>
          </a:p>
        </p:txBody>
      </p:sp>
      <p:sp>
        <p:nvSpPr>
          <p:cNvPr id="17" name="Text 6"/>
          <p:cNvSpPr txBox="1"/>
          <p:nvPr/>
        </p:nvSpPr>
        <p:spPr>
          <a:xfrm>
            <a:off x="3338507" y="1791938"/>
            <a:ext cx="2228400" cy="743286"/>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Длинная шея помогает жирафу доставать листья с высоких деревьев. Так он находит еду там, где почти никто другой не сможет пастись.
</a:t>
            </a:r>
            <a:endParaRPr lang="en-US" sz="900" dirty="0"/>
          </a:p>
        </p:txBody>
      </p:sp>
      <p:sp>
        <p:nvSpPr>
          <p:cNvPr id="18" name="Text 7"/>
          <p:cNvSpPr txBox="1"/>
          <p:nvPr/>
        </p:nvSpPr>
        <p:spPr>
          <a:xfrm>
            <a:off x="3645019" y="1399766"/>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Длинная шея
</a:t>
            </a:r>
            <a:endParaRPr lang="en-US" sz="1100" dirty="0"/>
          </a:p>
        </p:txBody>
      </p:sp>
      <p:sp>
        <p:nvSpPr>
          <p:cNvPr id="19" name="Text 8"/>
          <p:cNvSpPr txBox="1"/>
          <p:nvPr/>
        </p:nvSpPr>
        <p:spPr>
          <a:xfrm>
            <a:off x="3338507" y="3418163"/>
            <a:ext cx="2228400" cy="743286"/>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Жираф живёт в саванне, где важно быстро находить пищу и замечать опасность. Его высокий рост помогает и в еде, и в наблюдении за окрестностями.
</a:t>
            </a:r>
            <a:endParaRPr lang="en-US" sz="900" dirty="0"/>
          </a:p>
        </p:txBody>
      </p:sp>
      <p:sp>
        <p:nvSpPr>
          <p:cNvPr id="20" name="Text 9"/>
          <p:cNvSpPr txBox="1"/>
          <p:nvPr/>
        </p:nvSpPr>
        <p:spPr>
          <a:xfrm>
            <a:off x="3645019" y="3025991"/>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Жизнь среди деревьев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1236" y="1226859"/>
            <a:ext cx="2559300" cy="192447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050590" y="1226321"/>
            <a:ext cx="2567400" cy="192555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292274" y="1226859"/>
            <a:ext cx="2559300" cy="1924474"/>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703424" y="3613501"/>
            <a:ext cx="2199300" cy="848400"/>
          </a:xfrm>
          <a:prstGeom prst="rect">
            <a:avLst/>
          </a:prstGeom>
          <a:noFill/>
          <a:ln/>
        </p:spPr>
        <p:txBody>
          <a:bodyPr wrap="square" lIns="0" tIns="0" rIns="0" bIns="0" rtlCol="0" anchor="ctr"/>
          <a:lstStyle/>
          <a:p>
            <a:pPr algn="ctr" indent="0" marL="0">
              <a:lnSpc>
                <a:spcPct val="100000"/>
              </a:lnSpc>
              <a:buNone/>
            </a:pPr>
            <a:r>
              <a:rPr lang="en-US" sz="1042" dirty="0">
                <a:solidFill>
                  <a:srgbClr val="000000"/>
                </a:solidFill>
                <a:latin typeface="Arial" pitchFamily="34" charset="0"/>
                <a:ea typeface="Arial" pitchFamily="34" charset="-122"/>
                <a:cs typeface="Arial" pitchFamily="34" charset="-120"/>
              </a:rPr>
              <a:t>Гепард может разгоняться до 100–110 км/ч, но держит такую скорость недолго. Его тело создано для короткого рывка, а не для долгого бега. Поэтому охота у него похожа на молниеносный старт.
</a:t>
            </a:r>
            <a:endParaRPr lang="en-US" sz="1042" dirty="0"/>
          </a:p>
        </p:txBody>
      </p:sp>
      <p:sp>
        <p:nvSpPr>
          <p:cNvPr id="11" name="Text 1"/>
          <p:cNvSpPr txBox="1"/>
          <p:nvPr/>
        </p:nvSpPr>
        <p:spPr>
          <a:xfrm>
            <a:off x="703424"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Рывок, а не марафон
</a:t>
            </a:r>
            <a:endParaRPr lang="en-US" sz="1200" dirty="0"/>
          </a:p>
        </p:txBody>
      </p:sp>
      <p:sp>
        <p:nvSpPr>
          <p:cNvPr id="12" name="Text 2"/>
          <p:cNvSpPr txBox="1"/>
          <p:nvPr/>
        </p:nvSpPr>
        <p:spPr>
          <a:xfrm>
            <a:off x="6230671" y="3613501"/>
            <a:ext cx="2199300" cy="848400"/>
          </a:xfrm>
          <a:prstGeom prst="rect">
            <a:avLst/>
          </a:prstGeom>
          <a:noFill/>
          <a:ln/>
        </p:spPr>
        <p:txBody>
          <a:bodyPr wrap="square" lIns="0" tIns="0" rIns="0" bIns="0" rtlCol="0" anchor="ctr"/>
          <a:lstStyle/>
          <a:p>
            <a:pPr algn="ctr" indent="0" marL="0">
              <a:lnSpc>
                <a:spcPct val="100000"/>
              </a:lnSpc>
              <a:buNone/>
            </a:pPr>
            <a:r>
              <a:rPr lang="en-US" sz="954" dirty="0">
                <a:solidFill>
                  <a:srgbClr val="000000"/>
                </a:solidFill>
                <a:latin typeface="Arial" pitchFamily="34" charset="0"/>
                <a:ea typeface="Arial" pitchFamily="34" charset="-122"/>
                <a:cs typeface="Arial" pitchFamily="34" charset="-120"/>
              </a:rPr>
              <a:t>Гепард выбирает момент, когда добыча ближе всего, и бросается вперёд почти без раздумий. Если рывок не удался, он быстро выдыхается и отдыхает. В природе скорость тоже требует умения экономить силы.
</a:t>
            </a:r>
            <a:endParaRPr lang="en-US" sz="954" dirty="0"/>
          </a:p>
        </p:txBody>
      </p:sp>
      <p:sp>
        <p:nvSpPr>
          <p:cNvPr id="13" name="Text 3"/>
          <p:cNvSpPr txBox="1"/>
          <p:nvPr/>
        </p:nvSpPr>
        <p:spPr>
          <a:xfrm>
            <a:off x="6230671"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Точная охота
</a:t>
            </a:r>
            <a:endParaRPr lang="en-US" sz="1200" dirty="0"/>
          </a:p>
        </p:txBody>
      </p:sp>
      <p:sp>
        <p:nvSpPr>
          <p:cNvPr id="14" name="Text 4"/>
          <p:cNvSpPr txBox="1"/>
          <p:nvPr/>
        </p:nvSpPr>
        <p:spPr>
          <a:xfrm>
            <a:off x="3467047" y="3613501"/>
            <a:ext cx="2199300" cy="848400"/>
          </a:xfrm>
          <a:prstGeom prst="rect">
            <a:avLst/>
          </a:prstGeom>
          <a:noFill/>
          <a:ln/>
        </p:spPr>
        <p:txBody>
          <a:bodyPr wrap="square" lIns="0" tIns="0" rIns="0" bIns="0" rtlCol="0" anchor="ctr"/>
          <a:lstStyle/>
          <a:p>
            <a:pPr algn="ctr" indent="0" marL="0">
              <a:lnSpc>
                <a:spcPct val="100000"/>
              </a:lnSpc>
              <a:buNone/>
            </a:pPr>
            <a:r>
              <a:rPr lang="en-US" sz="1026" dirty="0">
                <a:solidFill>
                  <a:srgbClr val="000000"/>
                </a:solidFill>
                <a:latin typeface="Arial" pitchFamily="34" charset="0"/>
                <a:ea typeface="Arial" pitchFamily="34" charset="-122"/>
                <a:cs typeface="Arial" pitchFamily="34" charset="-120"/>
              </a:rPr>
              <a:t>У гепарда длинные ноги и очень лёгкое тело, словно оно сделано для гонок. Длинный хвост помогает ему удерживать равновесие и резко поворачивать на большой скорости, почти как руль у гоночной машины.
</a:t>
            </a:r>
            <a:endParaRPr lang="en-US" sz="1026" dirty="0"/>
          </a:p>
        </p:txBody>
      </p:sp>
      <p:sp>
        <p:nvSpPr>
          <p:cNvPr id="15" name="Text 5"/>
          <p:cNvSpPr txBox="1"/>
          <p:nvPr/>
        </p:nvSpPr>
        <p:spPr>
          <a:xfrm>
            <a:off x="3467047"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Лёгкий и быстрый
</a:t>
            </a:r>
            <a:endParaRPr lang="en-US" sz="1200" dirty="0"/>
          </a:p>
        </p:txBody>
      </p:sp>
      <p:sp>
        <p:nvSpPr>
          <p:cNvPr id="16" name="Text 6"/>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5</a:t>
            </a:r>
            <a:endParaRPr lang="en-US" sz="1000" dirty="0"/>
          </a:p>
        </p:txBody>
      </p:sp>
      <p:sp>
        <p:nvSpPr>
          <p:cNvPr id="17" name="Text 7"/>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Гепард: молниеносный охотник
</a:t>
            </a:r>
            <a:endParaRPr lang="en-US" sz="2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40930" y="1475188"/>
            <a:ext cx="3645300" cy="254886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6</a:t>
            </a:r>
            <a:endParaRPr lang="en-US" sz="1000" dirty="0"/>
          </a:p>
        </p:txBody>
      </p:sp>
      <p:sp>
        <p:nvSpPr>
          <p:cNvPr id="11" name="Text 1"/>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000000"/>
                </a:solidFill>
                <a:latin typeface="Arial" pitchFamily="34" charset="0"/>
                <a:ea typeface="Arial" pitchFamily="34" charset="-122"/>
                <a:cs typeface="Arial" pitchFamily="34" charset="-120"/>
              </a:rPr>
              <a:t>Самая большая птица
</a:t>
            </a:r>
            <a:endParaRPr lang="en-US" sz="2700" dirty="0"/>
          </a:p>
        </p:txBody>
      </p:sp>
      <p:sp>
        <p:nvSpPr>
          <p:cNvPr id="12" name="Text 2"/>
          <p:cNvSpPr txBox="1"/>
          <p:nvPr/>
        </p:nvSpPr>
        <p:spPr>
          <a:xfrm>
            <a:off x="4879475" y="164692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Страус — крупнейшая птица на Земле. Он не умеет летать, зато его мощное тело отлично приспособлено для жизни на земле и быстрого бега.
</a:t>
            </a:r>
            <a:endParaRPr lang="en-US" sz="700" dirty="0"/>
          </a:p>
        </p:txBody>
      </p:sp>
      <p:sp>
        <p:nvSpPr>
          <p:cNvPr id="13" name="Text 3"/>
          <p:cNvSpPr txBox="1"/>
          <p:nvPr/>
        </p:nvSpPr>
        <p:spPr>
          <a:xfrm>
            <a:off x="4879475" y="144951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Птица-гигант
</a:t>
            </a:r>
            <a:endParaRPr lang="en-US" sz="1000" dirty="0"/>
          </a:p>
        </p:txBody>
      </p:sp>
      <p:sp>
        <p:nvSpPr>
          <p:cNvPr id="14" name="Text 4"/>
          <p:cNvSpPr txBox="1"/>
          <p:nvPr/>
        </p:nvSpPr>
        <p:spPr>
          <a:xfrm>
            <a:off x="4879475" y="379807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Яйца страуса очень большие и весят почти полтора килограмма. Это одни из самых крупных яиц среди всех современных птиц.
</a:t>
            </a:r>
            <a:endParaRPr lang="en-US" sz="700" dirty="0"/>
          </a:p>
        </p:txBody>
      </p:sp>
      <p:sp>
        <p:nvSpPr>
          <p:cNvPr id="15" name="Text 5"/>
          <p:cNvSpPr txBox="1"/>
          <p:nvPr/>
        </p:nvSpPr>
        <p:spPr>
          <a:xfrm>
            <a:off x="4879475" y="360066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Крупные яйца
</a:t>
            </a:r>
            <a:endParaRPr lang="en-US" sz="1000" dirty="0"/>
          </a:p>
        </p:txBody>
      </p:sp>
      <p:sp>
        <p:nvSpPr>
          <p:cNvPr id="16" name="Text 6"/>
          <p:cNvSpPr txBox="1"/>
          <p:nvPr/>
        </p:nvSpPr>
        <p:spPr>
          <a:xfrm>
            <a:off x="4879475" y="308102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У страуса очень большие глаза, поэтому он хорошо замечает происходящее вокруг. Для степей и саванн это особенно важно: опасность нужно увидеть заранее.
</a:t>
            </a:r>
            <a:endParaRPr lang="en-US" sz="700" dirty="0"/>
          </a:p>
        </p:txBody>
      </p:sp>
      <p:sp>
        <p:nvSpPr>
          <p:cNvPr id="17" name="Text 7"/>
          <p:cNvSpPr txBox="1"/>
          <p:nvPr/>
        </p:nvSpPr>
        <p:spPr>
          <a:xfrm>
            <a:off x="4879475" y="288361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Зоркие глаза
</a:t>
            </a:r>
            <a:endParaRPr lang="en-US" sz="1000" dirty="0"/>
          </a:p>
        </p:txBody>
      </p:sp>
      <p:sp>
        <p:nvSpPr>
          <p:cNvPr id="18" name="Text 8"/>
          <p:cNvSpPr txBox="1"/>
          <p:nvPr/>
        </p:nvSpPr>
        <p:spPr>
          <a:xfrm>
            <a:off x="4879475" y="236397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Страус способен развивать скорость более 70 км/ч. Его сильные ноги помогают убегать от опасности и уверенно мчаться по открытой местности.
</a:t>
            </a:r>
            <a:endParaRPr lang="en-US" sz="700" dirty="0"/>
          </a:p>
        </p:txBody>
      </p:sp>
      <p:sp>
        <p:nvSpPr>
          <p:cNvPr id="19" name="Text 9"/>
          <p:cNvSpPr txBox="1"/>
          <p:nvPr/>
        </p:nvSpPr>
        <p:spPr>
          <a:xfrm>
            <a:off x="4879475" y="216656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Быстрые ноги
</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910717" y="1226859"/>
            <a:ext cx="2559300" cy="1924474"/>
          </a:xfrm>
          <a:prstGeom prst="rect">
            <a:avLst/>
          </a:prstGeom>
        </p:spPr>
      </p:pic>
      <p:pic>
        <p:nvPicPr>
          <p:cNvPr id="4" name="Image 2" descr="preencoded.png">    </p:cNvPr>
          <p:cNvPicPr>
            <a:picLocks noChangeAspect="1"/>
          </p:cNvPicPr>
          <p:nvPr/>
        </p:nvPicPr>
        <p:blipFill>
          <a:blip r:embed="rId3"/>
          <a:stretch>
            <a:fillRect/>
          </a:stretch>
        </p:blipFill>
        <p:spPr>
          <a:xfrm>
            <a:off x="4671755" y="1226859"/>
            <a:ext cx="2559300" cy="192447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910717" y="3624755"/>
            <a:ext cx="2548800" cy="875100"/>
          </a:xfrm>
          <a:prstGeom prst="rect">
            <a:avLst/>
          </a:prstGeom>
          <a:noFill/>
          <a:ln/>
        </p:spPr>
        <p:txBody>
          <a:bodyPr wrap="square" lIns="0" tIns="0" rIns="0" bIns="0" rtlCol="0" anchor="ctr"/>
          <a:lstStyle/>
          <a:p>
            <a:pPr algn="ctr" indent="0" marL="0">
              <a:lnSpc>
                <a:spcPct val="100000"/>
              </a:lnSpc>
              <a:buNone/>
            </a:pPr>
            <a:r>
              <a:rPr lang="en-US" sz="1013" dirty="0">
                <a:solidFill>
                  <a:srgbClr val="F1E5D5"/>
                </a:solidFill>
                <a:latin typeface="Arial" pitchFamily="34" charset="0"/>
                <a:ea typeface="Arial" pitchFamily="34" charset="-122"/>
                <a:cs typeface="Arial" pitchFamily="34" charset="-120"/>
              </a:rPr>
              <a:t>Карликовая белозубка весит меньше 2 граммов, и это почти невозможно представить! Такой малыш легко прячется в траве и среди листьев. В мире больших животных она кажется совсем незаметной, но для природы очень важна.
</a:t>
            </a:r>
            <a:endParaRPr lang="en-US" sz="1013" dirty="0"/>
          </a:p>
        </p:txBody>
      </p:sp>
      <p:sp>
        <p:nvSpPr>
          <p:cNvPr id="8" name="Text 1"/>
          <p:cNvSpPr txBox="1"/>
          <p:nvPr/>
        </p:nvSpPr>
        <p:spPr>
          <a:xfrm>
            <a:off x="1910717" y="3255579"/>
            <a:ext cx="255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Меньше двух граммов
</a:t>
            </a:r>
            <a:endParaRPr lang="en-US" sz="1200" dirty="0"/>
          </a:p>
        </p:txBody>
      </p:sp>
      <p:sp>
        <p:nvSpPr>
          <p:cNvPr id="9" name="Text 2"/>
          <p:cNvSpPr txBox="1"/>
          <p:nvPr/>
        </p:nvSpPr>
        <p:spPr>
          <a:xfrm>
            <a:off x="4671756" y="3624755"/>
            <a:ext cx="2548800" cy="875100"/>
          </a:xfrm>
          <a:prstGeom prst="rect">
            <a:avLst/>
          </a:prstGeom>
          <a:noFill/>
          <a:ln/>
        </p:spPr>
        <p:txBody>
          <a:bodyPr wrap="square" lIns="0" tIns="0" rIns="0" bIns="0" rtlCol="0" anchor="ctr"/>
          <a:lstStyle/>
          <a:p>
            <a:pPr algn="ctr" indent="0" marL="0">
              <a:lnSpc>
                <a:spcPct val="100000"/>
              </a:lnSpc>
              <a:buNone/>
            </a:pPr>
            <a:r>
              <a:rPr lang="en-US" sz="1062" dirty="0">
                <a:solidFill>
                  <a:srgbClr val="F1E5D5"/>
                </a:solidFill>
                <a:latin typeface="Arial" pitchFamily="34" charset="0"/>
                <a:ea typeface="Arial" pitchFamily="34" charset="-122"/>
                <a:cs typeface="Arial" pitchFamily="34" charset="-120"/>
              </a:rPr>
              <a:t>Крошечным зверькам нужно быстро искать пищу и беречь тепло, потому что они теряют его очень быстро. Белозубка живёт недолго, зато успевает всё делать проворно, будто у неё в лапках спрятаны маленькие пружинки.
</a:t>
            </a:r>
            <a:endParaRPr lang="en-US" sz="1062" dirty="0"/>
          </a:p>
        </p:txBody>
      </p:sp>
      <p:sp>
        <p:nvSpPr>
          <p:cNvPr id="10" name="Text 3"/>
          <p:cNvSpPr txBox="1"/>
          <p:nvPr/>
        </p:nvSpPr>
        <p:spPr>
          <a:xfrm>
            <a:off x="4671756" y="3255579"/>
            <a:ext cx="255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Жизнь на скорости
</a:t>
            </a:r>
            <a:endParaRPr lang="en-US" sz="1200" dirty="0"/>
          </a:p>
        </p:txBody>
      </p:sp>
      <p:sp>
        <p:nvSpPr>
          <p:cNvPr id="11" name="Text 4"/>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7</a:t>
            </a:r>
            <a:endParaRPr lang="en-US" sz="1000" dirty="0"/>
          </a:p>
        </p:txBody>
      </p:sp>
      <p:sp>
        <p:nvSpPr>
          <p:cNvPr id="12" name="Text 5"/>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Карликовая белозубка — крошечный бегунок
</a:t>
            </a:r>
            <a:endParaRPr lang="en-US" sz="2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723575" y="1329931"/>
            <a:ext cx="3495000" cy="283968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Самое большое животное океана
</a:t>
            </a:r>
            <a:endParaRPr lang="en-US" sz="2700" dirty="0"/>
          </a:p>
        </p:txBody>
      </p:sp>
      <p:sp>
        <p:nvSpPr>
          <p:cNvPr id="12" name="Text 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8</a:t>
            </a:r>
            <a:endParaRPr lang="en-US" sz="1000" dirty="0"/>
          </a:p>
        </p:txBody>
      </p:sp>
      <p:sp>
        <p:nvSpPr>
          <p:cNvPr id="13" name="Text 2"/>
          <p:cNvSpPr txBox="1"/>
          <p:nvPr/>
        </p:nvSpPr>
        <p:spPr>
          <a:xfrm>
            <a:off x="4802625" y="1428600"/>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Синий кит — самое крупное животное на Земле. Его длина может достигать 30 метров, а масса — около 180 тонн, словно целый дом, только живой.
</a:t>
            </a:r>
            <a:endParaRPr lang="en-US" sz="800" dirty="0"/>
          </a:p>
        </p:txBody>
      </p:sp>
      <p:sp>
        <p:nvSpPr>
          <p:cNvPr id="14" name="Text 3"/>
          <p:cNvSpPr txBox="1"/>
          <p:nvPr/>
        </p:nvSpPr>
        <p:spPr>
          <a:xfrm>
            <a:off x="4802625" y="1242900"/>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Гигант среди всех
</a:t>
            </a:r>
            <a:endParaRPr lang="en-US" sz="1000" dirty="0"/>
          </a:p>
        </p:txBody>
      </p:sp>
      <p:sp>
        <p:nvSpPr>
          <p:cNvPr id="15" name="Text 4"/>
          <p:cNvSpPr txBox="1"/>
          <p:nvPr/>
        </p:nvSpPr>
        <p:spPr>
          <a:xfrm>
            <a:off x="4802625" y="3854150"/>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Такой размер помогает киту стать настоящим хозяином океанских просторов. Но и ему важно находить достаточно пищи, чтобы поддерживать силы и жить долго.
</a:t>
            </a:r>
            <a:endParaRPr lang="en-US" sz="800" dirty="0"/>
          </a:p>
        </p:txBody>
      </p:sp>
      <p:sp>
        <p:nvSpPr>
          <p:cNvPr id="16" name="Text 5"/>
          <p:cNvSpPr txBox="1"/>
          <p:nvPr/>
        </p:nvSpPr>
        <p:spPr>
          <a:xfrm>
            <a:off x="4802625" y="3668450"/>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Морской рекорд
</a:t>
            </a:r>
            <a:endParaRPr lang="en-US" sz="1000" dirty="0"/>
          </a:p>
        </p:txBody>
      </p:sp>
      <p:sp>
        <p:nvSpPr>
          <p:cNvPr id="17" name="Text 6"/>
          <p:cNvSpPr txBox="1"/>
          <p:nvPr/>
        </p:nvSpPr>
        <p:spPr>
          <a:xfrm>
            <a:off x="4802625" y="3045633"/>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Синий кит питается крилем — очень маленькими морскими животными. Это хороший пример того, что даже великан зависит от крошечной еды.
</a:t>
            </a:r>
            <a:endParaRPr lang="en-US" sz="800" dirty="0"/>
          </a:p>
        </p:txBody>
      </p:sp>
      <p:sp>
        <p:nvSpPr>
          <p:cNvPr id="18" name="Text 7"/>
          <p:cNvSpPr txBox="1"/>
          <p:nvPr/>
        </p:nvSpPr>
        <p:spPr>
          <a:xfrm>
            <a:off x="4802625" y="2859933"/>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Крошечная пища
</a:t>
            </a:r>
            <a:endParaRPr lang="en-US" sz="1000" dirty="0"/>
          </a:p>
        </p:txBody>
      </p:sp>
      <p:sp>
        <p:nvSpPr>
          <p:cNvPr id="19" name="Text 8"/>
          <p:cNvSpPr txBox="1"/>
          <p:nvPr/>
        </p:nvSpPr>
        <p:spPr>
          <a:xfrm>
            <a:off x="4802625" y="2237117"/>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Несмотря на огромные размеры, кит свободно движется в океане. Вода поддерживает его тело, а мощный хвост помогает плыть далеко и уверенно.
</a:t>
            </a:r>
            <a:endParaRPr lang="en-US" sz="800" dirty="0"/>
          </a:p>
        </p:txBody>
      </p:sp>
      <p:sp>
        <p:nvSpPr>
          <p:cNvPr id="20" name="Text 9"/>
          <p:cNvSpPr txBox="1"/>
          <p:nvPr/>
        </p:nvSpPr>
        <p:spPr>
          <a:xfrm>
            <a:off x="4802625" y="2051417"/>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Жизнь в воде
</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27645" y="1104392"/>
            <a:ext cx="3318900" cy="328973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9</a:t>
            </a:r>
            <a:endParaRPr lang="en-US" sz="1000" dirty="0"/>
          </a:p>
        </p:txBody>
      </p:sp>
      <p:sp>
        <p:nvSpPr>
          <p:cNvPr id="7" name="Text 1"/>
          <p:cNvSpPr txBox="1"/>
          <p:nvPr/>
        </p:nvSpPr>
        <p:spPr>
          <a:xfrm>
            <a:off x="521494" y="454870"/>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Животное с очень громкими звуками
</a:t>
            </a:r>
            <a:endParaRPr lang="en-US" sz="2700" dirty="0"/>
          </a:p>
        </p:txBody>
      </p:sp>
      <p:sp>
        <p:nvSpPr>
          <p:cNvPr id="8" name="Text 2"/>
          <p:cNvSpPr txBox="1"/>
          <p:nvPr/>
        </p:nvSpPr>
        <p:spPr>
          <a:xfrm>
            <a:off x="332175" y="1475125"/>
            <a:ext cx="4798500" cy="576600"/>
          </a:xfrm>
          <a:prstGeom prst="rect">
            <a:avLst/>
          </a:prstGeom>
          <a:noFill/>
          <a:ln/>
        </p:spPr>
        <p:txBody>
          <a:bodyPr wrap="square" lIns="0" tIns="0" rIns="0" bIns="0" rtlCol="0" anchor="ctr"/>
          <a:lstStyle/>
          <a:p>
            <a:pPr algn="ctr" indent="0" marL="0">
              <a:lnSpc>
                <a:spcPct val="100000"/>
              </a:lnSpc>
              <a:buNone/>
            </a:pPr>
            <a:r>
              <a:rPr lang="en-US" sz="1100" dirty="0">
                <a:solidFill>
                  <a:srgbClr val="F1E5D5"/>
                </a:solidFill>
                <a:latin typeface="Arial" pitchFamily="34" charset="0"/>
                <a:ea typeface="Arial" pitchFamily="34" charset="-122"/>
                <a:cs typeface="Arial" pitchFamily="34" charset="-120"/>
              </a:rPr>
              <a:t>Кашалот издаёт сильные щелчки, которые помогают ему искать добычу в тёмной глубине океана. Эти звуки работают почти как природный сонар.
</a:t>
            </a:r>
            <a:endParaRPr lang="en-US" sz="1100" dirty="0"/>
          </a:p>
        </p:txBody>
      </p:sp>
      <p:sp>
        <p:nvSpPr>
          <p:cNvPr id="9" name="Text 3"/>
          <p:cNvSpPr txBox="1"/>
          <p:nvPr/>
        </p:nvSpPr>
        <p:spPr>
          <a:xfrm>
            <a:off x="332175" y="1179550"/>
            <a:ext cx="4798200" cy="273600"/>
          </a:xfrm>
          <a:prstGeom prst="rect">
            <a:avLst/>
          </a:prstGeom>
          <a:noFill/>
          <a:ln/>
        </p:spPr>
        <p:txBody>
          <a:bodyPr wrap="square" lIns="0" tIns="0" rIns="0" bIns="0" rtlCol="0" anchor="ctr"/>
          <a:lstStyle/>
          <a:p>
            <a:pPr algn="ctr" indent="0" marL="0">
              <a:lnSpc>
                <a:spcPct val="100000"/>
              </a:lnSpc>
              <a:buNone/>
            </a:pPr>
            <a:r>
              <a:rPr lang="en-US" sz="1600" dirty="0">
                <a:solidFill>
                  <a:srgbClr val="F1E5D5"/>
                </a:solidFill>
                <a:latin typeface="Arial" pitchFamily="34" charset="0"/>
                <a:ea typeface="Arial" pitchFamily="34" charset="-122"/>
                <a:cs typeface="Arial" pitchFamily="34" charset="-120"/>
              </a:rPr>
              <a:t>Щелчки в темноте
</a:t>
            </a:r>
            <a:endParaRPr lang="en-US" sz="1600" dirty="0"/>
          </a:p>
        </p:txBody>
      </p:sp>
      <p:sp>
        <p:nvSpPr>
          <p:cNvPr id="10" name="Text 4"/>
          <p:cNvSpPr txBox="1"/>
          <p:nvPr/>
        </p:nvSpPr>
        <p:spPr>
          <a:xfrm>
            <a:off x="332175" y="2611237"/>
            <a:ext cx="4798500" cy="576600"/>
          </a:xfrm>
          <a:prstGeom prst="rect">
            <a:avLst/>
          </a:prstGeom>
          <a:noFill/>
          <a:ln/>
        </p:spPr>
        <p:txBody>
          <a:bodyPr wrap="square" lIns="0" tIns="0" rIns="0" bIns="0" rtlCol="0" anchor="ctr"/>
          <a:lstStyle/>
          <a:p>
            <a:pPr algn="ctr" indent="0" marL="0">
              <a:lnSpc>
                <a:spcPct val="100000"/>
              </a:lnSpc>
              <a:buNone/>
            </a:pPr>
            <a:r>
              <a:rPr lang="en-US" sz="1100" dirty="0">
                <a:solidFill>
                  <a:srgbClr val="F1E5D5"/>
                </a:solidFill>
                <a:latin typeface="Arial" pitchFamily="34" charset="0"/>
                <a:ea typeface="Arial" pitchFamily="34" charset="-122"/>
                <a:cs typeface="Arial" pitchFamily="34" charset="-120"/>
              </a:rPr>
              <a:t>В глубине моря света мало, поэтому животным приходится полагаться не только на глаза. Кашалот использует слух, чтобы находить путь и замечать движение вокруг.
</a:t>
            </a:r>
            <a:endParaRPr lang="en-US" sz="1100" dirty="0"/>
          </a:p>
        </p:txBody>
      </p:sp>
      <p:sp>
        <p:nvSpPr>
          <p:cNvPr id="11" name="Text 5"/>
          <p:cNvSpPr txBox="1"/>
          <p:nvPr/>
        </p:nvSpPr>
        <p:spPr>
          <a:xfrm>
            <a:off x="332175" y="2315662"/>
            <a:ext cx="4798200" cy="273600"/>
          </a:xfrm>
          <a:prstGeom prst="rect">
            <a:avLst/>
          </a:prstGeom>
          <a:noFill/>
          <a:ln/>
        </p:spPr>
        <p:txBody>
          <a:bodyPr wrap="square" lIns="0" tIns="0" rIns="0" bIns="0" rtlCol="0" anchor="ctr"/>
          <a:lstStyle/>
          <a:p>
            <a:pPr algn="ctr" indent="0" marL="0">
              <a:lnSpc>
                <a:spcPct val="100000"/>
              </a:lnSpc>
              <a:buNone/>
            </a:pPr>
            <a:r>
              <a:rPr lang="en-US" sz="1600" dirty="0">
                <a:solidFill>
                  <a:srgbClr val="F1E5D5"/>
                </a:solidFill>
                <a:latin typeface="Arial" pitchFamily="34" charset="0"/>
                <a:ea typeface="Arial" pitchFamily="34" charset="-122"/>
                <a:cs typeface="Arial" pitchFamily="34" charset="-120"/>
              </a:rPr>
              <a:t>Слух вместо света
</a:t>
            </a:r>
            <a:endParaRPr lang="en-US" sz="1600" dirty="0"/>
          </a:p>
        </p:txBody>
      </p:sp>
      <p:sp>
        <p:nvSpPr>
          <p:cNvPr id="12" name="Text 6"/>
          <p:cNvSpPr txBox="1"/>
          <p:nvPr/>
        </p:nvSpPr>
        <p:spPr>
          <a:xfrm>
            <a:off x="332175" y="3747349"/>
            <a:ext cx="4798500" cy="576600"/>
          </a:xfrm>
          <a:prstGeom prst="rect">
            <a:avLst/>
          </a:prstGeom>
          <a:noFill/>
          <a:ln/>
        </p:spPr>
        <p:txBody>
          <a:bodyPr wrap="square" lIns="0" tIns="0" rIns="0" bIns="0" rtlCol="0" anchor="ctr"/>
          <a:lstStyle/>
          <a:p>
            <a:pPr algn="ctr" indent="0" marL="0">
              <a:lnSpc>
                <a:spcPct val="100000"/>
              </a:lnSpc>
              <a:buNone/>
            </a:pPr>
            <a:r>
              <a:rPr lang="en-US" sz="1100" dirty="0">
                <a:solidFill>
                  <a:srgbClr val="F1E5D5"/>
                </a:solidFill>
                <a:latin typeface="Arial" pitchFamily="34" charset="0"/>
                <a:ea typeface="Arial" pitchFamily="34" charset="-122"/>
                <a:cs typeface="Arial" pitchFamily="34" charset="-120"/>
              </a:rPr>
              <a:t>Громкие звуки помогают кашалоту ориентироваться и искать пищу. В океане умение слушать бывает не менее важным, чем умение смотреть.
</a:t>
            </a:r>
            <a:endParaRPr lang="en-US" sz="1100" dirty="0"/>
          </a:p>
        </p:txBody>
      </p:sp>
      <p:sp>
        <p:nvSpPr>
          <p:cNvPr id="13" name="Text 7"/>
          <p:cNvSpPr txBox="1"/>
          <p:nvPr/>
        </p:nvSpPr>
        <p:spPr>
          <a:xfrm>
            <a:off x="332175" y="3451774"/>
            <a:ext cx="4798200" cy="273600"/>
          </a:xfrm>
          <a:prstGeom prst="rect">
            <a:avLst/>
          </a:prstGeom>
          <a:noFill/>
          <a:ln/>
        </p:spPr>
        <p:txBody>
          <a:bodyPr wrap="square" lIns="0" tIns="0" rIns="0" bIns="0" rtlCol="0" anchor="ctr"/>
          <a:lstStyle/>
          <a:p>
            <a:pPr algn="ctr" indent="0" marL="0">
              <a:lnSpc>
                <a:spcPct val="100000"/>
              </a:lnSpc>
              <a:buNone/>
            </a:pPr>
            <a:r>
              <a:rPr lang="en-US" sz="1600" dirty="0">
                <a:solidFill>
                  <a:srgbClr val="F1E5D5"/>
                </a:solidFill>
                <a:latin typeface="Arial" pitchFamily="34" charset="0"/>
                <a:ea typeface="Arial" pitchFamily="34" charset="-122"/>
                <a:cs typeface="Arial" pitchFamily="34" charset="-120"/>
              </a:rPr>
              <a:t>Подводный помощник
</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1236" y="1226859"/>
            <a:ext cx="2559300" cy="192447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050590" y="1226321"/>
            <a:ext cx="2567400" cy="192555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292274" y="1226859"/>
            <a:ext cx="2559300" cy="1924474"/>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703424" y="3613501"/>
            <a:ext cx="2199300" cy="848400"/>
          </a:xfrm>
          <a:prstGeom prst="rect">
            <a:avLst/>
          </a:prstGeom>
          <a:noFill/>
          <a:ln/>
        </p:spPr>
        <p:txBody>
          <a:bodyPr wrap="square" lIns="0" tIns="0" rIns="0" bIns="0" rtlCol="0" anchor="ctr"/>
          <a:lstStyle/>
          <a:p>
            <a:pPr algn="ctr" indent="0" marL="0">
              <a:lnSpc>
                <a:spcPct val="100000"/>
              </a:lnSpc>
              <a:buNone/>
            </a:pPr>
            <a:r>
              <a:rPr lang="en-US" sz="954" dirty="0">
                <a:solidFill>
                  <a:srgbClr val="000000"/>
                </a:solidFill>
                <a:latin typeface="Arial" pitchFamily="34" charset="0"/>
                <a:ea typeface="Arial" pitchFamily="34" charset="-122"/>
                <a:cs typeface="Arial" pitchFamily="34" charset="-120"/>
              </a:rPr>
              <a:t>Бражник достаёт нектар из цветков при помощи очень длинного хоботка. Он словно тонкая трубочка, которая помогает добраться до сладкой пищи глубоко внутри цветка. Без такого «инструмента» бабочке было бы гораздо труднее кормиться.
</a:t>
            </a:r>
            <a:endParaRPr lang="en-US" sz="954" dirty="0"/>
          </a:p>
        </p:txBody>
      </p:sp>
      <p:sp>
        <p:nvSpPr>
          <p:cNvPr id="11" name="Text 1"/>
          <p:cNvSpPr txBox="1"/>
          <p:nvPr/>
        </p:nvSpPr>
        <p:spPr>
          <a:xfrm>
            <a:off x="703424"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Длинный хоботок бражника
</a:t>
            </a:r>
            <a:endParaRPr lang="en-US" sz="1200" dirty="0"/>
          </a:p>
        </p:txBody>
      </p:sp>
      <p:sp>
        <p:nvSpPr>
          <p:cNvPr id="12" name="Text 2"/>
          <p:cNvSpPr txBox="1"/>
          <p:nvPr/>
        </p:nvSpPr>
        <p:spPr>
          <a:xfrm>
            <a:off x="6230671" y="3613501"/>
            <a:ext cx="2199300" cy="848400"/>
          </a:xfrm>
          <a:prstGeom prst="rect">
            <a:avLst/>
          </a:prstGeom>
          <a:noFill/>
          <a:ln/>
        </p:spPr>
        <p:txBody>
          <a:bodyPr wrap="square" lIns="0" tIns="0" rIns="0" bIns="0" rtlCol="0" anchor="ctr"/>
          <a:lstStyle/>
          <a:p>
            <a:pPr algn="ctr" indent="0" marL="0">
              <a:lnSpc>
                <a:spcPct val="100000"/>
              </a:lnSpc>
              <a:buNone/>
            </a:pPr>
            <a:r>
              <a:rPr lang="en-US" sz="957" dirty="0">
                <a:solidFill>
                  <a:srgbClr val="000000"/>
                </a:solidFill>
                <a:latin typeface="Arial" pitchFamily="34" charset="0"/>
                <a:ea typeface="Arial" pitchFamily="34" charset="-122"/>
                <a:cs typeface="Arial" pitchFamily="34" charset="-120"/>
              </a:rPr>
              <a:t>У животных разные способы добывать пищу, и каждый из них подходит именно своему хозяину. У кого-то длинный язык, у кого-то особый клюв, а у кого-то ловкие лапы. Природа любит изобретательные решения.
</a:t>
            </a:r>
            <a:endParaRPr lang="en-US" sz="957" dirty="0"/>
          </a:p>
        </p:txBody>
      </p:sp>
      <p:sp>
        <p:nvSpPr>
          <p:cNvPr id="13" name="Text 3"/>
          <p:cNvSpPr txBox="1"/>
          <p:nvPr/>
        </p:nvSpPr>
        <p:spPr>
          <a:xfrm>
            <a:off x="6230671"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У каждого свой способ
</a:t>
            </a:r>
            <a:endParaRPr lang="en-US" sz="1200" dirty="0"/>
          </a:p>
        </p:txBody>
      </p:sp>
      <p:sp>
        <p:nvSpPr>
          <p:cNvPr id="14" name="Text 4"/>
          <p:cNvSpPr txBox="1"/>
          <p:nvPr/>
        </p:nvSpPr>
        <p:spPr>
          <a:xfrm>
            <a:off x="3467047" y="3613501"/>
            <a:ext cx="2199300" cy="848400"/>
          </a:xfrm>
          <a:prstGeom prst="rect">
            <a:avLst/>
          </a:prstGeom>
          <a:noFill/>
          <a:ln/>
        </p:spPr>
        <p:txBody>
          <a:bodyPr wrap="square" lIns="0" tIns="0" rIns="0" bIns="0" rtlCol="0" anchor="ctr"/>
          <a:lstStyle/>
          <a:p>
            <a:pPr algn="ctr" indent="0" marL="0">
              <a:lnSpc>
                <a:spcPct val="100000"/>
              </a:lnSpc>
              <a:buNone/>
            </a:pPr>
            <a:r>
              <a:rPr lang="en-US" sz="1033" dirty="0">
                <a:solidFill>
                  <a:srgbClr val="000000"/>
                </a:solidFill>
                <a:latin typeface="Arial" pitchFamily="34" charset="0"/>
                <a:ea typeface="Arial" pitchFamily="34" charset="-122"/>
                <a:cs typeface="Arial" pitchFamily="34" charset="-120"/>
              </a:rPr>
              <a:t>Колибри тоже умеет добывать сладкий нектар из цветов. Его клюв и язык работают очень точно, а маленькое тело помогает быстро зависать в воздухе. Кажется, будто птица пьёт цветочный сок на месте.
</a:t>
            </a:r>
            <a:endParaRPr lang="en-US" sz="1033" dirty="0"/>
          </a:p>
        </p:txBody>
      </p:sp>
      <p:sp>
        <p:nvSpPr>
          <p:cNvPr id="15" name="Text 5"/>
          <p:cNvSpPr txBox="1"/>
          <p:nvPr/>
        </p:nvSpPr>
        <p:spPr>
          <a:xfrm>
            <a:off x="3467047"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Колибри и его ловкость
</a:t>
            </a:r>
            <a:endParaRPr lang="en-US" sz="1200" dirty="0"/>
          </a:p>
        </p:txBody>
      </p:sp>
      <p:sp>
        <p:nvSpPr>
          <p:cNvPr id="16" name="Text 6"/>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10</a:t>
            </a:r>
            <a:endParaRPr lang="en-US" sz="1000" dirty="0"/>
          </a:p>
        </p:txBody>
      </p:sp>
      <p:sp>
        <p:nvSpPr>
          <p:cNvPr id="17" name="Text 7"/>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Удивительные способы добывать пищу
</a:t>
            </a:r>
            <a:endParaRPr lang="en-US" sz="2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40930" y="1475188"/>
            <a:ext cx="3645300" cy="254886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11</a:t>
            </a:r>
            <a:endParaRPr lang="en-US" sz="1000" dirty="0"/>
          </a:p>
        </p:txBody>
      </p:sp>
      <p:sp>
        <p:nvSpPr>
          <p:cNvPr id="10" name="Text 1"/>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000000"/>
                </a:solidFill>
                <a:latin typeface="Arial" pitchFamily="34" charset="0"/>
                <a:ea typeface="Arial" pitchFamily="34" charset="-122"/>
                <a:cs typeface="Arial" pitchFamily="34" charset="-120"/>
              </a:rPr>
              <a:t>Деревья-долгожители
</a:t>
            </a:r>
            <a:endParaRPr lang="en-US" sz="2700" dirty="0"/>
          </a:p>
        </p:txBody>
      </p:sp>
      <p:sp>
        <p:nvSpPr>
          <p:cNvPr id="11" name="Text 2"/>
          <p:cNvSpPr txBox="1"/>
          <p:nvPr/>
        </p:nvSpPr>
        <p:spPr>
          <a:xfrm>
            <a:off x="4850435" y="1646937"/>
            <a:ext cx="3470400" cy="422100"/>
          </a:xfrm>
          <a:prstGeom prst="rect">
            <a:avLst/>
          </a:prstGeom>
          <a:noFill/>
          <a:ln/>
        </p:spPr>
        <p:txBody>
          <a:bodyPr wrap="square" lIns="0" tIns="0" rIns="0" bIns="0" rtlCol="0" anchor="ctr"/>
          <a:lstStyle/>
          <a:p>
            <a:pPr algn="ctr" indent="0" marL="0">
              <a:lnSpc>
                <a:spcPct val="100000"/>
              </a:lnSpc>
              <a:buNone/>
            </a:pPr>
            <a:r>
              <a:rPr lang="en-US" sz="856" dirty="0">
                <a:solidFill>
                  <a:srgbClr val="F1E5D5"/>
                </a:solidFill>
                <a:latin typeface="Arial" pitchFamily="34" charset="0"/>
                <a:ea typeface="Arial" pitchFamily="34" charset="-122"/>
                <a:cs typeface="Arial" pitchFamily="34" charset="-120"/>
              </a:rPr>
              <a:t>Секвойи входят в число самых впечатляющих деревьев на планете: они могут жить тысячи лет и вырастать выше ста метров. Такие великаны видели смену многих поколений животных и людей.
</a:t>
            </a:r>
            <a:endParaRPr lang="en-US" sz="856" dirty="0"/>
          </a:p>
        </p:txBody>
      </p:sp>
      <p:sp>
        <p:nvSpPr>
          <p:cNvPr id="12" name="Text 3"/>
          <p:cNvSpPr txBox="1"/>
          <p:nvPr/>
        </p:nvSpPr>
        <p:spPr>
          <a:xfrm>
            <a:off x="4850435" y="1449512"/>
            <a:ext cx="3470400" cy="1653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Живые гиганты
</a:t>
            </a:r>
            <a:endParaRPr lang="en-US" sz="1200" dirty="0"/>
          </a:p>
        </p:txBody>
      </p:sp>
      <p:sp>
        <p:nvSpPr>
          <p:cNvPr id="13" name="Text 4"/>
          <p:cNvSpPr txBox="1"/>
          <p:nvPr/>
        </p:nvSpPr>
        <p:spPr>
          <a:xfrm>
            <a:off x="4850435" y="3627987"/>
            <a:ext cx="3470400" cy="4221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Долгая жизнь секвой показывает, что природа умеет создавать не только быстрые, но и очень стойкие формы жизни. Чтобы стать таким деревом, нужно веками расти спокойно и уверенно.
</a:t>
            </a:r>
            <a:endParaRPr lang="en-US" sz="900" dirty="0"/>
          </a:p>
        </p:txBody>
      </p:sp>
      <p:sp>
        <p:nvSpPr>
          <p:cNvPr id="14" name="Text 5"/>
          <p:cNvSpPr txBox="1"/>
          <p:nvPr/>
        </p:nvSpPr>
        <p:spPr>
          <a:xfrm>
            <a:off x="4850435" y="3430562"/>
            <a:ext cx="3470400" cy="1653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Сила терпения
</a:t>
            </a:r>
            <a:endParaRPr lang="en-US" sz="1200" dirty="0"/>
          </a:p>
        </p:txBody>
      </p:sp>
      <p:sp>
        <p:nvSpPr>
          <p:cNvPr id="15" name="Text 6"/>
          <p:cNvSpPr txBox="1"/>
          <p:nvPr/>
        </p:nvSpPr>
        <p:spPr>
          <a:xfrm>
            <a:off x="4850435" y="2637462"/>
            <a:ext cx="3470400" cy="422100"/>
          </a:xfrm>
          <a:prstGeom prst="rect">
            <a:avLst/>
          </a:prstGeom>
          <a:noFill/>
          <a:ln/>
        </p:spPr>
        <p:txBody>
          <a:bodyPr wrap="square" lIns="0" tIns="0" rIns="0" bIns="0" rtlCol="0" anchor="ctr"/>
          <a:lstStyle/>
          <a:p>
            <a:pPr algn="ctr" indent="0" marL="0">
              <a:lnSpc>
                <a:spcPct val="100000"/>
              </a:lnSpc>
              <a:buNone/>
            </a:pPr>
            <a:r>
              <a:rPr lang="en-US" sz="831" dirty="0">
                <a:solidFill>
                  <a:srgbClr val="F1E5D5"/>
                </a:solidFill>
                <a:latin typeface="Arial" pitchFamily="34" charset="0"/>
                <a:ea typeface="Arial" pitchFamily="34" charset="-122"/>
                <a:cs typeface="Arial" pitchFamily="34" charset="-120"/>
              </a:rPr>
              <a:t>Толстая кора помогает секвойям переносить огонь, холод и повреждения. Благодаря этому деревья не только выживают, но и продолжают расти, словно природные крепости с мягкой, но очень прочной бронёй.
</a:t>
            </a:r>
            <a:endParaRPr lang="en-US" sz="831" dirty="0"/>
          </a:p>
        </p:txBody>
      </p:sp>
      <p:sp>
        <p:nvSpPr>
          <p:cNvPr id="16" name="Text 7"/>
          <p:cNvSpPr txBox="1"/>
          <p:nvPr/>
        </p:nvSpPr>
        <p:spPr>
          <a:xfrm>
            <a:off x="4850435" y="2440037"/>
            <a:ext cx="3470400" cy="1653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Мощная защита
</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869721" y="1095725"/>
            <a:ext cx="2752407" cy="32811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12</a:t>
            </a:r>
            <a:endParaRPr lang="en-US" sz="1000" dirty="0"/>
          </a:p>
        </p:txBody>
      </p:sp>
      <p:sp>
        <p:nvSpPr>
          <p:cNvPr id="12" name="Text 1"/>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Самое маленькое цветковое растение
</a:t>
            </a:r>
            <a:endParaRPr lang="en-US" sz="2700" dirty="0"/>
          </a:p>
        </p:txBody>
      </p:sp>
      <p:sp>
        <p:nvSpPr>
          <p:cNvPr id="13" name="Text 2"/>
          <p:cNvSpPr txBox="1"/>
          <p:nvPr/>
        </p:nvSpPr>
        <p:spPr>
          <a:xfrm>
            <a:off x="732220" y="1791938"/>
            <a:ext cx="2228400" cy="743286"/>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Вольфия настолько мала, что её листочки меньше рисового зёрнышка. Это растение плавает на поверхности воды и часто выглядит как зелёная пыльца, собранная в аккуратный коврик.
</a:t>
            </a:r>
            <a:endParaRPr lang="en-US" sz="900" dirty="0"/>
          </a:p>
        </p:txBody>
      </p:sp>
      <p:sp>
        <p:nvSpPr>
          <p:cNvPr id="14" name="Text 3"/>
          <p:cNvSpPr txBox="1"/>
          <p:nvPr/>
        </p:nvSpPr>
        <p:spPr>
          <a:xfrm>
            <a:off x="1038732" y="1399766"/>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1. Крошечные размеры
</a:t>
            </a:r>
            <a:endParaRPr lang="en-US" sz="1100" dirty="0"/>
          </a:p>
        </p:txBody>
      </p:sp>
      <p:sp>
        <p:nvSpPr>
          <p:cNvPr id="15" name="Text 4"/>
          <p:cNvSpPr txBox="1"/>
          <p:nvPr/>
        </p:nvSpPr>
        <p:spPr>
          <a:xfrm>
            <a:off x="732220" y="3418163"/>
            <a:ext cx="2228400" cy="743286"/>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Это растение очень быстро увеличивает свою численность. За короткое время оно может покрыть воду сплошным зелёным слоем, поэтому заметить его можно даже с берега.
</a:t>
            </a:r>
            <a:endParaRPr lang="en-US" sz="900" dirty="0"/>
          </a:p>
        </p:txBody>
      </p:sp>
      <p:sp>
        <p:nvSpPr>
          <p:cNvPr id="16" name="Text 5"/>
          <p:cNvSpPr txBox="1"/>
          <p:nvPr/>
        </p:nvSpPr>
        <p:spPr>
          <a:xfrm>
            <a:off x="1038732" y="3025991"/>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3. Быстрое размножение
</a:t>
            </a:r>
            <a:endParaRPr lang="en-US" sz="1100" dirty="0"/>
          </a:p>
        </p:txBody>
      </p:sp>
      <p:sp>
        <p:nvSpPr>
          <p:cNvPr id="17" name="Text 6"/>
          <p:cNvSpPr txBox="1"/>
          <p:nvPr/>
        </p:nvSpPr>
        <p:spPr>
          <a:xfrm>
            <a:off x="3338507" y="1791938"/>
            <a:ext cx="2228400" cy="743286"/>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Вольфия не тянется к солнцу высокими стеблями, как многие другие растения. Ей удобно жить на поверхности водоёма, где есть свет, тепло и достаточно места для быстрого роста.
</a:t>
            </a:r>
            <a:endParaRPr lang="en-US" sz="900" dirty="0"/>
          </a:p>
        </p:txBody>
      </p:sp>
      <p:sp>
        <p:nvSpPr>
          <p:cNvPr id="18" name="Text 7"/>
          <p:cNvSpPr txBox="1"/>
          <p:nvPr/>
        </p:nvSpPr>
        <p:spPr>
          <a:xfrm>
            <a:off x="3645019" y="1399766"/>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2. Жизнь на воде
</a:t>
            </a:r>
            <a:endParaRPr lang="en-US" sz="1100" dirty="0"/>
          </a:p>
        </p:txBody>
      </p:sp>
      <p:sp>
        <p:nvSpPr>
          <p:cNvPr id="19" name="Text 8"/>
          <p:cNvSpPr txBox="1"/>
          <p:nvPr/>
        </p:nvSpPr>
        <p:spPr>
          <a:xfrm>
            <a:off x="3338507" y="3418163"/>
            <a:ext cx="2228400" cy="743286"/>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Хотя вольфия почти невидима по размеру, она всё равно участвует в жизни водоёмов. Такие крошечные растения напоминают, что в природе важен не только размер, но и роль.
</a:t>
            </a:r>
            <a:endParaRPr lang="en-US" sz="900" dirty="0"/>
          </a:p>
        </p:txBody>
      </p:sp>
      <p:sp>
        <p:nvSpPr>
          <p:cNvPr id="20" name="Text 9"/>
          <p:cNvSpPr txBox="1"/>
          <p:nvPr/>
        </p:nvSpPr>
        <p:spPr>
          <a:xfrm>
            <a:off x="3645019" y="3025991"/>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4. Маленькая, но важная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1236" y="1226859"/>
            <a:ext cx="2559300" cy="1924474"/>
          </a:xfrm>
          <a:prstGeom prst="rect">
            <a:avLst/>
          </a:prstGeom>
        </p:spPr>
      </p:pic>
      <p:pic>
        <p:nvPicPr>
          <p:cNvPr id="4" name="Image 2" descr="preencoded.png">    </p:cNvPr>
          <p:cNvPicPr>
            <a:picLocks noChangeAspect="1"/>
          </p:cNvPicPr>
          <p:nvPr/>
        </p:nvPicPr>
        <p:blipFill>
          <a:blip r:embed="rId3"/>
          <a:stretch>
            <a:fillRect/>
          </a:stretch>
        </p:blipFill>
        <p:spPr>
          <a:xfrm>
            <a:off x="6050590" y="1226321"/>
            <a:ext cx="2567400" cy="1925550"/>
          </a:xfrm>
          <a:prstGeom prst="rect">
            <a:avLst/>
          </a:prstGeom>
        </p:spPr>
      </p:pic>
      <p:pic>
        <p:nvPicPr>
          <p:cNvPr id="5" name="Image 3" descr="preencoded.png">    </p:cNvPr>
          <p:cNvPicPr>
            <a:picLocks noChangeAspect="1"/>
          </p:cNvPicPr>
          <p:nvPr/>
        </p:nvPicPr>
        <p:blipFill>
          <a:blip r:embed="rId4"/>
          <a:stretch>
            <a:fillRect/>
          </a:stretch>
        </p:blipFill>
        <p:spPr>
          <a:xfrm>
            <a:off x="3292274" y="1226859"/>
            <a:ext cx="2559300" cy="1924474"/>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31236" y="3662855"/>
            <a:ext cx="2559300" cy="875100"/>
          </a:xfrm>
          <a:prstGeom prst="rect">
            <a:avLst/>
          </a:prstGeom>
          <a:noFill/>
          <a:ln/>
        </p:spPr>
        <p:txBody>
          <a:bodyPr wrap="square" lIns="0" tIns="0" rIns="0" bIns="0" rtlCol="0" anchor="ctr"/>
          <a:lstStyle/>
          <a:p>
            <a:pPr algn="ctr" indent="0" marL="0">
              <a:lnSpc>
                <a:spcPct val="100000"/>
              </a:lnSpc>
              <a:buNone/>
            </a:pPr>
            <a:r>
              <a:rPr lang="en-US" sz="984" dirty="0">
                <a:solidFill>
                  <a:srgbClr val="F1E5D5"/>
                </a:solidFill>
                <a:latin typeface="Arial" pitchFamily="34" charset="0"/>
                <a:ea typeface="Arial" pitchFamily="34" charset="-122"/>
                <a:cs typeface="Arial" pitchFamily="34" charset="-120"/>
              </a:rPr>
              <a:t>После листопада в лесу начинается тихая работа грибов. Они разрушают опавшие листья, старые ветки и пни, превращая их в вещества, которые снова становятся частью почвы. Без этой помощи лес быстро превратился бы в склад растительных остатков.
</a:t>
            </a:r>
            <a:endParaRPr lang="en-US" sz="984" dirty="0"/>
          </a:p>
        </p:txBody>
      </p:sp>
      <p:sp>
        <p:nvSpPr>
          <p:cNvPr id="9" name="Text 1"/>
          <p:cNvSpPr txBox="1"/>
          <p:nvPr/>
        </p:nvSpPr>
        <p:spPr>
          <a:xfrm>
            <a:off x="531236" y="3255579"/>
            <a:ext cx="255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Лесная уборка без шума
</a:t>
            </a:r>
            <a:endParaRPr lang="en-US" sz="1200" dirty="0"/>
          </a:p>
        </p:txBody>
      </p:sp>
      <p:sp>
        <p:nvSpPr>
          <p:cNvPr id="10" name="Text 2"/>
          <p:cNvSpPr txBox="1"/>
          <p:nvPr/>
        </p:nvSpPr>
        <p:spPr>
          <a:xfrm>
            <a:off x="6050588" y="3662855"/>
            <a:ext cx="2559300" cy="875100"/>
          </a:xfrm>
          <a:prstGeom prst="rect">
            <a:avLst/>
          </a:prstGeom>
          <a:noFill/>
          <a:ln/>
        </p:spPr>
        <p:txBody>
          <a:bodyPr wrap="square" lIns="0" tIns="0" rIns="0" bIns="0" rtlCol="0" anchor="ctr"/>
          <a:lstStyle/>
          <a:p>
            <a:pPr algn="ctr" indent="0" marL="0">
              <a:lnSpc>
                <a:spcPct val="100000"/>
              </a:lnSpc>
              <a:buNone/>
            </a:pPr>
            <a:r>
              <a:rPr lang="en-US" sz="984" dirty="0">
                <a:solidFill>
                  <a:srgbClr val="F1E5D5"/>
                </a:solidFill>
                <a:latin typeface="Arial" pitchFamily="34" charset="0"/>
                <a:ea typeface="Arial" pitchFamily="34" charset="-122"/>
                <a:cs typeface="Arial" pitchFamily="34" charset="-120"/>
              </a:rPr>
              <a:t>Если бы грибы исчезли, круговорот веществ в природе сильно нарушился бы. Деревья и травы хуже получали бы питание, а опавшие остатки скапливались бы годами. Поэтому грибы — настоящие труженики леса, хотя и прячутся от взгляда.
</a:t>
            </a:r>
            <a:endParaRPr lang="en-US" sz="984" dirty="0"/>
          </a:p>
        </p:txBody>
      </p:sp>
      <p:sp>
        <p:nvSpPr>
          <p:cNvPr id="11" name="Text 3"/>
          <p:cNvSpPr txBox="1"/>
          <p:nvPr/>
        </p:nvSpPr>
        <p:spPr>
          <a:xfrm>
            <a:off x="6050590" y="3255579"/>
            <a:ext cx="255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Почему лесу не обойтись без них
</a:t>
            </a:r>
            <a:endParaRPr lang="en-US" sz="1200" dirty="0"/>
          </a:p>
        </p:txBody>
      </p:sp>
      <p:sp>
        <p:nvSpPr>
          <p:cNvPr id="12" name="Text 4"/>
          <p:cNvSpPr txBox="1"/>
          <p:nvPr/>
        </p:nvSpPr>
        <p:spPr>
          <a:xfrm>
            <a:off x="3292274" y="3662855"/>
            <a:ext cx="2559300" cy="875100"/>
          </a:xfrm>
          <a:prstGeom prst="rect">
            <a:avLst/>
          </a:prstGeom>
          <a:noFill/>
          <a:ln/>
        </p:spPr>
        <p:txBody>
          <a:bodyPr wrap="square" lIns="0" tIns="0" rIns="0" bIns="0" rtlCol="0" anchor="ctr"/>
          <a:lstStyle/>
          <a:p>
            <a:pPr algn="ctr" indent="0" marL="0">
              <a:lnSpc>
                <a:spcPct val="100000"/>
              </a:lnSpc>
              <a:buNone/>
            </a:pPr>
            <a:r>
              <a:rPr lang="en-US" sz="1034" dirty="0">
                <a:solidFill>
                  <a:srgbClr val="F1E5D5"/>
                </a:solidFill>
                <a:latin typeface="Arial" pitchFamily="34" charset="0"/>
                <a:ea typeface="Arial" pitchFamily="34" charset="-122"/>
                <a:cs typeface="Arial" pitchFamily="34" charset="-120"/>
              </a:rPr>
              <a:t>Грибы работают там, где мы не замечаем их глазами. Их тонкие нити пронизывают землю и помогают возвращать в неё нужные вещества. Благодаря этому растения получают питание, а почва остаётся живой и плодородной.
</a:t>
            </a:r>
            <a:endParaRPr lang="en-US" sz="1034" dirty="0"/>
          </a:p>
        </p:txBody>
      </p:sp>
      <p:sp>
        <p:nvSpPr>
          <p:cNvPr id="13" name="Text 5"/>
          <p:cNvSpPr txBox="1"/>
          <p:nvPr/>
        </p:nvSpPr>
        <p:spPr>
          <a:xfrm>
            <a:off x="3292275" y="3255579"/>
            <a:ext cx="255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Невидимые помощники почвы
</a:t>
            </a:r>
            <a:endParaRPr lang="en-US" sz="1200" dirty="0"/>
          </a:p>
        </p:txBody>
      </p:sp>
      <p:sp>
        <p:nvSpPr>
          <p:cNvPr id="14" name="Text 6"/>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13</a:t>
            </a:r>
            <a:endParaRPr lang="en-US" sz="1000" dirty="0"/>
          </a:p>
        </p:txBody>
      </p:sp>
      <p:sp>
        <p:nvSpPr>
          <p:cNvPr id="15" name="Text 7"/>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Как грибы помогают лесу
</a:t>
            </a:r>
            <a:endParaRPr lang="en-US" sz="27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5480" y="1323566"/>
            <a:ext cx="8472910" cy="3075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21494" y="826805"/>
            <a:ext cx="8101200" cy="284100"/>
          </a:xfrm>
          <a:prstGeom prst="rect">
            <a:avLst/>
          </a:prstGeom>
          <a:noFill/>
          <a:ln/>
        </p:spPr>
        <p:txBody>
          <a:bodyPr wrap="square" lIns="0" tIns="0" rIns="0" bIns="0" rtlCol="0" anchor="ctr"/>
          <a:lstStyle/>
          <a:p>
            <a:pPr algn="ctr" indent="0" marL="0">
              <a:lnSpc>
                <a:spcPct val="100000"/>
              </a:lnSpc>
              <a:buNone/>
            </a:pPr>
            <a:r>
              <a:rPr lang="en-US" sz="1120" dirty="0">
                <a:solidFill>
                  <a:srgbClr val="F1E5D5"/>
                </a:solidFill>
                <a:latin typeface="Arial" pitchFamily="34" charset="0"/>
                <a:ea typeface="Arial" pitchFamily="34" charset="-122"/>
                <a:cs typeface="Arial" pitchFamily="34" charset="-120"/>
              </a:rPr>
              <a:t>Схема показывает, как исследователи последовательно проверяют находку, чтобы отличить новый вид от уже известных.
</a:t>
            </a:r>
            <a:endParaRPr lang="en-US" sz="1120" dirty="0"/>
          </a:p>
        </p:txBody>
      </p:sp>
      <p:sp>
        <p:nvSpPr>
          <p:cNvPr id="8" name="Text 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14</a:t>
            </a:r>
            <a:endParaRPr lang="en-US" sz="1000" dirty="0"/>
          </a:p>
        </p:txBody>
      </p:sp>
      <p:sp>
        <p:nvSpPr>
          <p:cNvPr id="9" name="Text 2"/>
          <p:cNvSpPr txBox="1"/>
          <p:nvPr/>
        </p:nvSpPr>
        <p:spPr>
          <a:xfrm>
            <a:off x="521494" y="303611"/>
            <a:ext cx="8101200" cy="441900"/>
          </a:xfrm>
          <a:prstGeom prst="rect">
            <a:avLst/>
          </a:prstGeom>
          <a:noFill/>
          <a:ln/>
        </p:spPr>
        <p:txBody>
          <a:bodyPr wrap="square" lIns="0" tIns="0" rIns="0" bIns="0" rtlCol="0" anchor="t"/>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Как учёные находят новые виды
</a:t>
            </a:r>
            <a:endParaRPr lang="en-US" sz="2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153208" y="1179577"/>
            <a:ext cx="2634304" cy="31773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15</a:t>
            </a:r>
            <a:endParaRPr lang="en-US" sz="1000" dirty="0"/>
          </a:p>
        </p:txBody>
      </p:sp>
      <p:sp>
        <p:nvSpPr>
          <p:cNvPr id="9" name="Text 1"/>
          <p:cNvSpPr txBox="1"/>
          <p:nvPr/>
        </p:nvSpPr>
        <p:spPr>
          <a:xfrm>
            <a:off x="521494" y="454870"/>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Почему некоторые виды исчезают
</a:t>
            </a:r>
            <a:endParaRPr lang="en-US" sz="2700" dirty="0"/>
          </a:p>
        </p:txBody>
      </p:sp>
      <p:sp>
        <p:nvSpPr>
          <p:cNvPr id="10" name="Text 2"/>
          <p:cNvSpPr txBox="1"/>
          <p:nvPr/>
        </p:nvSpPr>
        <p:spPr>
          <a:xfrm>
            <a:off x="332175" y="18779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Когда люди вырубают леса, животные и растения теряют дом, еду и укрытие. Им становится труднее выживать, а численность видов быстро уменьшается, словно природа теряет свои комнаты.
</a:t>
            </a:r>
            <a:endParaRPr lang="en-US" sz="1000" dirty="0"/>
          </a:p>
        </p:txBody>
      </p:sp>
      <p:sp>
        <p:nvSpPr>
          <p:cNvPr id="11" name="Text 3"/>
          <p:cNvSpPr txBox="1"/>
          <p:nvPr/>
        </p:nvSpPr>
        <p:spPr>
          <a:xfrm>
            <a:off x="332175" y="14996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Лес становится меньше
</a:t>
            </a:r>
            <a:endParaRPr lang="en-US" sz="1400" dirty="0"/>
          </a:p>
        </p:txBody>
      </p:sp>
      <p:sp>
        <p:nvSpPr>
          <p:cNvPr id="12" name="Text 4"/>
          <p:cNvSpPr txBox="1"/>
          <p:nvPr/>
        </p:nvSpPr>
        <p:spPr>
          <a:xfrm>
            <a:off x="332175" y="33590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Пожары уничтожают места обитания за считаные минуты, а браконьерство лишает животных возможности спокойно жить. Иногда достаточно одной беды, чтобы редкий вид оказался под угрозой исчезновения.
</a:t>
            </a:r>
            <a:endParaRPr lang="en-US" sz="1000" dirty="0"/>
          </a:p>
        </p:txBody>
      </p:sp>
      <p:sp>
        <p:nvSpPr>
          <p:cNvPr id="13" name="Text 5"/>
          <p:cNvSpPr txBox="1"/>
          <p:nvPr/>
        </p:nvSpPr>
        <p:spPr>
          <a:xfrm>
            <a:off x="332175" y="29807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Огонь и опасность
</a:t>
            </a:r>
            <a:endParaRPr lang="en-US" sz="1400" dirty="0"/>
          </a:p>
        </p:txBody>
      </p:sp>
      <p:sp>
        <p:nvSpPr>
          <p:cNvPr id="14" name="Text 6"/>
          <p:cNvSpPr txBox="1"/>
          <p:nvPr/>
        </p:nvSpPr>
        <p:spPr>
          <a:xfrm>
            <a:off x="3426713" y="18779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Загрязнённые реки и озёра вредят рыбам, птицам и водным растениям. Если вода становится грязной, живым существам сложнее дышать, питаться и выращивать потомство.
</a:t>
            </a:r>
            <a:endParaRPr lang="en-US" sz="1000" dirty="0"/>
          </a:p>
        </p:txBody>
      </p:sp>
      <p:sp>
        <p:nvSpPr>
          <p:cNvPr id="15" name="Text 7"/>
          <p:cNvSpPr txBox="1"/>
          <p:nvPr/>
        </p:nvSpPr>
        <p:spPr>
          <a:xfrm>
            <a:off x="3426713" y="14996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Вода теряет чистоту
</a:t>
            </a:r>
            <a:endParaRPr lang="en-US" sz="1400" dirty="0"/>
          </a:p>
        </p:txBody>
      </p:sp>
      <p:sp>
        <p:nvSpPr>
          <p:cNvPr id="16" name="Text 8"/>
          <p:cNvSpPr txBox="1"/>
          <p:nvPr/>
        </p:nvSpPr>
        <p:spPr>
          <a:xfrm>
            <a:off x="3426713" y="33590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Когда исчезает один вид, меняется жизнь многих других. Нарушаются цепочки питания, и весь природный дом становится менее устойчивым, как башня, из которой вынули важный кубик.
</a:t>
            </a:r>
            <a:endParaRPr lang="en-US" sz="1000" dirty="0"/>
          </a:p>
        </p:txBody>
      </p:sp>
      <p:sp>
        <p:nvSpPr>
          <p:cNvPr id="17" name="Text 9"/>
          <p:cNvSpPr txBox="1"/>
          <p:nvPr/>
        </p:nvSpPr>
        <p:spPr>
          <a:xfrm>
            <a:off x="3426713" y="29807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Сбой в природе
</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270193" y="3205022"/>
            <a:ext cx="3079500" cy="1003200"/>
          </a:xfrm>
          <a:prstGeom prst="rect">
            <a:avLst/>
          </a:prstGeom>
          <a:noFill/>
          <a:ln/>
        </p:spPr>
        <p:txBody>
          <a:bodyPr wrap="square" lIns="0" tIns="0" rIns="0" bIns="0" rtlCol="0" anchor="t"/>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Утренний двор
</a:t>
            </a:r>
            <a:pPr algn="ctr" indent="0" marL="0">
              <a:lnSpc>
                <a:spcPct val="100000"/>
              </a:lnSpc>
              <a:buNone/>
            </a:pPr>
            <a:r>
              <a:rPr lang="en-US" sz="800" dirty="0">
                <a:solidFill>
                  <a:srgbClr val="F1E5D5"/>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Начинается день, и рядом уже можно заметить рекорды природы: муравьи спешат по тропинкам, птицы поют на деревьях, а на траве блестят капли росы.
</a:t>
            </a:r>
            <a:endParaRPr lang="en-US" sz="1400" dirty="0"/>
          </a:p>
        </p:txBody>
      </p:sp>
      <p:sp>
        <p:nvSpPr>
          <p:cNvPr id="8" name="Text 1"/>
          <p:cNvSpPr txBox="1"/>
          <p:nvPr/>
        </p:nvSpPr>
        <p:spPr>
          <a:xfrm>
            <a:off x="4763897" y="3205022"/>
            <a:ext cx="3079500" cy="1003200"/>
          </a:xfrm>
          <a:prstGeom prst="rect">
            <a:avLst/>
          </a:prstGeom>
          <a:noFill/>
          <a:ln/>
        </p:spPr>
        <p:txBody>
          <a:bodyPr wrap="square" lIns="0" tIns="0" rIns="0" bIns="0" rtlCol="0" anchor="t"/>
          <a:lstStyle/>
          <a:p>
            <a:pPr algn="ctr" indent="0" marL="0">
              <a:lnSpc>
                <a:spcPct val="100000"/>
              </a:lnSpc>
              <a:buNone/>
            </a:pPr>
            <a:r>
              <a:rPr lang="en-US" sz="1348" dirty="0">
                <a:solidFill>
                  <a:srgbClr val="F1E5D5"/>
                </a:solidFill>
                <a:latin typeface="Arial" pitchFamily="34" charset="0"/>
                <a:ea typeface="Arial" pitchFamily="34" charset="-122"/>
                <a:cs typeface="Arial" pitchFamily="34" charset="-120"/>
              </a:rPr>
              <a:t>Наблюдение каждый день
</a:t>
            </a:r>
            <a:pPr algn="ctr" indent="0" marL="0">
              <a:lnSpc>
                <a:spcPct val="100000"/>
              </a:lnSpc>
              <a:buNone/>
            </a:pPr>
            <a:r>
              <a:rPr lang="en-US" sz="770" dirty="0">
                <a:solidFill>
                  <a:srgbClr val="F1E5D5"/>
                </a:solidFill>
                <a:latin typeface="Arial" pitchFamily="34" charset="0"/>
                <a:ea typeface="Arial" pitchFamily="34" charset="-122"/>
                <a:cs typeface="Arial" pitchFamily="34" charset="-120"/>
              </a:rPr>
              <a:t>
</a:t>
            </a:r>
            <a:pPr algn="ctr" indent="0" marL="0">
              <a:lnSpc>
                <a:spcPct val="100000"/>
              </a:lnSpc>
              <a:buNone/>
            </a:pPr>
            <a:r>
              <a:rPr lang="en-US" sz="1155" dirty="0">
                <a:solidFill>
                  <a:srgbClr val="F1E5D5"/>
                </a:solidFill>
                <a:latin typeface="Arial" pitchFamily="34" charset="0"/>
                <a:ea typeface="Arial" pitchFamily="34" charset="-122"/>
                <a:cs typeface="Arial" pitchFamily="34" charset="-120"/>
              </a:rPr>
              <a:t>Чем чаще мы замечаем живое вокруг, тем больше открываем. Природа любит внимательных наблюдателей и каждый день показывает новые, пусть и маленькие, чудеса.
</a:t>
            </a:r>
            <a:endParaRPr lang="en-US" sz="1348" dirty="0"/>
          </a:p>
        </p:txBody>
      </p:sp>
      <p:sp>
        <p:nvSpPr>
          <p:cNvPr id="9" name="Text 2"/>
          <p:cNvSpPr txBox="1"/>
          <p:nvPr/>
        </p:nvSpPr>
        <p:spPr>
          <a:xfrm>
            <a:off x="3017045" y="1461473"/>
            <a:ext cx="3079500" cy="1003200"/>
          </a:xfrm>
          <a:prstGeom prst="rect">
            <a:avLst/>
          </a:prstGeom>
          <a:noFill/>
          <a:ln/>
        </p:spPr>
        <p:txBody>
          <a:bodyPr wrap="square" lIns="0" tIns="0" rIns="0" bIns="0" rtlCol="0" anchor="t"/>
          <a:lstStyle/>
          <a:p>
            <a:pPr algn="ctr" indent="0" marL="0">
              <a:lnSpc>
                <a:spcPct val="100000"/>
              </a:lnSpc>
              <a:buNone/>
            </a:pPr>
            <a:r>
              <a:rPr lang="en-US" sz="1348" dirty="0">
                <a:solidFill>
                  <a:srgbClr val="F1E5D5"/>
                </a:solidFill>
                <a:latin typeface="Arial" pitchFamily="34" charset="0"/>
                <a:ea typeface="Arial" pitchFamily="34" charset="-122"/>
                <a:cs typeface="Arial" pitchFamily="34" charset="-120"/>
              </a:rPr>
              <a:t>Прогулка в парке
</a:t>
            </a:r>
            <a:pPr algn="ctr" indent="0" marL="0">
              <a:lnSpc>
                <a:spcPct val="100000"/>
              </a:lnSpc>
              <a:buNone/>
            </a:pPr>
            <a:r>
              <a:rPr lang="en-US" sz="770" dirty="0">
                <a:solidFill>
                  <a:srgbClr val="F1E5D5"/>
                </a:solidFill>
                <a:latin typeface="Arial" pitchFamily="34" charset="0"/>
                <a:ea typeface="Arial" pitchFamily="34" charset="-122"/>
                <a:cs typeface="Arial" pitchFamily="34" charset="-120"/>
              </a:rPr>
              <a:t>
</a:t>
            </a:r>
            <a:pPr algn="ctr" indent="0" marL="0">
              <a:lnSpc>
                <a:spcPct val="100000"/>
              </a:lnSpc>
              <a:buNone/>
            </a:pPr>
            <a:r>
              <a:rPr lang="en-US" sz="1155" dirty="0">
                <a:solidFill>
                  <a:srgbClr val="F1E5D5"/>
                </a:solidFill>
                <a:latin typeface="Arial" pitchFamily="34" charset="0"/>
                <a:ea typeface="Arial" pitchFamily="34" charset="-122"/>
                <a:cs typeface="Arial" pitchFamily="34" charset="-120"/>
              </a:rPr>
              <a:t>В парке можно увидеть высокую берёзу, шуструю белку или улитку после дождя. Если смотреть внимательно, обычная прогулка превращается в маленькое исследование.
</a:t>
            </a:r>
            <a:endParaRPr lang="en-US" sz="1348" dirty="0"/>
          </a:p>
        </p:txBody>
      </p:sp>
      <p:sp>
        <p:nvSpPr>
          <p:cNvPr id="10"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16</a:t>
            </a:r>
            <a:endParaRPr lang="en-US" sz="1000" dirty="0"/>
          </a:p>
        </p:txBody>
      </p:sp>
      <p:sp>
        <p:nvSpPr>
          <p:cNvPr id="11"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000000"/>
                </a:solidFill>
                <a:latin typeface="Arial" pitchFamily="34" charset="0"/>
                <a:ea typeface="Arial" pitchFamily="34" charset="-122"/>
                <a:cs typeface="Arial" pitchFamily="34" charset="-120"/>
              </a:rPr>
              <a:t>Рекордсмены рядом с нами
</a:t>
            </a:r>
            <a:endParaRPr lang="en-US" sz="2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40930" y="1475188"/>
            <a:ext cx="3645300" cy="254886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17</a:t>
            </a:r>
            <a:endParaRPr lang="en-US" sz="1000" dirty="0"/>
          </a:p>
        </p:txBody>
      </p:sp>
      <p:sp>
        <p:nvSpPr>
          <p:cNvPr id="11" name="Text 1"/>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000000"/>
                </a:solidFill>
                <a:latin typeface="Arial" pitchFamily="34" charset="0"/>
                <a:ea typeface="Arial" pitchFamily="34" charset="-122"/>
                <a:cs typeface="Arial" pitchFamily="34" charset="-120"/>
              </a:rPr>
              <a:t>Как люди помогают природе
</a:t>
            </a:r>
            <a:endParaRPr lang="en-US" sz="2700" dirty="0"/>
          </a:p>
        </p:txBody>
      </p:sp>
      <p:sp>
        <p:nvSpPr>
          <p:cNvPr id="12" name="Text 2"/>
          <p:cNvSpPr txBox="1"/>
          <p:nvPr/>
        </p:nvSpPr>
        <p:spPr>
          <a:xfrm>
            <a:off x="4879475" y="164692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Заповедники и национальные парки охраняют редкие виды и дают им безопасные места для жизни. Там природа может развиваться спокойнее, без лишнего шума и опасности.
</a:t>
            </a:r>
            <a:endParaRPr lang="en-US" sz="700" dirty="0"/>
          </a:p>
        </p:txBody>
      </p:sp>
      <p:sp>
        <p:nvSpPr>
          <p:cNvPr id="13" name="Text 3"/>
          <p:cNvSpPr txBox="1"/>
          <p:nvPr/>
        </p:nvSpPr>
        <p:spPr>
          <a:xfrm>
            <a:off x="4879475" y="144951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Заповедники и парки
</a:t>
            </a:r>
            <a:endParaRPr lang="en-US" sz="1000" dirty="0"/>
          </a:p>
        </p:txBody>
      </p:sp>
      <p:sp>
        <p:nvSpPr>
          <p:cNvPr id="14" name="Text 4"/>
          <p:cNvSpPr txBox="1"/>
          <p:nvPr/>
        </p:nvSpPr>
        <p:spPr>
          <a:xfrm>
            <a:off x="4879475" y="379807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Посадка деревьев помогает птицам, насекомым и многим другим живым существам. Молодые растения со временем превращаются в зелёные дома, где можно жить, прятаться и находить пищу.
</a:t>
            </a:r>
            <a:endParaRPr lang="en-US" sz="700" dirty="0"/>
          </a:p>
        </p:txBody>
      </p:sp>
      <p:sp>
        <p:nvSpPr>
          <p:cNvPr id="15" name="Text 5"/>
          <p:cNvSpPr txBox="1"/>
          <p:nvPr/>
        </p:nvSpPr>
        <p:spPr>
          <a:xfrm>
            <a:off x="4879475" y="360066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Посадка новых деревьев
</a:t>
            </a:r>
            <a:endParaRPr lang="en-US" sz="1000" dirty="0"/>
          </a:p>
        </p:txBody>
      </p:sp>
      <p:sp>
        <p:nvSpPr>
          <p:cNvPr id="16" name="Text 6"/>
          <p:cNvSpPr txBox="1"/>
          <p:nvPr/>
        </p:nvSpPr>
        <p:spPr>
          <a:xfrm>
            <a:off x="4879475" y="308102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Экономия воды и бережное отношение к деревьям тоже важны. Если люди не расходуют ресурсы зря, у природы остаётся больше сил на восстановление и рост.
</a:t>
            </a:r>
            <a:endParaRPr lang="en-US" sz="700" dirty="0"/>
          </a:p>
        </p:txBody>
      </p:sp>
      <p:sp>
        <p:nvSpPr>
          <p:cNvPr id="17" name="Text 7"/>
          <p:cNvSpPr txBox="1"/>
          <p:nvPr/>
        </p:nvSpPr>
        <p:spPr>
          <a:xfrm>
            <a:off x="4879475" y="288361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Экономия ресурсов
</a:t>
            </a:r>
            <a:endParaRPr lang="en-US" sz="1000" dirty="0"/>
          </a:p>
        </p:txBody>
      </p:sp>
      <p:sp>
        <p:nvSpPr>
          <p:cNvPr id="18" name="Text 8"/>
          <p:cNvSpPr txBox="1"/>
          <p:nvPr/>
        </p:nvSpPr>
        <p:spPr>
          <a:xfrm>
            <a:off x="4879475" y="236397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Раздельный сбор мусора помогает уменьшить загрязнение почвы и воды. Когда отходы попадают туда, где им место, леса, реки и поля остаются чище и здоровее.
</a:t>
            </a:r>
            <a:endParaRPr lang="en-US" sz="700" dirty="0"/>
          </a:p>
        </p:txBody>
      </p:sp>
      <p:sp>
        <p:nvSpPr>
          <p:cNvPr id="19" name="Text 9"/>
          <p:cNvSpPr txBox="1"/>
          <p:nvPr/>
        </p:nvSpPr>
        <p:spPr>
          <a:xfrm>
            <a:off x="4879475" y="216656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Чистый дом для природы
</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115494" y="1753653"/>
            <a:ext cx="432000" cy="345600"/>
          </a:xfrm>
          <a:prstGeom prst="rect">
            <a:avLst/>
          </a:prstGeom>
        </p:spPr>
      </p:pic>
      <p:pic>
        <p:nvPicPr>
          <p:cNvPr id="4" name="Image 2" descr="preencoded.png">    </p:cNvPr>
          <p:cNvPicPr>
            <a:picLocks noChangeAspect="1"/>
          </p:cNvPicPr>
          <p:nvPr/>
        </p:nvPicPr>
        <p:blipFill>
          <a:blip r:embed="rId3"/>
          <a:stretch>
            <a:fillRect/>
          </a:stretch>
        </p:blipFill>
        <p:spPr>
          <a:xfrm>
            <a:off x="7596505" y="1710453"/>
            <a:ext cx="432000" cy="432000"/>
          </a:xfrm>
          <a:prstGeom prst="rect">
            <a:avLst/>
          </a:prstGeom>
        </p:spPr>
      </p:pic>
      <p:pic>
        <p:nvPicPr>
          <p:cNvPr id="5" name="Image 3" descr="preencoded.png">    </p:cNvPr>
          <p:cNvPicPr>
            <a:picLocks noChangeAspect="1"/>
          </p:cNvPicPr>
          <p:nvPr/>
        </p:nvPicPr>
        <p:blipFill>
          <a:blip r:embed="rId4"/>
          <a:stretch>
            <a:fillRect/>
          </a:stretch>
        </p:blipFill>
        <p:spPr>
          <a:xfrm>
            <a:off x="5436167" y="1734453"/>
            <a:ext cx="432000" cy="384000"/>
          </a:xfrm>
          <a:prstGeom prst="rect">
            <a:avLst/>
          </a:prstGeom>
        </p:spPr>
      </p:pic>
      <p:pic>
        <p:nvPicPr>
          <p:cNvPr id="6" name="Image 4" descr="preencoded.png">    </p:cNvPr>
          <p:cNvPicPr>
            <a:picLocks noChangeAspect="1"/>
          </p:cNvPicPr>
          <p:nvPr/>
        </p:nvPicPr>
        <p:blipFill>
          <a:blip r:embed="rId5"/>
          <a:stretch>
            <a:fillRect/>
          </a:stretch>
        </p:blipFill>
        <p:spPr>
          <a:xfrm>
            <a:off x="3275830" y="1710453"/>
            <a:ext cx="432000" cy="432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000000"/>
                </a:solidFill>
                <a:latin typeface="Arial" pitchFamily="34" charset="0"/>
                <a:ea typeface="Arial" pitchFamily="34" charset="-122"/>
                <a:cs typeface="Arial" pitchFamily="34" charset="-120"/>
              </a:rPr>
              <a:t>Забавные рекорды природы
</a:t>
            </a:r>
            <a:endParaRPr lang="en-US" sz="2700" dirty="0"/>
          </a:p>
        </p:txBody>
      </p:sp>
      <p:sp>
        <p:nvSpPr>
          <p:cNvPr id="10" name="Text 1"/>
          <p:cNvSpPr txBox="1"/>
          <p:nvPr/>
        </p:nvSpPr>
        <p:spPr>
          <a:xfrm>
            <a:off x="521494" y="2661640"/>
            <a:ext cx="1620000" cy="1248600"/>
          </a:xfrm>
          <a:prstGeom prst="rect">
            <a:avLst/>
          </a:prstGeom>
          <a:noFill/>
          <a:ln/>
        </p:spPr>
        <p:txBody>
          <a:bodyPr wrap="square" lIns="0" tIns="0" rIns="0" bIns="0" rtlCol="0" anchor="ctr"/>
          <a:lstStyle/>
          <a:p>
            <a:pPr algn="ctr" indent="0" marL="0">
              <a:lnSpc>
                <a:spcPct val="100000"/>
              </a:lnSpc>
              <a:buNone/>
            </a:pPr>
            <a:r>
              <a:rPr lang="en-US" sz="1120" dirty="0">
                <a:solidFill>
                  <a:srgbClr val="000000"/>
                </a:solidFill>
                <a:latin typeface="Arial" pitchFamily="34" charset="0"/>
                <a:ea typeface="Arial" pitchFamily="34" charset="-122"/>
                <a:cs typeface="Arial" pitchFamily="34" charset="-120"/>
              </a:rPr>
              <a:t>У морского конька детёнышей вынашивает самец. Это необычно и очень заботливо: будущий папа бережно хранит малышей, пока они не будут готовы к жизни в воде.
</a:t>
            </a:r>
            <a:endParaRPr lang="en-US" sz="1120" dirty="0"/>
          </a:p>
        </p:txBody>
      </p:sp>
      <p:sp>
        <p:nvSpPr>
          <p:cNvPr id="11" name="Text 2"/>
          <p:cNvSpPr txBox="1"/>
          <p:nvPr/>
        </p:nvSpPr>
        <p:spPr>
          <a:xfrm>
            <a:off x="521494" y="2200954"/>
            <a:ext cx="1620000" cy="405000"/>
          </a:xfrm>
          <a:prstGeom prst="rect">
            <a:avLst/>
          </a:prstGeom>
          <a:noFill/>
          <a:ln/>
        </p:spPr>
        <p:txBody>
          <a:bodyPr wrap="square" lIns="0" tIns="0" rIns="0" bIns="0" rtlCol="0" anchor="ctr"/>
          <a:lstStyle/>
          <a:p>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Папа-нянька
</a:t>
            </a:r>
            <a:endParaRPr lang="en-US" sz="1400" dirty="0"/>
          </a:p>
        </p:txBody>
      </p:sp>
      <p:sp>
        <p:nvSpPr>
          <p:cNvPr id="12" name="Text 3"/>
          <p:cNvSpPr txBox="1"/>
          <p:nvPr/>
        </p:nvSpPr>
        <p:spPr>
          <a:xfrm>
            <a:off x="7002506" y="2661740"/>
            <a:ext cx="1620000" cy="1248600"/>
          </a:xfrm>
          <a:prstGeom prst="rect">
            <a:avLst/>
          </a:prstGeom>
          <a:noFill/>
          <a:ln/>
        </p:spPr>
        <p:txBody>
          <a:bodyPr wrap="square" lIns="0" tIns="0" rIns="0" bIns="0" rtlCol="0" anchor="ctr"/>
          <a:lstStyle/>
          <a:p>
            <a:pPr algn="ctr" indent="0" marL="0">
              <a:lnSpc>
                <a:spcPct val="100000"/>
              </a:lnSpc>
              <a:buNone/>
            </a:pPr>
            <a:r>
              <a:rPr lang="en-US" sz="1154" dirty="0">
                <a:solidFill>
                  <a:srgbClr val="000000"/>
                </a:solidFill>
                <a:latin typeface="Arial" pitchFamily="34" charset="0"/>
                <a:ea typeface="Arial" pitchFamily="34" charset="-122"/>
                <a:cs typeface="Arial" pitchFamily="34" charset="-120"/>
              </a:rPr>
              <a:t>У колибри маленькое тело, но очень ловкие движения. Эта кроха умеет зависать в воздухе и быстро добираться до нектара, словно природа дала ей мини-вертолёт.
</a:t>
            </a:r>
            <a:endParaRPr lang="en-US" sz="1154" dirty="0"/>
          </a:p>
        </p:txBody>
      </p:sp>
      <p:sp>
        <p:nvSpPr>
          <p:cNvPr id="13" name="Text 4"/>
          <p:cNvSpPr txBox="1"/>
          <p:nvPr/>
        </p:nvSpPr>
        <p:spPr>
          <a:xfrm>
            <a:off x="7002505" y="2200954"/>
            <a:ext cx="1620000" cy="405000"/>
          </a:xfrm>
          <a:prstGeom prst="rect">
            <a:avLst/>
          </a:prstGeom>
          <a:noFill/>
          <a:ln/>
        </p:spPr>
        <p:txBody>
          <a:bodyPr wrap="square" lIns="0" tIns="0" rIns="0" bIns="0" rtlCol="0" anchor="ctr"/>
          <a:lstStyle/>
          <a:p>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Лёгкость и точность
</a:t>
            </a:r>
            <a:endParaRPr lang="en-US" sz="1400" dirty="0"/>
          </a:p>
        </p:txBody>
      </p:sp>
      <p:sp>
        <p:nvSpPr>
          <p:cNvPr id="14" name="Text 5"/>
          <p:cNvSpPr txBox="1"/>
          <p:nvPr/>
        </p:nvSpPr>
        <p:spPr>
          <a:xfrm>
            <a:off x="4842168" y="2661640"/>
            <a:ext cx="1620000" cy="1248600"/>
          </a:xfrm>
          <a:prstGeom prst="rect">
            <a:avLst/>
          </a:prstGeom>
          <a:noFill/>
          <a:ln/>
        </p:spPr>
        <p:txBody>
          <a:bodyPr wrap="square" lIns="0" tIns="0" rIns="0" bIns="0" rtlCol="0" anchor="ctr"/>
          <a:lstStyle/>
          <a:p>
            <a:pPr algn="ctr" indent="0" marL="0">
              <a:lnSpc>
                <a:spcPct val="100000"/>
              </a:lnSpc>
              <a:buNone/>
            </a:pPr>
            <a:r>
              <a:rPr lang="en-US" sz="1178" dirty="0">
                <a:solidFill>
                  <a:srgbClr val="000000"/>
                </a:solidFill>
                <a:latin typeface="Arial" pitchFamily="34" charset="0"/>
                <a:ea typeface="Arial" pitchFamily="34" charset="-122"/>
                <a:cs typeface="Arial" pitchFamily="34" charset="-120"/>
              </a:rPr>
              <a:t>Глаза хамелеона могут двигаться независимо друг от друга. Благодаря этому он как будто смотрит сразу в две стороны и лучше замечает добычу и опасность.
</a:t>
            </a:r>
            <a:endParaRPr lang="en-US" sz="1178" dirty="0"/>
          </a:p>
        </p:txBody>
      </p:sp>
      <p:sp>
        <p:nvSpPr>
          <p:cNvPr id="15" name="Text 6"/>
          <p:cNvSpPr txBox="1"/>
          <p:nvPr/>
        </p:nvSpPr>
        <p:spPr>
          <a:xfrm>
            <a:off x="4842167" y="2200954"/>
            <a:ext cx="1620000" cy="405000"/>
          </a:xfrm>
          <a:prstGeom prst="rect">
            <a:avLst/>
          </a:prstGeom>
          <a:noFill/>
          <a:ln/>
        </p:spPr>
        <p:txBody>
          <a:bodyPr wrap="square" lIns="0" tIns="0" rIns="0" bIns="0" rtlCol="0" anchor="ctr"/>
          <a:lstStyle/>
          <a:p>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Глаза в разные стороны
</a:t>
            </a:r>
            <a:endParaRPr lang="en-US" sz="1400" dirty="0"/>
          </a:p>
        </p:txBody>
      </p:sp>
      <p:sp>
        <p:nvSpPr>
          <p:cNvPr id="16" name="Text 7"/>
          <p:cNvSpPr txBox="1"/>
          <p:nvPr/>
        </p:nvSpPr>
        <p:spPr>
          <a:xfrm>
            <a:off x="2681831" y="2661640"/>
            <a:ext cx="1620000" cy="1248600"/>
          </a:xfrm>
          <a:prstGeom prst="rect">
            <a:avLst/>
          </a:prstGeom>
          <a:noFill/>
          <a:ln/>
        </p:spPr>
        <p:txBody>
          <a:bodyPr wrap="square" lIns="0" tIns="0" rIns="0" bIns="0" rtlCol="0" anchor="ctr"/>
          <a:lstStyle/>
          <a:p>
            <a:pPr algn="ctr" indent="0" marL="0">
              <a:lnSpc>
                <a:spcPct val="100000"/>
              </a:lnSpc>
              <a:buNone/>
            </a:pPr>
            <a:r>
              <a:rPr lang="en-US" sz="1155" dirty="0">
                <a:solidFill>
                  <a:srgbClr val="000000"/>
                </a:solidFill>
                <a:latin typeface="Arial" pitchFamily="34" charset="0"/>
                <a:ea typeface="Arial" pitchFamily="34" charset="-122"/>
                <a:cs typeface="Arial" pitchFamily="34" charset="-120"/>
              </a:rPr>
              <a:t>У осьминога не одно, а три сердца. Два помогают перекачивать кровь к жабрам, а третье — ко всему телу. Такой механизм отлично подходит для жизни в море.
</a:t>
            </a:r>
            <a:endParaRPr lang="en-US" sz="1155" dirty="0"/>
          </a:p>
        </p:txBody>
      </p:sp>
      <p:sp>
        <p:nvSpPr>
          <p:cNvPr id="17" name="Text 8"/>
          <p:cNvSpPr txBox="1"/>
          <p:nvPr/>
        </p:nvSpPr>
        <p:spPr>
          <a:xfrm>
            <a:off x="2681831" y="2200954"/>
            <a:ext cx="1620000" cy="405000"/>
          </a:xfrm>
          <a:prstGeom prst="rect">
            <a:avLst/>
          </a:prstGeom>
          <a:noFill/>
          <a:ln/>
        </p:spPr>
        <p:txBody>
          <a:bodyPr wrap="square" lIns="0" tIns="0" rIns="0" bIns="0" rtlCol="0" anchor="ctr"/>
          <a:lstStyle/>
          <a:p>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Три сердца
</a:t>
            </a:r>
            <a:endParaRPr lang="en-US" sz="1400" dirty="0"/>
          </a:p>
        </p:txBody>
      </p:sp>
      <p:sp>
        <p:nvSpPr>
          <p:cNvPr id="18" name="Text 9"/>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18</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723575" y="1329931"/>
            <a:ext cx="3495000" cy="283968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Что объединяет всех живых рекордсменов
</a:t>
            </a:r>
            <a:endParaRPr lang="en-US" sz="2700" dirty="0"/>
          </a:p>
        </p:txBody>
      </p:sp>
      <p:sp>
        <p:nvSpPr>
          <p:cNvPr id="12" name="Text 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19</a:t>
            </a:r>
            <a:endParaRPr lang="en-US" sz="1000" dirty="0"/>
          </a:p>
        </p:txBody>
      </p:sp>
      <p:sp>
        <p:nvSpPr>
          <p:cNvPr id="13" name="Text 2"/>
          <p:cNvSpPr txBox="1"/>
          <p:nvPr/>
        </p:nvSpPr>
        <p:spPr>
          <a:xfrm>
            <a:off x="4802625" y="1428600"/>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Любому живому существу нужны вода, воздух, пища и безопасное место. Даже самые необычные рекордсмены не могут жить без этих простых и очень важных условий.
</a:t>
            </a:r>
            <a:endParaRPr lang="en-US" sz="800" dirty="0"/>
          </a:p>
        </p:txBody>
      </p:sp>
      <p:sp>
        <p:nvSpPr>
          <p:cNvPr id="14" name="Text 3"/>
          <p:cNvSpPr txBox="1"/>
          <p:nvPr/>
        </p:nvSpPr>
        <p:spPr>
          <a:xfrm>
            <a:off x="4802625" y="1242900"/>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1. Нужны условия для жизни
</a:t>
            </a:r>
            <a:endParaRPr lang="en-US" sz="1000" dirty="0"/>
          </a:p>
        </p:txBody>
      </p:sp>
      <p:sp>
        <p:nvSpPr>
          <p:cNvPr id="15" name="Text 4"/>
          <p:cNvSpPr txBox="1"/>
          <p:nvPr/>
        </p:nvSpPr>
        <p:spPr>
          <a:xfrm>
            <a:off x="4802625" y="3854150"/>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Изучая живые рекорды, мы лучше понимаем, как устроен мир. А ещё учимся замечать, что удивительное часто прячется совсем рядом — в лесу, во дворе и у воды.
</a:t>
            </a:r>
            <a:endParaRPr lang="en-US" sz="800" dirty="0"/>
          </a:p>
        </p:txBody>
      </p:sp>
      <p:sp>
        <p:nvSpPr>
          <p:cNvPr id="16" name="Text 5"/>
          <p:cNvSpPr txBox="1"/>
          <p:nvPr/>
        </p:nvSpPr>
        <p:spPr>
          <a:xfrm>
            <a:off x="4802625" y="3668450"/>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4. Рекорды учат внимательности
</a:t>
            </a:r>
            <a:endParaRPr lang="en-US" sz="1000" dirty="0"/>
          </a:p>
        </p:txBody>
      </p:sp>
      <p:sp>
        <p:nvSpPr>
          <p:cNvPr id="17" name="Text 6"/>
          <p:cNvSpPr txBox="1"/>
          <p:nvPr/>
        </p:nvSpPr>
        <p:spPr>
          <a:xfrm>
            <a:off x="4802625" y="3045633"/>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Чем больше разных видов вокруг, тем устойчивее природа переносит перемены. Разнообразие помогает Земле оставаться живой, красивой и готовой к трудным временам.
</a:t>
            </a:r>
            <a:endParaRPr lang="en-US" sz="800" dirty="0"/>
          </a:p>
        </p:txBody>
      </p:sp>
      <p:sp>
        <p:nvSpPr>
          <p:cNvPr id="18" name="Text 7"/>
          <p:cNvSpPr txBox="1"/>
          <p:nvPr/>
        </p:nvSpPr>
        <p:spPr>
          <a:xfrm>
            <a:off x="4802625" y="2859933"/>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3. Разнообразие делает мир крепче
</a:t>
            </a:r>
            <a:endParaRPr lang="en-US" sz="1000" dirty="0"/>
          </a:p>
        </p:txBody>
      </p:sp>
      <p:sp>
        <p:nvSpPr>
          <p:cNvPr id="19" name="Text 8"/>
          <p:cNvSpPr txBox="1"/>
          <p:nvPr/>
        </p:nvSpPr>
        <p:spPr>
          <a:xfrm>
            <a:off x="4802625" y="2237117"/>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Большие животные, крошечные растения и незаметные грибы нужны природе по-своему. Если исчезает один вид, в природном доме становится неуютно и другим обитателям.
</a:t>
            </a:r>
            <a:endParaRPr lang="en-US" sz="800" dirty="0"/>
          </a:p>
        </p:txBody>
      </p:sp>
      <p:sp>
        <p:nvSpPr>
          <p:cNvPr id="20" name="Text 9"/>
          <p:cNvSpPr txBox="1"/>
          <p:nvPr/>
        </p:nvSpPr>
        <p:spPr>
          <a:xfrm>
            <a:off x="4802625" y="2051417"/>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2. Каждый вид важен
</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332186" y="2128156"/>
            <a:ext cx="6479700" cy="663000"/>
          </a:xfrm>
          <a:prstGeom prst="rect">
            <a:avLst/>
          </a:prstGeom>
          <a:noFill/>
          <a:ln/>
        </p:spPr>
        <p:txBody>
          <a:bodyPr wrap="square" lIns="0" tIns="0" rIns="0" bIns="0" rtlCol="0" anchor="b"/>
          <a:lstStyle/>
          <a:p>
            <a:pPr algn="ctr" indent="0" marL="0">
              <a:lnSpc>
                <a:spcPct val="100000"/>
              </a:lnSpc>
              <a:buNone/>
            </a:pPr>
            <a:r>
              <a:rPr lang="en-US" sz="2675" dirty="0">
                <a:solidFill>
                  <a:srgbClr val="F1E5D5"/>
                </a:solidFill>
                <a:latin typeface="Arial" pitchFamily="34" charset="0"/>
                <a:ea typeface="Arial" pitchFamily="34" charset="-122"/>
                <a:cs typeface="Arial" pitchFamily="34" charset="-120"/>
              </a:rPr>
              <a:t>Беречь природу — значит беречь чудеса
</a:t>
            </a:r>
            <a:endParaRPr lang="en-US" sz="2675" dirty="0"/>
          </a:p>
        </p:txBody>
      </p:sp>
      <p:sp>
        <p:nvSpPr>
          <p:cNvPr id="5" name="Text 1"/>
          <p:cNvSpPr txBox="1"/>
          <p:nvPr/>
        </p:nvSpPr>
        <p:spPr>
          <a:xfrm>
            <a:off x="1481270" y="2864575"/>
            <a:ext cx="6172800" cy="663000"/>
          </a:xfrm>
          <a:prstGeom prst="rect">
            <a:avLst/>
          </a:prstGeom>
          <a:noFill/>
          <a:ln/>
        </p:spPr>
        <p:txBody>
          <a:bodyPr wrap="square" lIns="0" tIns="0" rIns="0" bIns="0" rtlCol="0" anchor="t"/>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Живые рекордсмены напоминают, насколько удивителен наш мир. Каждый вид — важная часть природного пазла, и только вместе они делают Землю богатой, красивой и полной жизни.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2026-05-26T01:09:53Z</dcterms:created>
  <dcterms:modified xsi:type="dcterms:W3CDTF">2026-05-26T01:09:53Z</dcterms:modified>
</cp:coreProperties>
</file>