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image" Target="../media/image-5-10.png"/><Relationship Id="rId11" Type="http://schemas.openxmlformats.org/officeDocument/2006/relationships/image" Target="../media/image-5-11.png"/><Relationship Id="rId12" Type="http://schemas.openxmlformats.org/officeDocument/2006/relationships/image" Target="../media/image-5-12.png"/><Relationship Id="rId13" Type="http://schemas.openxmlformats.org/officeDocument/2006/relationships/image" Target="../media/image-5-13.png"/><Relationship Id="rId14" Type="http://schemas.openxmlformats.org/officeDocument/2006/relationships/image" Target="../media/image-5-14.png"/><Relationship Id="rId15" Type="http://schemas.openxmlformats.org/officeDocument/2006/relationships/image" Target="../media/image-5-15.png"/><Relationship Id="rId16" Type="http://schemas.openxmlformats.org/officeDocument/2006/relationships/image" Target="../media/image-5-16.png"/><Relationship Id="rId17" Type="http://schemas.openxmlformats.org/officeDocument/2006/relationships/slideLayout" Target="../slideLayouts/slideLayout1.xml"/><Relationship Id="rId1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image" Target="../media/image-9-7.jpe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image" Target="../media/image-12-7.jpe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image" Target="../media/image-14-10.png"/><Relationship Id="rId11" Type="http://schemas.openxmlformats.org/officeDocument/2006/relationships/image" Target="../media/image-14-11.png"/><Relationship Id="rId12" Type="http://schemas.openxmlformats.org/officeDocument/2006/relationships/image" Target="../media/image-14-12.png"/><Relationship Id="rId13" Type="http://schemas.openxmlformats.org/officeDocument/2006/relationships/image" Target="../media/image-14-13.png"/><Relationship Id="rId14" Type="http://schemas.openxmlformats.org/officeDocument/2006/relationships/image" Target="../media/image-14-14.png"/><Relationship Id="rId15" Type="http://schemas.openxmlformats.org/officeDocument/2006/relationships/image" Target="../media/image-14-15.png"/><Relationship Id="rId16" Type="http://schemas.openxmlformats.org/officeDocument/2006/relationships/image" Target="../media/image-14-16.png"/><Relationship Id="rId17" Type="http://schemas.openxmlformats.org/officeDocument/2006/relationships/slideLayout" Target="../slideLayouts/slideLayout1.xml"/><Relationship Id="rId1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264800" y="50"/>
            <a:ext cx="287815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903950" y="777900"/>
            <a:ext cx="4204500" cy="40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Музыкальный аккомпанемент: кто помогает песне звучать дружно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сопровождение делает песню увереннее и ярче?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1903950" y="217325"/>
            <a:ext cx="4204500" cy="3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62500" y="1055225"/>
            <a:ext cx="3974400" cy="3912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50850" y="1375825"/>
            <a:ext cx="3677700" cy="32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Аккомпанемент слышен чаще, чем кажется: в песнях на уроке, в мультфильмах, на праздниках и в детских концертах. Он может быть простым, как хлопок, или настоящим инструментальным сопровождением, которое незаметно помогает песне идти ровно и дружно.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650850" y="402000"/>
            <a:ext cx="7752300" cy="37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музыка рядом с нами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47421" y="1229925"/>
            <a:ext cx="2485008" cy="2681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4125" y="202050"/>
            <a:ext cx="4002600" cy="86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ведёт песню вперёд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926750" y="1229925"/>
            <a:ext cx="3390000" cy="15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Мелодия — главная линия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Мелодия обычно остаётся в памяти первой: её поют, напевают и узнают с первых звуков. Именно она рассказывает музыкальную историю.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926750" y="3011225"/>
            <a:ext cx="3390000" cy="15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Аккомпанемент — надёжная поддержка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Аккомпанемент идёт рядом и не старается перетянуть внимание на себя. Он подстраивается под мелодию и помогает ей звучать ясно, спокойно и выразительно.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0850" y="1454500"/>
            <a:ext cx="2304900" cy="22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удерживает песню в ровном темпе, чтобы исполнители не ускорялись и не сбивались. Благодаря этому музыка звучит собранно и аккуратно.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10850" y="296047"/>
            <a:ext cx="8299800" cy="5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аккомпанемент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419548" y="1454500"/>
            <a:ext cx="2304900" cy="22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подчёркивает сильные доли и помогает услышать пульс песни. Из-за этого мелодию легче чувствовать, словно она идёт по понятной дорожке.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6415375" y="1454500"/>
            <a:ext cx="2304900" cy="22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умеет менять настроение: делать музыку радостной, торжественной, спокойной или загадочной. Даже простое сопровождение может заметно изменить характер песни.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9880" y="1581445"/>
            <a:ext cx="233100" cy="233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69417" y="1581445"/>
            <a:ext cx="233100" cy="233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932791" y="3289668"/>
            <a:ext cx="134400" cy="1344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389416" y="3289668"/>
            <a:ext cx="117600" cy="1344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916328" y="3289668"/>
            <a:ext cx="117600" cy="134400"/>
          </a:xfrm>
          <a:prstGeom prst="rect">
            <a:avLst/>
          </a:prstGeom>
        </p:spPr>
      </p:pic>
      <p:sp>
        <p:nvSpPr>
          <p:cNvPr id="18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9" name="Text 1"/>
          <p:cNvSpPr txBox="1"/>
          <p:nvPr/>
        </p:nvSpPr>
        <p:spPr>
          <a:xfrm>
            <a:off x="608600" y="179300"/>
            <a:ext cx="7917900" cy="7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Инструменты, которые помогают песне
</a:t>
            </a:r>
            <a:endParaRPr lang="en-US" sz="2400" dirty="0"/>
          </a:p>
        </p:txBody>
      </p:sp>
      <p:sp>
        <p:nvSpPr>
          <p:cNvPr id="20" name="Text 2"/>
          <p:cNvSpPr txBox="1"/>
          <p:nvPr/>
        </p:nvSpPr>
        <p:spPr>
          <a:xfrm>
            <a:off x="1823124" y="127997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Фортепиано
</a:t>
            </a:r>
            <a:endParaRPr lang="en-US" sz="1200" dirty="0"/>
          </a:p>
        </p:txBody>
      </p:sp>
      <p:sp>
        <p:nvSpPr>
          <p:cNvPr id="21" name="Text 3"/>
          <p:cNvSpPr txBox="1"/>
          <p:nvPr/>
        </p:nvSpPr>
        <p:spPr>
          <a:xfrm>
            <a:off x="1823050" y="163257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Фортепиано может звучать и низко, и высоко, поэтому легко поддерживает и мелодию, и ритм. Оно помогает песне звучать полнее и увереннее.
</a:t>
            </a:r>
            <a:endParaRPr lang="en-US" sz="1000" dirty="0"/>
          </a:p>
        </p:txBody>
      </p:sp>
      <p:sp>
        <p:nvSpPr>
          <p:cNvPr id="22" name="Text 4"/>
          <p:cNvSpPr txBox="1"/>
          <p:nvPr/>
        </p:nvSpPr>
        <p:spPr>
          <a:xfrm>
            <a:off x="6092655" y="127997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Гитара
</a:t>
            </a:r>
            <a:endParaRPr lang="en-US" sz="1200" dirty="0"/>
          </a:p>
        </p:txBody>
      </p:sp>
      <p:sp>
        <p:nvSpPr>
          <p:cNvPr id="23" name="Text 5"/>
          <p:cNvSpPr txBox="1"/>
          <p:nvPr/>
        </p:nvSpPr>
        <p:spPr>
          <a:xfrm>
            <a:off x="6092577" y="163257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Гитара часто сопровождает песню аккордами. Её звучание мягкое и знакомое, а ещё оно удобно подходит для спокойных и весёлых детских песен.
</a:t>
            </a:r>
            <a:endParaRPr lang="en-US" sz="1000" dirty="0"/>
          </a:p>
        </p:txBody>
      </p:sp>
      <p:sp>
        <p:nvSpPr>
          <p:cNvPr id="24" name="Text 6"/>
          <p:cNvSpPr txBox="1"/>
          <p:nvPr/>
        </p:nvSpPr>
        <p:spPr>
          <a:xfrm>
            <a:off x="4367075" y="3141950"/>
            <a:ext cx="1046700" cy="47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Ударные инструменты
</a:t>
            </a:r>
            <a:endParaRPr lang="en-US" sz="1200" dirty="0"/>
          </a:p>
        </p:txBody>
      </p:sp>
      <p:sp>
        <p:nvSpPr>
          <p:cNvPr id="25" name="Text 7"/>
          <p:cNvSpPr txBox="1"/>
          <p:nvPr/>
        </p:nvSpPr>
        <p:spPr>
          <a:xfrm>
            <a:off x="3731729" y="3674475"/>
            <a:ext cx="1681800" cy="11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Барабан, бубен и маракасы помогают держать ритм, как маленькие музыкальные часы. Их удары хорошо слышны и не дают песне расползтись.
</a:t>
            </a:r>
            <a:endParaRPr lang="en-US" sz="1000" dirty="0"/>
          </a:p>
        </p:txBody>
      </p:sp>
      <p:sp>
        <p:nvSpPr>
          <p:cNvPr id="26" name="Text 8"/>
          <p:cNvSpPr txBox="1"/>
          <p:nvPr/>
        </p:nvSpPr>
        <p:spPr>
          <a:xfrm>
            <a:off x="6838651" y="3141950"/>
            <a:ext cx="1606800" cy="47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Синтезатор
</a:t>
            </a:r>
            <a:endParaRPr lang="en-US" sz="1200" dirty="0"/>
          </a:p>
        </p:txBody>
      </p:sp>
      <p:sp>
        <p:nvSpPr>
          <p:cNvPr id="27" name="Text 9"/>
          <p:cNvSpPr txBox="1"/>
          <p:nvPr/>
        </p:nvSpPr>
        <p:spPr>
          <a:xfrm>
            <a:off x="6187775" y="3674475"/>
            <a:ext cx="2257800" cy="11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Синтезатор может передавать разные тембры и настроения. Он подходит для яркого сопровождения, когда хочется, чтобы музыка звучала необычно и интересно.
</a:t>
            </a:r>
            <a:endParaRPr lang="en-US" sz="1000" dirty="0"/>
          </a:p>
        </p:txBody>
      </p:sp>
      <p:sp>
        <p:nvSpPr>
          <p:cNvPr id="28" name="Text 10"/>
          <p:cNvSpPr txBox="1"/>
          <p:nvPr/>
        </p:nvSpPr>
        <p:spPr>
          <a:xfrm>
            <a:off x="1365563" y="3141950"/>
            <a:ext cx="1606800" cy="47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Баян
</a:t>
            </a:r>
            <a:endParaRPr lang="en-US" sz="1200" dirty="0"/>
          </a:p>
        </p:txBody>
      </p:sp>
      <p:sp>
        <p:nvSpPr>
          <p:cNvPr id="29" name="Text 11"/>
          <p:cNvSpPr txBox="1"/>
          <p:nvPr/>
        </p:nvSpPr>
        <p:spPr>
          <a:xfrm>
            <a:off x="714688" y="3674475"/>
            <a:ext cx="2257800" cy="11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Баян умеет звучать ярко и выразительно. Он может поддержать и народную песню, и детский хор, добавляя музыке особую живость и тепло.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4825" y="866600"/>
            <a:ext cx="3827250" cy="4082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155625" y="1104286"/>
            <a:ext cx="3363900" cy="150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аккорд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Аккорд — это несколько звуков, которые звучат вместе, словно дружная компания. Они создают основу сопровождения и помогают песне чувствовать себя устойчиво.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912250" y="179300"/>
            <a:ext cx="7901700" cy="60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Аккорды — музыкальная опора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1155625" y="3148886"/>
            <a:ext cx="3363900" cy="150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аккорды так важны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аккорды сменяются вовремя, мелодии легче идти вперёд без лишних остановок. Для детских песен часто выбирают простые аккорды, чтобы они были понятны на слух.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37" y="1747575"/>
            <a:ext cx="2418000" cy="245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показывает, как в музыке чередуются длинные и короткие звуки. Он похож на шаги: иногда они быстрые, а иногда спокойные и плавные.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00675" y="88800"/>
            <a:ext cx="8144700" cy="6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песни и её пульс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364024" y="1747575"/>
            <a:ext cx="2418000" cy="245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Пульс песни повторяется ровно и помогает всем участникам держаться вместе. Если пульс слышен ясно, петь и играть гораздо легче, почти без музыкальных «спотыкалок».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6227311" y="1747575"/>
            <a:ext cx="2418000" cy="245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ритм делает музыку бодрой и подвижной, а медленный — мягкой и спокойной. Сопровождение помогает этому пульсу не сбиваться даже в самом весёлом месте.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0850" y="1143000"/>
            <a:ext cx="37914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Тихое сопровождение даёт голосу свободу. Слова песни слышны отчётливо, а музыка остаётся мягким фоном, который аккуратно поддерживает исполнителя.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10850" y="324975"/>
            <a:ext cx="8299800" cy="45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Громко и тихо в аккомпанементе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19338" y="1143000"/>
            <a:ext cx="37914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Умеренная громкость помогает создать ровное и удобное звучание. Такая середина особенно полезна, когда песню поёт целый класс или небольшой хор.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10850" y="3025581"/>
            <a:ext cx="37914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Громкое сопровождение делает музыку более торжественной или очень энергичной. Но оно должно быть осторожным, чтобы не спрятать саму мелодию за звуками.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919338" y="3025581"/>
            <a:ext cx="37914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громкости помогает передать настроение песни. Как будто у музыки меняются краски: одна мелодия может звучать то нежно, то празднично.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025" y="954954"/>
            <a:ext cx="2662200" cy="209024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42225" y="954954"/>
            <a:ext cx="2662200" cy="209024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9425" y="954954"/>
            <a:ext cx="2662200" cy="209024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00675" y="88800"/>
            <a:ext cx="8144700" cy="6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аккомпанемент помогает певцу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006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без растерянности
</a:t>
            </a:r>
            <a:pPr algn="l" indent="0" marL="0">
              <a:lnSpc>
                <a:spcPct val="100000"/>
              </a:lnSpc>
              <a:buNone/>
            </a:pPr>
            <a:r>
              <a:rPr lang="en-US" sz="6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звучит сопровождение, певец легче находит момент вступления. Аккорды и ритм как будто тихо подсказывают: пора начинать. Это особенно удобно на школьном уроке, когда важно петь вместе и не опаздывать.
</a:t>
            </a:r>
            <a:endParaRPr lang="en-US" sz="1164" dirty="0"/>
          </a:p>
        </p:txBody>
      </p:sp>
      <p:sp>
        <p:nvSpPr>
          <p:cNvPr id="13" name="Text 3"/>
          <p:cNvSpPr txBox="1"/>
          <p:nvPr/>
        </p:nvSpPr>
        <p:spPr>
          <a:xfrm>
            <a:off x="33578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через длинную песню
</a:t>
            </a:r>
            <a:pPr algn="l" indent="0" marL="0">
              <a:lnSpc>
                <a:spcPct val="100000"/>
              </a:lnSpc>
              <a:buNone/>
            </a:pPr>
            <a:r>
              <a:rPr lang="en-US" sz="6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длинной песне легко немного отвлечься и забыть, где ты находишься. Аккомпанемент помогает удержать темп и не потеряться в середине. Он словно показывает дорожку, по которой песня идёт до конца.
</a:t>
            </a:r>
            <a:endParaRPr lang="en-US" sz="1196" dirty="0"/>
          </a:p>
        </p:txBody>
      </p:sp>
      <p:sp>
        <p:nvSpPr>
          <p:cNvPr id="14" name="Text 4"/>
          <p:cNvSpPr txBox="1"/>
          <p:nvPr/>
        </p:nvSpPr>
        <p:spPr>
          <a:xfrm>
            <a:off x="62150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Спокойствие во время пения
</a:t>
            </a:r>
            <a:pPr algn="l" indent="0" marL="0">
              <a:lnSpc>
                <a:spcPct val="100000"/>
              </a:lnSpc>
              <a:buNone/>
            </a:pPr>
            <a:r>
              <a:rPr lang="en-US" sz="6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рядом звучит надёжное сопровождение, певцу проще попадать в нужные ноты и держать голос увереннее. Петь становится спокойнее, потому что музыка не оставляет одного и поддерживает на каждом шаге.
</a:t>
            </a:r>
            <a:endParaRPr lang="en-US" sz="121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0434" y="1791220"/>
            <a:ext cx="250200" cy="250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28221" y="1791220"/>
            <a:ext cx="218925" cy="250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59684" y="3473701"/>
            <a:ext cx="251700" cy="20136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312584" y="3449281"/>
            <a:ext cx="250200" cy="2502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608600" y="654800"/>
            <a:ext cx="7917900" cy="6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Аккомпанемент в народных песнях
</a:t>
            </a:r>
            <a:endParaRPr lang="en-US" sz="2400" dirty="0"/>
          </a:p>
        </p:txBody>
      </p:sp>
      <p:sp>
        <p:nvSpPr>
          <p:cNvPr id="13" name="Text 2"/>
          <p:cNvSpPr txBox="1"/>
          <p:nvPr/>
        </p:nvSpPr>
        <p:spPr>
          <a:xfrm>
            <a:off x="1851350" y="1569900"/>
            <a:ext cx="2533500" cy="156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Хлопки и притопы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народных песнях хлопки и притопы помогают держать общий шаг. Они делают исполнение живым и понятным, словно вся компания поёт и двигается вместе.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6203500" y="1569900"/>
            <a:ext cx="2533500" cy="156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Бубен и ложки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Бубен и ложки звучат звонко и весело. Такие инструменты легко запоминаются и хорошо подходят для припева, где хочется особенно дружного звучания.
</a:t>
            </a:r>
            <a:endParaRPr lang="en-US" sz="1400" dirty="0"/>
          </a:p>
        </p:txBody>
      </p:sp>
      <p:sp>
        <p:nvSpPr>
          <p:cNvPr id="15" name="Text 4"/>
          <p:cNvSpPr txBox="1"/>
          <p:nvPr/>
        </p:nvSpPr>
        <p:spPr>
          <a:xfrm>
            <a:off x="1851350" y="3227961"/>
            <a:ext cx="2533500" cy="156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Песня для круга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Народное сопровождение часто поддерживает хоровод и круговой танец. Благодаря ровному ритму всем легче двигаться вместе и не сбиваться с общего шага.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6203500" y="3227961"/>
            <a:ext cx="2533500" cy="156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повторения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таких песнях нередко повторяются короткие музыкальные рисунки. Они помогают запомнить мелодию и создают ощущение, будто песню поёт большая и дружная компания.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39450" y="1654807"/>
            <a:ext cx="3031800" cy="7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классических пьесах аккомпанемент часто звучит очень мягко: он не спорит с мелодией, а бережно поддерживает её, как тихий шаг рядом.
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410850" y="167325"/>
            <a:ext cx="8299800" cy="5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Аккомпанемент в классической музыке
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5243650" y="1654807"/>
            <a:ext cx="3031800" cy="7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сопровождение повторяет короткий рисунок и создаёт спокойный фон, благодаря которому особенно ясно слышны изменения в настроении и характере музыки.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2845569" y="3718756"/>
            <a:ext cx="3031800" cy="7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Бывает, что аккомпанемент сам по себе очень выразителен: он подчёркивает важные места, помогает слушателю заметить повороты мелодии и делает пьесу интереснее.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025" y="954954"/>
            <a:ext cx="2662200" cy="209024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42225" y="954954"/>
            <a:ext cx="2662200" cy="209024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9425" y="954954"/>
            <a:ext cx="2662200" cy="209024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00675" y="88800"/>
            <a:ext cx="8144700" cy="6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маленькие истории о песнях из мультфильмов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006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Весёлая музыка для смешного героя
</a:t>
            </a:r>
            <a:pPr algn="l" indent="0" marL="0">
              <a:lnSpc>
                <a:spcPct val="100000"/>
              </a:lnSpc>
              <a:buNone/>
            </a:pPr>
            <a:r>
              <a:rPr lang="en-US" sz="5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герой мультфильма шагает вприпрыжку, аккомпанемент тоже скачет вместе с ним. Лёгкие звуки и быстрый ритм сразу показывают: впереди шутка, игра и хорошее настроение. Даже без слов становится понятно, что персонаж очень живой и непоседливый.
</a:t>
            </a:r>
            <a:endParaRPr lang="en-US" sz="1027" dirty="0"/>
          </a:p>
        </p:txBody>
      </p:sp>
      <p:sp>
        <p:nvSpPr>
          <p:cNvPr id="13" name="Text 3"/>
          <p:cNvSpPr txBox="1"/>
          <p:nvPr/>
        </p:nvSpPr>
        <p:spPr>
          <a:xfrm>
            <a:off x="33578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Тихий аккомпанемент для загадочной сцены
</a:t>
            </a:r>
            <a:pPr algn="l" indent="0" marL="0">
              <a:lnSpc>
                <a:spcPct val="100000"/>
              </a:lnSpc>
              <a:buNone/>
            </a:pPr>
            <a:r>
              <a:rPr lang="en-US" sz="5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мультфильме появляется тайна, музыка начинает звучать осторожно и приглушённо. Негромкое сопровождение подсказывает, что герой прислушивается, оглядывается и думает. Так зритель чувствует напряжение и сам будто идёт по следам приключения.
</a:t>
            </a:r>
            <a:endParaRPr lang="en-US" sz="1013" dirty="0"/>
          </a:p>
        </p:txBody>
      </p:sp>
      <p:sp>
        <p:nvSpPr>
          <p:cNvPr id="14" name="Text 4"/>
          <p:cNvSpPr txBox="1"/>
          <p:nvPr/>
        </p:nvSpPr>
        <p:spPr>
          <a:xfrm>
            <a:off x="62150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Смелая песня для настоящего героя
</a:t>
            </a:r>
            <a:pPr algn="l" indent="0" marL="0">
              <a:lnSpc>
                <a:spcPct val="100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мультяшный персонаж решается на важный поступок, аккомпанемент становится уверенным и ярким. Он помогает песне звучать бодро, будто впереди открыт широкий путь. Такая музыка легко запоминается и сразу делает героя ещё более отважным.
</a:t>
            </a:r>
            <a:endParaRPr lang="en-US" sz="1043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075" y="1421909"/>
            <a:ext cx="7748700" cy="356973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38125" y="129875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 мелодии к готовому сопровождению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238125" y="774550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шаг за шагом создают аккомпанемент для песни.
</a:t>
            </a:r>
            <a:endParaRPr lang="en-US" sz="130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9880" y="1581445"/>
            <a:ext cx="233100" cy="233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69417" y="1581445"/>
            <a:ext cx="233100" cy="233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930841" y="3301548"/>
            <a:ext cx="138300" cy="11064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389416" y="3289668"/>
            <a:ext cx="117600" cy="1344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907928" y="3289668"/>
            <a:ext cx="134400" cy="134400"/>
          </a:xfrm>
          <a:prstGeom prst="rect">
            <a:avLst/>
          </a:prstGeom>
        </p:spPr>
      </p:pic>
      <p:sp>
        <p:nvSpPr>
          <p:cNvPr id="18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9" name="Text 1"/>
          <p:cNvSpPr txBox="1"/>
          <p:nvPr/>
        </p:nvSpPr>
        <p:spPr>
          <a:xfrm>
            <a:off x="608600" y="179300"/>
            <a:ext cx="7917900" cy="7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можно сопровождать детскую песню
</a:t>
            </a:r>
            <a:endParaRPr lang="en-US" sz="2400" dirty="0"/>
          </a:p>
        </p:txBody>
      </p:sp>
      <p:sp>
        <p:nvSpPr>
          <p:cNvPr id="20" name="Text 2"/>
          <p:cNvSpPr txBox="1"/>
          <p:nvPr/>
        </p:nvSpPr>
        <p:spPr>
          <a:xfrm>
            <a:off x="1823124" y="127997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Хлопки
</a:t>
            </a:r>
            <a:endParaRPr lang="en-US" sz="1200" dirty="0"/>
          </a:p>
        </p:txBody>
      </p:sp>
      <p:sp>
        <p:nvSpPr>
          <p:cNvPr id="21" name="Text 3"/>
          <p:cNvSpPr txBox="1"/>
          <p:nvPr/>
        </p:nvSpPr>
        <p:spPr>
          <a:xfrm>
            <a:off x="1823050" y="163257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Хлопки помогают быстро почувствовать общий пульс песни. Они просты, слышны всем и сразу вовлекают весь класс в дружное исполнение.
</a:t>
            </a:r>
            <a:endParaRPr lang="en-US" sz="1000" dirty="0"/>
          </a:p>
        </p:txBody>
      </p:sp>
      <p:sp>
        <p:nvSpPr>
          <p:cNvPr id="22" name="Text 4"/>
          <p:cNvSpPr txBox="1"/>
          <p:nvPr/>
        </p:nvSpPr>
        <p:spPr>
          <a:xfrm>
            <a:off x="6092655" y="127997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Барабан
</a:t>
            </a:r>
            <a:endParaRPr lang="en-US" sz="1200" dirty="0"/>
          </a:p>
        </p:txBody>
      </p:sp>
      <p:sp>
        <p:nvSpPr>
          <p:cNvPr id="23" name="Text 5"/>
          <p:cNvSpPr txBox="1"/>
          <p:nvPr/>
        </p:nvSpPr>
        <p:spPr>
          <a:xfrm>
            <a:off x="6092577" y="163257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Барабан подчёркивает сильные доли и делает ритм очень чётким. Даже несколько ровных ударов помогают песне держаться уверенно и собранно.
</a:t>
            </a:r>
            <a:endParaRPr lang="en-US" sz="1000" dirty="0"/>
          </a:p>
        </p:txBody>
      </p:sp>
      <p:sp>
        <p:nvSpPr>
          <p:cNvPr id="24" name="Text 6"/>
          <p:cNvSpPr txBox="1"/>
          <p:nvPr/>
        </p:nvSpPr>
        <p:spPr>
          <a:xfrm>
            <a:off x="4367075" y="3141950"/>
            <a:ext cx="1046700" cy="47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Притопы
</a:t>
            </a:r>
            <a:endParaRPr lang="en-US" sz="1200" dirty="0"/>
          </a:p>
        </p:txBody>
      </p:sp>
      <p:sp>
        <p:nvSpPr>
          <p:cNvPr id="25" name="Text 7"/>
          <p:cNvSpPr txBox="1"/>
          <p:nvPr/>
        </p:nvSpPr>
        <p:spPr>
          <a:xfrm>
            <a:off x="3731729" y="3674475"/>
            <a:ext cx="1681800" cy="11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Притопы напоминают шаги в танце или хороводе. С ними песня словно начинает двигаться, а ребятам легче держать один ритм вместе.
</a:t>
            </a:r>
            <a:endParaRPr lang="en-US" sz="1000" dirty="0"/>
          </a:p>
        </p:txBody>
      </p:sp>
      <p:sp>
        <p:nvSpPr>
          <p:cNvPr id="26" name="Text 8"/>
          <p:cNvSpPr txBox="1"/>
          <p:nvPr/>
        </p:nvSpPr>
        <p:spPr>
          <a:xfrm>
            <a:off x="6838651" y="3141950"/>
            <a:ext cx="1606800" cy="47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Маракасы
</a:t>
            </a:r>
            <a:endParaRPr lang="en-US" sz="1200" dirty="0"/>
          </a:p>
        </p:txBody>
      </p:sp>
      <p:sp>
        <p:nvSpPr>
          <p:cNvPr id="27" name="Text 9"/>
          <p:cNvSpPr txBox="1"/>
          <p:nvPr/>
        </p:nvSpPr>
        <p:spPr>
          <a:xfrm>
            <a:off x="6187775" y="3674475"/>
            <a:ext cx="2257800" cy="11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Маракасы добавляют мягкое шуршание и оживляют сопровождение. Их удобно использовать в игре, когда нужно подчеркнуть ритм без сильного шума.
</a:t>
            </a:r>
            <a:endParaRPr lang="en-US" sz="1000" dirty="0"/>
          </a:p>
        </p:txBody>
      </p:sp>
      <p:sp>
        <p:nvSpPr>
          <p:cNvPr id="28" name="Text 10"/>
          <p:cNvSpPr txBox="1"/>
          <p:nvPr/>
        </p:nvSpPr>
        <p:spPr>
          <a:xfrm>
            <a:off x="1365563" y="3141950"/>
            <a:ext cx="1606800" cy="47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Бубен
</a:t>
            </a:r>
            <a:endParaRPr lang="en-US" sz="1200" dirty="0"/>
          </a:p>
        </p:txBody>
      </p:sp>
      <p:sp>
        <p:nvSpPr>
          <p:cNvPr id="29" name="Text 11"/>
          <p:cNvSpPr txBox="1"/>
          <p:nvPr/>
        </p:nvSpPr>
        <p:spPr>
          <a:xfrm>
            <a:off x="714688" y="3674475"/>
            <a:ext cx="2257800" cy="11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Бубен звучит звонко и весело, поэтому отлично подходит для подвижных песен. Он добавляет звуку яркость и помогает не сбиться с темпа.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52992" y="1292083"/>
            <a:ext cx="3704100" cy="263338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308250" y="1291175"/>
            <a:ext cx="3373800" cy="121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сопровождение перекрывает голос, слова становятся неразборчивыми, а мелодия теряет свою главную линию. Слушателю уже трудно понять, о чём поёт песня.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645575" y="381000"/>
            <a:ext cx="77469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аккомпанемент звучит слишком громко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1308250" y="2714377"/>
            <a:ext cx="3373800" cy="121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Хороший аккомпанемент умеет быть вежливым: он помогает песне звучать красиво, но оставляет место голосу. Тогда каждый звук слышен отчётливо и дружно.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9300" y="1368600"/>
            <a:ext cx="3358800" cy="129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Пианист, гитарист и баянист могут сопровождать песню по-разному, но у всех одна задача: поддержать мелодию и помочь ей звучать ровно и уверенно.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10850" y="179300"/>
            <a:ext cx="8299800" cy="60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создаёт аккомпанемент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43967" y="1368600"/>
            <a:ext cx="3358800" cy="129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Ударник отвечает за чёткий ритм, чтобы музыка не рассыпалась. Его партия похожа на надёжный ориентир, по которому удобно идти всем участникам.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749300" y="3094208"/>
            <a:ext cx="3358800" cy="129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ансамбле музыканты внимательно слушают друг друга, потому что даже маленькая неточность сразу заметна. Дружная игра получается только тогда, когда все действуют согласованно.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943967" y="3094208"/>
            <a:ext cx="3358800" cy="129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коллектив большой, помогает дирижёр: он показывает начало, темп и важные места. С ним музыкантам легче держаться вместе, как одной командой.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6071" y="1791220"/>
            <a:ext cx="218925" cy="250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11834" y="1815640"/>
            <a:ext cx="251700" cy="2013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60434" y="3449281"/>
            <a:ext cx="250200" cy="250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312584" y="3449281"/>
            <a:ext cx="250200" cy="2502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608600" y="654800"/>
            <a:ext cx="7917900" cy="6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что обратить внимание при слушании аккомпанемента
</a:t>
            </a:r>
            <a:endParaRPr lang="en-US" sz="2400" dirty="0"/>
          </a:p>
        </p:txBody>
      </p:sp>
      <p:sp>
        <p:nvSpPr>
          <p:cNvPr id="13" name="Text 2"/>
          <p:cNvSpPr txBox="1"/>
          <p:nvPr/>
        </p:nvSpPr>
        <p:spPr>
          <a:xfrm>
            <a:off x="1851350" y="1569900"/>
            <a:ext cx="2533500" cy="156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услышать, как повторяются сильные и слабые доли. Ритм показывает, идёт ли музыка спокойно, бодро или совсем быстро.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6203500" y="1569900"/>
            <a:ext cx="2533500" cy="156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Громкость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замечать, звучит ли сопровождение тихо, умеренно или ярко. От этого зависит, будет ли песня нежной, торжественной или очень энергичной.
</a:t>
            </a:r>
            <a:endParaRPr lang="en-US" sz="1400" dirty="0"/>
          </a:p>
        </p:txBody>
      </p:sp>
      <p:sp>
        <p:nvSpPr>
          <p:cNvPr id="15" name="Text 4"/>
          <p:cNvSpPr txBox="1"/>
          <p:nvPr/>
        </p:nvSpPr>
        <p:spPr>
          <a:xfrm>
            <a:off x="1851350" y="3227961"/>
            <a:ext cx="2533500" cy="156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Инструменты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звучанию можно узнать, кто помогает песне: фортепиано, гитара, баян, барабан или другой инструмент. У каждого свой голос и характер.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6203500" y="3227961"/>
            <a:ext cx="2533500" cy="156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Аккомпанемент помогает понять, какая сейчас музыка — спокойная, радостная, загадочная или игривая. Это делает слушание внимательнее и интереснее.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52992" y="1292083"/>
            <a:ext cx="3704100" cy="263338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308250" y="1291175"/>
            <a:ext cx="3373800" cy="121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сопровождения песня иногда звучит словно без опоры: мелодии сложнее удержаться, а настроение становится менее заметным. Аккомпанемент помогает музыке собраться в цельную картину.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645575" y="381000"/>
            <a:ext cx="77469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аккомпанемент так важен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1308250" y="2714377"/>
            <a:ext cx="3373800" cy="121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незаметно делает исполнение увереннее, богаче и понятнее. Именно поэтому хорошее сопровождение — не лишний шум, а настоящий музыкальный помощник.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0850" y="1143000"/>
            <a:ext cx="37914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держит ровный пульс и помогает всем исполнителям не сбиться. Благодаря этому песня движется спокойно, как по знакомой дорожке.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10850" y="324975"/>
            <a:ext cx="8299800" cy="45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признаки хорошего аккомпанемента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19338" y="1143000"/>
            <a:ext cx="37914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подходит к настроению мелодии: для весёлой песни — бодрый, для нежной — мягкий, для торжественной — более звучный и уверенный.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10850" y="3025581"/>
            <a:ext cx="37914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не перекрывает голос и оставляет мелодии главное место. Тогда слова слышны ясно, а песня звучит аккуратно и красиво.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919338" y="3025581"/>
            <a:ext cx="37914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может быть очень простым, но всё равно полезным. Даже несколько точных звуков способны сделать музыку дружной, понятной и запоминающейся.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81000" y="786262"/>
            <a:ext cx="3884100" cy="35692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8300" y="1018350"/>
            <a:ext cx="3338400" cy="310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Аккомпанемент помогает музыке дружить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Аккомпанемент поддерживает песню, украшает её и помогает всем звучать вместе. Он делает музыку ясной, живой и очень дружной — почти как хороший товарищ для мелодии.
</a:t>
            </a:r>
            <a:endParaRPr lang="en-US" sz="3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2026-05-24T18:44:42Z</dcterms:created>
  <dcterms:modified xsi:type="dcterms:W3CDTF">2026-05-24T18:44:42Z</dcterms:modified>
</cp:coreProperties>
</file>