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7191"/>
            <a:ext cx="8604000" cy="275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4825" y="566050"/>
            <a:ext cx="75345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5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человека: осевой скелет как основа тела
</a:t>
            </a:r>
            <a:endParaRPr lang="en-US" sz="2456" dirty="0"/>
          </a:p>
        </p:txBody>
      </p:sp>
      <p:sp>
        <p:nvSpPr>
          <p:cNvPr id="6" name="Text 1"/>
          <p:cNvSpPr txBox="1"/>
          <p:nvPr/>
        </p:nvSpPr>
        <p:spPr>
          <a:xfrm>
            <a:off x="294890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2781425" y="1337575"/>
            <a:ext cx="35814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Осевой скелет — прочная опора и защита всего организма.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осевой скелет важен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расположен в центре тела, связан с жизненно важными органами и объединяет кости, которые защищают мозг, сердце и лёгкие, сохраняя форму тела и помогая движениям.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503" y="222600"/>
            <a:ext cx="4661595" cy="4698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56475" y="270000"/>
            <a:ext cx="4017600" cy="10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осевого скелета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065300" y="1481552"/>
            <a:ext cx="3822787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
</a:t>
            </a:r>
            <a:pPr algn="l" indent="0" marL="0">
              <a:lnSpc>
                <a:spcPct val="115000"/>
              </a:lnSpc>
              <a:buNone/>
            </a:pPr>
            <a:r>
              <a:rPr lang="en-US" sz="2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 образует надёжную защиту головного мозга и органов чувств. Его кости создают прочную оболочку, которая сохраняет форму головы и помогает уберечь важнейшие структуры от повреждений.
</a:t>
            </a:r>
            <a:endParaRPr lang="en-US" sz="1123" dirty="0"/>
          </a:p>
        </p:txBody>
      </p:sp>
      <p:sp>
        <p:nvSpPr>
          <p:cNvPr id="11" name="Text 3"/>
          <p:cNvSpPr txBox="1"/>
          <p:nvPr/>
        </p:nvSpPr>
        <p:spPr>
          <a:xfrm>
            <a:off x="5065300" y="2642267"/>
            <a:ext cx="3822787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Позвоночный столб
</a:t>
            </a:r>
            <a:pPr algn="l" indent="0" marL="0">
              <a:lnSpc>
                <a:spcPct val="115000"/>
              </a:lnSpc>
              <a:buNone/>
            </a:pPr>
            <a:r>
              <a:rPr lang="en-US" sz="2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Позвоночник поддерживает тело в вертикальном положении и защищает спинной мозг. Он соединяет разные отделы скелета и позволяет нам наклоняться, поворачиваться и сохранять осанку.
</a:t>
            </a:r>
            <a:endParaRPr lang="en-US" sz="1123" dirty="0"/>
          </a:p>
        </p:txBody>
      </p:sp>
      <p:sp>
        <p:nvSpPr>
          <p:cNvPr id="12" name="Text 4"/>
          <p:cNvSpPr txBox="1"/>
          <p:nvPr/>
        </p:nvSpPr>
        <p:spPr>
          <a:xfrm>
            <a:off x="5065300" y="3802982"/>
            <a:ext cx="3822787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Грудная клетка
</a:t>
            </a:r>
            <a:pPr algn="l" indent="0" marL="0">
              <a:lnSpc>
                <a:spcPct val="115000"/>
              </a:lnSpc>
              <a:buNone/>
            </a:pPr>
            <a:r>
              <a:rPr lang="en-US" sz="2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Грудная клетка окружает сердце и лёгкие, смягчая удары и другие внешние воздействия. Во время дыхания она расширяется и сужается, помогая воздуху свободно входить и выходить.
</a:t>
            </a:r>
            <a:endParaRPr lang="en-US" sz="112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осевого скелета по числу костей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костей приходится на череп и позвоночный столб; именно они формируют главную защитную и опорную часть тела.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основная масса костей осевого скелета сосредоточена в его центральной части, где особенно важны прочность и защита.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сведения по анатомии человека; состав осевого скелета, 80 костей.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689104"/>
            <a:ext cx="8604000" cy="23022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 как защита мозга и органов чувств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269950" y="1211924"/>
            <a:ext cx="21039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отдела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 делится на мозговой и лицевой отделы. Первый образует прочную защитную коробку для мозга, а второй создаёт основу лица и участвует в работе органов чувств.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436616" y="1211913"/>
            <a:ext cx="21039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Глазницы и нос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лицевого отдела формируют глазницы, носовую полость, скулы и челюсти. Благодаря этому череп не только защищает, но и помогает человеку видеть, дышать и жевать.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03276" y="1211900"/>
            <a:ext cx="21039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и соединения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костей черепа соединено неподвижными швами. Такое строение делает его особенно прочным, чтобы головной мозг был надёжно защищён от ударов и сотрясений.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69937" y="1211925"/>
            <a:ext cx="21039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Видимые ориентиры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форме черепа можно различить крупные кости и места их соединения. Это помогает понять, как из отдельных элементов собирается единая и очень крепкая конструкция.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91054" y="249925"/>
            <a:ext cx="3979893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4533900" cy="9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Мозговой отдел черепа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468275" y="1456800"/>
            <a:ext cx="3609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Лобная кость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Лобная кость образует переднюю часть мозгового отдела и участвует в формировании лба и верхних краёв глазниц. Она помогает защищать передние отделы головного мозга.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68275" y="2352052"/>
            <a:ext cx="3609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Теменные и височные кости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Теменные кости расположены сверху и по бокам, а височные — ниже. Вместе они закрывают боковые участки черепа и защищают важные области мозга и органы слуха.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68275" y="3247313"/>
            <a:ext cx="3609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Затылочная кость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Затылочная кость образует заднюю часть черепа. Через её отверстия головной мозг соединяется со спинным мозгом, поэтому эта кость особенно важна для общей связи отделов нервной системы.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68275" y="4142586"/>
            <a:ext cx="3609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Клиновидная и решетчатая кости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Клиновидная и решетчатая кости находятся глубже других и соединяют разные части мозгового отдела. Они участвуют в создании прочной формы черепа и поддерживают внутреннюю устойчивость конструкции.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2121415"/>
            <a:ext cx="4452300" cy="12571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лицевого отдела черепа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основные кости лицевого отдела, их расположение и роль в работе черепа.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Лицевой отдел не только задаёт форму лица, но и обеспечивает жевание, речь и дыхание через строение челюстей, носа и скул.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сведения по анатомии человека, лицевой отдел черепа.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689104"/>
            <a:ext cx="8604000" cy="23022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Позвоночник: главная опора осевого скелета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269949" y="1326221"/>
            <a:ext cx="16764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количество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Позвоночник состоит из 33–34 позвонков. Они выстроены в длинный столб, который проходит от основания черепа до таза и служит главной опорой туловища.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2001861" y="1326198"/>
            <a:ext cx="16764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Шейный и грудной отделы
</a:t>
            </a:r>
            <a:pPr algn="l" indent="0" marL="0">
              <a:lnSpc>
                <a:spcPct val="115000"/>
              </a:lnSpc>
              <a:buNone/>
            </a:pPr>
            <a:r>
              <a:rPr lang="en-US" sz="2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шейном отделе находится 7 позвонков, а в грудном — 12. Эти отделы обеспечивают движения головы и соединяются с рёбрами, участвуя в формировании грудной клетки.
</a:t>
            </a:r>
            <a:endParaRPr lang="en-US" sz="979" dirty="0"/>
          </a:p>
        </p:txBody>
      </p:sp>
      <p:sp>
        <p:nvSpPr>
          <p:cNvPr id="14" name="Text 4"/>
          <p:cNvSpPr txBox="1"/>
          <p:nvPr/>
        </p:nvSpPr>
        <p:spPr>
          <a:xfrm>
            <a:off x="3733769" y="1326185"/>
            <a:ext cx="16764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Поясничный отдел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Поясничных позвонков 5. Они крупнее других, потому что выдерживают большую часть нагрузки тела, особенно при стоянии, ходьбе и поднятии предметов.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465680" y="1326185"/>
            <a:ext cx="16764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Крестец и копчик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Крестцовых позвонков 5, а копчиковых — 4–5. У взрослого человека они обычно срастаются, образуя более прочные кости, которые укрепляют нижнюю часть позвоночника.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7197585" y="1340048"/>
            <a:ext cx="16764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 осанка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Позвоночник защищает спинной мозг и помогает сохранять правильную осанку. Его строение сочетает прочность, гибкость и устойчивость, необходимые для повседневных движений.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позвоночного столба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отделов позвоночника и элементы, обеспечивающие его прочность и подвижность.
</a:t>
            </a:r>
            <a:endParaRPr lang="en-US" sz="11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4533900" cy="9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Изгибы позвоночника и их значение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468275" y="1456800"/>
            <a:ext cx="3609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Шейный лордоз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Шейный изгиб направлен вперёд и помогает удерживать голову в удобном положении. Он делает движения шеи более свободными и уменьшает нагрузку на верхнюю часть позвоночника.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68275" y="2352052"/>
            <a:ext cx="3609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Грудной кифоз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Грудной изгиб направлен назад и связан с расположением грудной клетки. Он помогает распределять нагрузку и делает туловище более устойчивым при движении.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68275" y="3247313"/>
            <a:ext cx="3609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Поясничный лордоз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Поясничный изгиб особенно важен для опоры тела. Он принимает на себя большую часть веса и помогает сохранять равновесие при ходьбе, беге и прыжках.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68275" y="4142586"/>
            <a:ext cx="3609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Крестцовый кифоз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Крестцовый изгиб завершает форму позвоночника и усиливает прочность нижней части осевой опоры. Вместе с другими изгибами он делает осанку устойчивой и более гибкой.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Отделы позвоночника и число позвонков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Позвонки распределены по отделам неравномерно: это связано с разной нагрузкой и подвижностью разных участков спины.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Грудной отдел содержит больше всего позвонков, а шейный и поясничный обеспечивают наибольшую подвижность при сохранении опоры.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данные по анатомии человека; сросшиеся копчиковые позвонки условно показаны как 4–5
</a:t>
            </a:r>
            <a:endParaRPr lang="en-US" sz="75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2709" y="1580311"/>
            <a:ext cx="765300" cy="76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36551" y="2116111"/>
            <a:ext cx="886500" cy="709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88834" y="1460927"/>
            <a:ext cx="860963" cy="765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564546" y="1914509"/>
            <a:ext cx="478313" cy="7653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Грудная клетка: защита жизненно важных органов
</a:t>
            </a:r>
            <a:endParaRPr lang="en-US" sz="2212" dirty="0"/>
          </a:p>
        </p:txBody>
      </p:sp>
      <p:sp>
        <p:nvSpPr>
          <p:cNvPr id="13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265800" y="30515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Надёжная защита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Грудная клетка образует прочный каркас вокруг сердца и лёгких, поэтому уменьшает риск повреждений при ударах, падениях и других механических воздействиях.
</a:t>
            </a:r>
            <a:endParaRPr lang="en-US" sz="999" dirty="0"/>
          </a:p>
        </p:txBody>
      </p:sp>
      <p:sp>
        <p:nvSpPr>
          <p:cNvPr id="15" name="Text 3"/>
          <p:cNvSpPr txBox="1"/>
          <p:nvPr/>
        </p:nvSpPr>
        <p:spPr>
          <a:xfrm>
            <a:off x="2450242" y="3614268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Дыхательные движения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вдохе рёбра поднимаются, а грудная клетка расширяется; при выдохе она возвращается в исходное положение, помогая воздуху входить и выходить из лёгких.
</a:t>
            </a:r>
            <a:endParaRPr lang="en-US" sz="999" dirty="0"/>
          </a:p>
        </p:txBody>
      </p:sp>
      <p:sp>
        <p:nvSpPr>
          <p:cNvPr id="16" name="Text 4"/>
          <p:cNvSpPr txBox="1"/>
          <p:nvPr/>
        </p:nvSpPr>
        <p:spPr>
          <a:xfrm>
            <a:off x="4589737" y="2919200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каркаса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Грудные позвонки, рёбра и грудина соединяются так, чтобы сочетать твёрдость и упругость. Благодаря этому грудная клетка остаётся прочной, но не теряет подвижности.
</a:t>
            </a:r>
            <a:endParaRPr lang="en-US" sz="999" dirty="0"/>
          </a:p>
        </p:txBody>
      </p:sp>
      <p:sp>
        <p:nvSpPr>
          <p:cNvPr id="17" name="Text 5"/>
          <p:cNvSpPr txBox="1"/>
          <p:nvPr/>
        </p:nvSpPr>
        <p:spPr>
          <a:xfrm>
            <a:off x="6774124" y="34219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движением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межрёберных мышц и диафрагмы делает грудную клетку частью дыхательного механизма. Её движения особенно заметны при физической нагрузке и активном дыхании.
</a:t>
            </a:r>
            <a:endParaRPr lang="en-US" sz="99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5800" y="1212805"/>
            <a:ext cx="8612400" cy="19504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ребер и их строение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878725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группы рёбер по-разному соединяются с грудиной, и это влияет на прочность и подвижность грудной клетки.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93508" y="3878700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слабее переднее соединение ребра с грудиной, тем больше подвижность грудной клетки, но тем меньше её жёсткость.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379225"/>
            <a:ext cx="36489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данные по анатомии человека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689104"/>
            <a:ext cx="8604000" cy="23022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Грудина и ребра в строении грудной клетки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9950" y="1318605"/>
            <a:ext cx="28074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грудной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Грудина расположена по средней линии груди и служит передней опорой грудной клетки. К ней прикрепляются рёбра через хрящи, что помогает сохранять форму и упругость всего каркаса.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170315" y="1318581"/>
            <a:ext cx="28074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грудины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строении грудины выделяют рукоятку, тело и мечевидный отросток. Эти отделы соединяются между собой и образуют прочную, но относительно лёгкую костную основу для прикрепления рёбер.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070675" y="1318568"/>
            <a:ext cx="28074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рёберных дуг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Рёбра соединяются с грудными позвонками сзади и изгибаются вперёд, образуя дуги. Такая форма защищает органы и одновременно позволяет грудной клетке расширяться при дыхании.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Подъязычная кость и ее роль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231125"/>
            <a:ext cx="4281300" cy="10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положение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Подъязычная кость находится в передней части шеи и не образует прямого соединения с другими костями. Она словно подвешена на мышцах и связках, поэтому сохраняет подвижность.
</a:t>
            </a:r>
            <a:endParaRPr lang="en-US" sz="1423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436989"/>
            <a:ext cx="4281300" cy="10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для мышц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ней прикрепляются мышцы языка, глотки и шеи. Благодаря этому подъязычная кость участвует в сложных движениях, связанных с открыванием рта, глотанием и изменением положения языка.
</a:t>
            </a:r>
            <a:endParaRPr lang="en-US" sz="1423" dirty="0"/>
          </a:p>
        </p:txBody>
      </p:sp>
      <p:sp>
        <p:nvSpPr>
          <p:cNvPr id="11" name="Text 4"/>
          <p:cNvSpPr txBox="1"/>
          <p:nvPr/>
        </p:nvSpPr>
        <p:spPr>
          <a:xfrm>
            <a:off x="270000" y="3642851"/>
            <a:ext cx="4281300" cy="10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речью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разговора и глотания подъязычная кость помогает согласовывать работу мышц дна ротовой полости. Это делает её важной частью не только опоры, но и речевого аппарата.
</a:t>
            </a:r>
            <a:endParaRPr lang="en-US" sz="142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функции осевого скелета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Осевой скелет объединяет отделы, которые одновременно удерживают тело, защищают органы и участвуют в движениях.
</a:t>
            </a:r>
            <a:endParaRPr lang="en-US" sz="11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77562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костей и соединений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94213" y="1278338"/>
            <a:ext cx="4128000" cy="11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Неподвижные швы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черепа соединены швами почти без движения. Такое соединение делает череп особенно прочным и помогает надёжно защищать головной мозг от внешних воздействий.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4213" y="2519564"/>
            <a:ext cx="4128000" cy="11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Гибкость позвоночника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позвонками находятся диски и связки, которые смягчают толчки и позволяют небольшие наклоны и повороты. Благодаря этому спина остаётся и устойчивой, и подвижной.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4213" y="3760789"/>
            <a:ext cx="4128000" cy="11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Подвижная грудная клетка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Рёбра соединяются с позвоночником и грудиной так, чтобы грудная клетка могла расширяться и сужаться. Это важно для дыхания и не мешает защите внутренних органов.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роль осевого скелета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отдел осевого скелета берёт на себя свою задачу: защита мозга, спинного мозга и органов грудной полости распределена между разными костями.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важнее орган для жизни, тем надёжнее его костная защита; при этом грудная клетка сохраняет подвижность для дыхания.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данные по анатомии человека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17325" y="3409576"/>
            <a:ext cx="2151000" cy="9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отдельных костей меняется по мере роста: часть костей срастается, а скелет становится прочнее и устойчивее.
</a:t>
            </a:r>
            <a:endParaRPr lang="en-US" sz="873" dirty="0"/>
          </a:p>
        </p:txBody>
      </p:sp>
      <p:sp>
        <p:nvSpPr>
          <p:cNvPr id="5" name="Text 1"/>
          <p:cNvSpPr txBox="1"/>
          <p:nvPr/>
        </p:nvSpPr>
        <p:spPr>
          <a:xfrm>
            <a:off x="1704481" y="3829375"/>
            <a:ext cx="3150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данные по анатомии человека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1369220" y="628297"/>
            <a:ext cx="38214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2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206
</a:t>
            </a:r>
            <a:endParaRPr lang="en-US" sz="6293" dirty="0"/>
          </a:p>
        </p:txBody>
      </p:sp>
      <p:sp>
        <p:nvSpPr>
          <p:cNvPr id="7" name="Text 3"/>
          <p:cNvSpPr txBox="1"/>
          <p:nvPr/>
        </p:nvSpPr>
        <p:spPr>
          <a:xfrm>
            <a:off x="1369225" y="1898350"/>
            <a:ext cx="3821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костей обычно насчитывается у взрослого человека, но у детей их больше отдельных из-за срастания некоторых элементов с возрастом.
</a:t>
            </a:r>
            <a:endParaRPr lang="en-US" sz="1688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516357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761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Осевой скелет — центральная опора организма
</a:t>
            </a:r>
            <a:endParaRPr lang="en-US" sz="3761" dirty="0"/>
          </a:p>
        </p:txBody>
      </p:sp>
      <p:sp>
        <p:nvSpPr>
          <p:cNvPr id="5" name="Text 1"/>
          <p:cNvSpPr txBox="1"/>
          <p:nvPr/>
        </p:nvSpPr>
        <p:spPr>
          <a:xfrm>
            <a:off x="2581800" y="2936899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Череп, позвоночник и грудная клетка образуют прочную ось тела, которая защищает жизненно важные органы и помогает нам стоять, двигаться, дышать и говорить.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2026-06-01T11:24:09Z</dcterms:created>
  <dcterms:modified xsi:type="dcterms:W3CDTF">2026-06-01T11:24:09Z</dcterms:modified>
</cp:coreProperties>
</file>