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</p:sldIdLst>
  <p:notesMasterIdLst>
    <p:notesMasterId r:id="rId22"/>
  </p:notesMasterIdLst>
  <p:sldSz cx="9144000" cy="5143500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notesMaster" Target="notesMasters/notesMaster1.xml"/><Relationship Id="rId23" Type="http://schemas.openxmlformats.org/officeDocument/2006/relationships/presProps" Target="presProps.xml"/><Relationship Id="rId24" Type="http://schemas.openxmlformats.org/officeDocument/2006/relationships/viewProps" Target="viewProps.xml"/><Relationship Id="rId25" Type="http://schemas.openxmlformats.org/officeDocument/2006/relationships/theme" Target="theme/theme1.xml"/><Relationship Id="rId26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_rels/notesSlide2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png"/><Relationship Id="rId2" Type="http://schemas.openxmlformats.org/officeDocument/2006/relationships/image" Target="../media/image-1-2.jpeg"/><Relationship Id="rId3" Type="http://schemas.openxmlformats.org/officeDocument/2006/relationships/image" Target="../media/image-1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png"/><Relationship Id="rId2" Type="http://schemas.openxmlformats.org/officeDocument/2006/relationships/image" Target="../media/image-2-2.jpeg"/><Relationship Id="rId3" Type="http://schemas.openxmlformats.org/officeDocument/2006/relationships/image" Target="../media/image-2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png"/><Relationship Id="rId2" Type="http://schemas.openxmlformats.org/officeDocument/2006/relationships/image" Target="../media/image-3-2.png"/><Relationship Id="rId3" Type="http://schemas.openxmlformats.org/officeDocument/2006/relationships/image" Target="../media/image-3-3.png"/><Relationship Id="rId4" Type="http://schemas.openxmlformats.org/officeDocument/2006/relationships/image" Target="../media/image-3-4.png"/><Relationship Id="rId5" Type="http://schemas.openxmlformats.org/officeDocument/2006/relationships/image" Target="../media/image-3-5.png"/><Relationship Id="rId6" Type="http://schemas.openxmlformats.org/officeDocument/2006/relationships/image" Target="../media/image-3-6.png"/><Relationship Id="rId7" Type="http://schemas.openxmlformats.org/officeDocument/2006/relationships/image" Target="../media/image-3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png"/><Relationship Id="rId2" Type="http://schemas.openxmlformats.org/officeDocument/2006/relationships/image" Target="../media/image-4-2.png"/><Relationship Id="rId3" Type="http://schemas.openxmlformats.org/officeDocument/2006/relationships/image" Target="../media/image-4-3.png"/><Relationship Id="rId4" Type="http://schemas.openxmlformats.org/officeDocument/2006/relationships/image" Target="../media/image-4-4.png"/><Relationship Id="rId5" Type="http://schemas.openxmlformats.org/officeDocument/2006/relationships/image" Target="../media/image-4-5.png"/><Relationship Id="rId6" Type="http://schemas.openxmlformats.org/officeDocument/2006/relationships/image" Target="../media/image-4-6.png"/><Relationship Id="rId7" Type="http://schemas.openxmlformats.org/officeDocument/2006/relationships/image" Target="../media/image-4-7.png"/><Relationship Id="rId8" Type="http://schemas.openxmlformats.org/officeDocument/2006/relationships/image" Target="../media/image-4-8.png"/><Relationship Id="rId9" Type="http://schemas.openxmlformats.org/officeDocument/2006/relationships/image" Target="../media/image-4-9.png"/><Relationship Id="rId10" Type="http://schemas.openxmlformats.org/officeDocument/2006/relationships/image" Target="../media/image-4-10.png"/><Relationship Id="rId11" Type="http://schemas.openxmlformats.org/officeDocument/2006/relationships/image" Target="../media/image-4-11.png"/><Relationship Id="rId12" Type="http://schemas.openxmlformats.org/officeDocument/2006/relationships/image" Target="../media/image-4-12.png"/><Relationship Id="rId13" Type="http://schemas.openxmlformats.org/officeDocument/2006/relationships/image" Target="../media/image-4-13.png"/><Relationship Id="rId14" Type="http://schemas.openxmlformats.org/officeDocument/2006/relationships/image" Target="../media/image-4-14.png"/><Relationship Id="rId15" Type="http://schemas.openxmlformats.org/officeDocument/2006/relationships/image" Target="../media/image-4-15.png"/><Relationship Id="rId16" Type="http://schemas.openxmlformats.org/officeDocument/2006/relationships/image" Target="../media/image-4-16.png"/><Relationship Id="rId17" Type="http://schemas.openxmlformats.org/officeDocument/2006/relationships/slideLayout" Target="../slideLayouts/slideLayout1.xml"/><Relationship Id="rId18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png"/><Relationship Id="rId2" Type="http://schemas.openxmlformats.org/officeDocument/2006/relationships/image" Target="../media/image-5-2.jpeg"/><Relationship Id="rId3" Type="http://schemas.openxmlformats.org/officeDocument/2006/relationships/image" Target="../media/image-5-3.png"/><Relationship Id="rId4" Type="http://schemas.openxmlformats.org/officeDocument/2006/relationships/image" Target="../media/image-5-4.png"/><Relationship Id="rId5" Type="http://schemas.openxmlformats.org/officeDocument/2006/relationships/image" Target="../media/image-5-5.png"/><Relationship Id="rId6" Type="http://schemas.openxmlformats.org/officeDocument/2006/relationships/image" Target="../media/image-5-6.png"/><Relationship Id="rId7" Type="http://schemas.openxmlformats.org/officeDocument/2006/relationships/image" Target="../media/image-5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png"/><Relationship Id="rId2" Type="http://schemas.openxmlformats.org/officeDocument/2006/relationships/image" Target="../media/image-6-2.png"/><Relationship Id="rId3" Type="http://schemas.openxmlformats.org/officeDocument/2006/relationships/image" Target="../media/image-6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png"/><Relationship Id="rId2" Type="http://schemas.openxmlformats.org/officeDocument/2006/relationships/image" Target="../media/image-7-2.png"/><Relationship Id="rId3" Type="http://schemas.openxmlformats.org/officeDocument/2006/relationships/image" Target="../media/image-7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png"/><Relationship Id="rId2" Type="http://schemas.openxmlformats.org/officeDocument/2006/relationships/image" Target="../media/image-8-2.png"/><Relationship Id="rId3" Type="http://schemas.openxmlformats.org/officeDocument/2006/relationships/image" Target="../media/image-8-3.png"/><Relationship Id="rId4" Type="http://schemas.openxmlformats.org/officeDocument/2006/relationships/image" Target="../media/image-8-4.png"/><Relationship Id="rId5" Type="http://schemas.openxmlformats.org/officeDocument/2006/relationships/image" Target="../media/image-8-5.png"/><Relationship Id="rId6" Type="http://schemas.openxmlformats.org/officeDocument/2006/relationships/image" Target="../media/image-8-6.png"/><Relationship Id="rId7" Type="http://schemas.openxmlformats.org/officeDocument/2006/relationships/image" Target="../media/image-8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png"/><Relationship Id="rId2" Type="http://schemas.openxmlformats.org/officeDocument/2006/relationships/image" Target="../media/image-9-2.png"/><Relationship Id="rId3" Type="http://schemas.openxmlformats.org/officeDocument/2006/relationships/image" Target="../media/image-9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-1.png"/><Relationship Id="rId2" Type="http://schemas.openxmlformats.org/officeDocument/2006/relationships/image" Target="../media/image-10-2.png"/><Relationship Id="rId3" Type="http://schemas.openxmlformats.org/officeDocument/2006/relationships/image" Target="../media/image-10-3.jpeg"/><Relationship Id="rId4" Type="http://schemas.openxmlformats.org/officeDocument/2006/relationships/image" Target="../media/image-10-4.png"/><Relationship Id="rId5" Type="http://schemas.openxmlformats.org/officeDocument/2006/relationships/image" Target="../media/image-10-5.png"/><Relationship Id="rId6" Type="http://schemas.openxmlformats.org/officeDocument/2006/relationships/image" Target="../media/image-10-6.png"/><Relationship Id="rId7" Type="http://schemas.openxmlformats.org/officeDocument/2006/relationships/image" Target="../media/image-10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1-1.png"/><Relationship Id="rId2" Type="http://schemas.openxmlformats.org/officeDocument/2006/relationships/image" Target="../media/image-11-2.png"/><Relationship Id="rId3" Type="http://schemas.openxmlformats.org/officeDocument/2006/relationships/image" Target="../media/image-11-3.png"/><Relationship Id="rId4" Type="http://schemas.openxmlformats.org/officeDocument/2006/relationships/image" Target="../media/image-11-4.png"/><Relationship Id="rId5" Type="http://schemas.openxmlformats.org/officeDocument/2006/relationships/image" Target="../media/image-11-5.png"/><Relationship Id="rId6" Type="http://schemas.openxmlformats.org/officeDocument/2006/relationships/image" Target="../media/image-11-6.png"/><Relationship Id="rId7" Type="http://schemas.openxmlformats.org/officeDocument/2006/relationships/image" Target="../media/image-11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2-1.png"/><Relationship Id="rId2" Type="http://schemas.openxmlformats.org/officeDocument/2006/relationships/image" Target="../media/image-12-2.png"/><Relationship Id="rId3" Type="http://schemas.openxmlformats.org/officeDocument/2006/relationships/image" Target="../media/image-12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3-1.png"/><Relationship Id="rId2" Type="http://schemas.openxmlformats.org/officeDocument/2006/relationships/image" Target="../media/image-13-2.png"/><Relationship Id="rId3" Type="http://schemas.openxmlformats.org/officeDocument/2006/relationships/image" Target="../media/image-13-3.png"/><Relationship Id="rId4" Type="http://schemas.openxmlformats.org/officeDocument/2006/relationships/image" Target="../media/image-13-4.png"/><Relationship Id="rId5" Type="http://schemas.openxmlformats.org/officeDocument/2006/relationships/image" Target="../media/image-13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4-1.png"/><Relationship Id="rId2" Type="http://schemas.openxmlformats.org/officeDocument/2006/relationships/image" Target="../media/image-14-2.png"/><Relationship Id="rId3" Type="http://schemas.openxmlformats.org/officeDocument/2006/relationships/image" Target="../media/image-14-3.png"/><Relationship Id="rId4" Type="http://schemas.openxmlformats.org/officeDocument/2006/relationships/image" Target="../media/image-14-4.png"/><Relationship Id="rId5" Type="http://schemas.openxmlformats.org/officeDocument/2006/relationships/image" Target="../media/image-14-5.png"/><Relationship Id="rId6" Type="http://schemas.openxmlformats.org/officeDocument/2006/relationships/image" Target="../media/image-14-6.png"/><Relationship Id="rId7" Type="http://schemas.openxmlformats.org/officeDocument/2006/relationships/image" Target="../media/image-14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5-1.png"/><Relationship Id="rId2" Type="http://schemas.openxmlformats.org/officeDocument/2006/relationships/image" Target="../media/image-15-2.png"/><Relationship Id="rId3" Type="http://schemas.openxmlformats.org/officeDocument/2006/relationships/image" Target="../media/image-15-3.jpeg"/><Relationship Id="rId4" Type="http://schemas.openxmlformats.org/officeDocument/2006/relationships/image" Target="../media/image-15-4.png"/><Relationship Id="rId5" Type="http://schemas.openxmlformats.org/officeDocument/2006/relationships/image" Target="../media/image-15-5.jpeg"/><Relationship Id="rId6" Type="http://schemas.openxmlformats.org/officeDocument/2006/relationships/image" Target="../media/image-15-6.png"/><Relationship Id="rId7" Type="http://schemas.openxmlformats.org/officeDocument/2006/relationships/image" Target="../media/image-15-7.jpe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6-1.png"/><Relationship Id="rId2" Type="http://schemas.openxmlformats.org/officeDocument/2006/relationships/image" Target="../media/image-16-2.png"/><Relationship Id="rId3" Type="http://schemas.openxmlformats.org/officeDocument/2006/relationships/image" Target="../media/image-16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7-1.png"/><Relationship Id="rId2" Type="http://schemas.openxmlformats.org/officeDocument/2006/relationships/image" Target="../media/image-17-2.png"/><Relationship Id="rId3" Type="http://schemas.openxmlformats.org/officeDocument/2006/relationships/image" Target="../media/image-17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8-1.png"/><Relationship Id="rId2" Type="http://schemas.openxmlformats.org/officeDocument/2006/relationships/image" Target="../media/image-18-2.png"/><Relationship Id="rId3" Type="http://schemas.openxmlformats.org/officeDocument/2006/relationships/image" Target="../media/image-18-3.png"/><Relationship Id="rId4" Type="http://schemas.openxmlformats.org/officeDocument/2006/relationships/image" Target="../media/image-18-4.png"/><Relationship Id="rId5" Type="http://schemas.openxmlformats.org/officeDocument/2006/relationships/image" Target="../media/image-18-5.png"/><Relationship Id="rId6" Type="http://schemas.openxmlformats.org/officeDocument/2006/relationships/image" Target="../media/image-18-6.png"/><Relationship Id="rId7" Type="http://schemas.openxmlformats.org/officeDocument/2006/relationships/image" Target="../media/image-18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9-1.png"/><Relationship Id="rId2" Type="http://schemas.openxmlformats.org/officeDocument/2006/relationships/image" Target="../media/image-19-2.png"/><Relationship Id="rId3" Type="http://schemas.openxmlformats.org/officeDocument/2006/relationships/image" Target="../media/image-19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0-1.png"/><Relationship Id="rId2" Type="http://schemas.openxmlformats.org/officeDocument/2006/relationships/image" Target="../media/image-20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2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01400" y="105054"/>
            <a:ext cx="8941500" cy="4933542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1510100" y="1272150"/>
            <a:ext cx="6132000" cy="2397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4000" b="1" dirty="0">
                <a:solidFill>
                  <a:srgbClr val="F1F1F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Things you like and don’t like doing
</a:t>
            </a:r>
            <a:pPr algn="ctr" indent="0" marL="0">
              <a:lnSpc>
                <a:spcPct val="100000"/>
              </a:lnSpc>
              <a:buNone/>
            </a:pPr>
            <a:r>
              <a:rPr lang="en-US" sz="1800" dirty="0">
                <a:solidFill>
                  <a:srgbClr val="F1F1F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00000"/>
              </a:lnSpc>
              <a:buNone/>
            </a:pPr>
            <a:r>
              <a:rPr lang="en-US" sz="1800" dirty="0">
                <a:solidFill>
                  <a:srgbClr val="F1F1F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Учимся говорить о своих предпочтениях простыми английскими фразами.
</a:t>
            </a:r>
            <a:endParaRPr lang="en-US" sz="4000" dirty="0"/>
          </a:p>
        </p:txBody>
      </p:sp>
      <p:sp>
        <p:nvSpPr>
          <p:cNvPr id="6" name="Text 1"/>
          <p:cNvSpPr txBox="1"/>
          <p:nvPr/>
        </p:nvSpPr>
        <p:spPr>
          <a:xfrm>
            <a:off x="2567700" y="3926250"/>
            <a:ext cx="4008600" cy="283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F1F1F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endParaRPr lang="en-US" sz="16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054050" y="1481241"/>
            <a:ext cx="3552000" cy="3139219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306750" y="1272150"/>
            <a:ext cx="4200900" cy="3557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Эта тема помогает описывать привычки, занятия после школы и отношение к ним. На уроке вы уже можете строить простые предложения в Present Simple и добавлять к ним слова like, love, hate, enjoy и другие.
</a:t>
            </a:r>
            <a:endParaRPr lang="en-US" sz="1600" dirty="0"/>
          </a:p>
        </p:txBody>
      </p:sp>
      <p:sp>
        <p:nvSpPr>
          <p:cNvPr id="6" name="Text 1"/>
          <p:cNvSpPr txBox="1"/>
          <p:nvPr/>
        </p:nvSpPr>
        <p:spPr>
          <a:xfrm>
            <a:off x="306750" y="311075"/>
            <a:ext cx="8530500" cy="651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2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 говорить о себе на английском
</a:t>
            </a:r>
            <a:endParaRPr lang="en-US" sz="3200" dirty="0"/>
          </a:p>
        </p:txBody>
      </p:sp>
      <p:sp>
        <p:nvSpPr>
          <p:cNvPr id="7" name="Text 2"/>
          <p:cNvSpPr txBox="1"/>
          <p:nvPr/>
        </p:nvSpPr>
        <p:spPr>
          <a:xfrm>
            <a:off x="8610300" y="4595825"/>
            <a:ext cx="377100" cy="444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400" dirty="0">
                <a:solidFill>
                  <a:srgbClr val="F1F1F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24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306750" y="311075"/>
            <a:ext cx="5993700" cy="765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906" b="1" dirty="0">
                <a:solidFill>
                  <a:srgbClr val="F1F1F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Основные глаголы и фразы для выражения likes and dislikes
</a:t>
            </a:r>
            <a:endParaRPr lang="en-US" sz="2906" dirty="0"/>
          </a:p>
        </p:txBody>
      </p:sp>
      <p:sp>
        <p:nvSpPr>
          <p:cNvPr id="10" name="Text 1"/>
          <p:cNvSpPr txBox="1"/>
          <p:nvPr/>
        </p:nvSpPr>
        <p:spPr>
          <a:xfrm>
            <a:off x="8610300" y="4595825"/>
            <a:ext cx="377100" cy="444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400" dirty="0">
                <a:solidFill>
                  <a:srgbClr val="F1F1F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2400" dirty="0"/>
          </a:p>
        </p:txBody>
      </p:sp>
      <p:sp>
        <p:nvSpPr>
          <p:cNvPr id="11" name="Text 2"/>
          <p:cNvSpPr txBox="1"/>
          <p:nvPr/>
        </p:nvSpPr>
        <p:spPr>
          <a:xfrm>
            <a:off x="664400" y="1186825"/>
            <a:ext cx="2510700" cy="1614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582" b="1" dirty="0">
                <a:solidFill>
                  <a:srgbClr val="F1F1F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Базовые модели
</a:t>
            </a:r>
            <a:pPr algn="l" indent="0" marL="0">
              <a:lnSpc>
                <a:spcPct val="100000"/>
              </a:lnSpc>
              <a:buNone/>
            </a:pPr>
            <a:r>
              <a:rPr lang="en-US" sz="1406" dirty="0">
                <a:solidFill>
                  <a:srgbClr val="F1F1F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6 классе удобно запомнить схему: subject + like/love/enjoy/hate + noun или verb-ing. Она помогает быстро строить короткие и понятные предложения о своих привычках и интересах.
</a:t>
            </a:r>
            <a:endParaRPr lang="en-US" sz="1582" dirty="0"/>
          </a:p>
        </p:txBody>
      </p:sp>
      <p:sp>
        <p:nvSpPr>
          <p:cNvPr id="12" name="Text 3"/>
          <p:cNvSpPr txBox="1"/>
          <p:nvPr/>
        </p:nvSpPr>
        <p:spPr>
          <a:xfrm>
            <a:off x="664400" y="2961326"/>
            <a:ext cx="2510700" cy="1614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31" b="1" dirty="0">
                <a:solidFill>
                  <a:srgbClr val="F1F1F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Форма с -ing
</a:t>
            </a:r>
            <a:pPr algn="l" indent="0" marL="0">
              <a:lnSpc>
                <a:spcPct val="100000"/>
              </a:lnSpc>
              <a:buNone/>
            </a:pPr>
            <a:r>
              <a:rPr lang="en-US" sz="1450" dirty="0">
                <a:solidFill>
                  <a:srgbClr val="F1F1F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 like, love и enjoy часто используют форму с -ing: reading, playing, swimming, drawing. Эта форма звучит естественно, когда речь идёт о действиях и занятиях, а не только о предметах.
</a:t>
            </a:r>
            <a:endParaRPr lang="en-US" sz="1631" dirty="0"/>
          </a:p>
        </p:txBody>
      </p:sp>
      <p:sp>
        <p:nvSpPr>
          <p:cNvPr id="13" name="Text 4"/>
          <p:cNvSpPr txBox="1"/>
          <p:nvPr/>
        </p:nvSpPr>
        <p:spPr>
          <a:xfrm>
            <a:off x="3803825" y="1186825"/>
            <a:ext cx="2510700" cy="1614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768" b="1" dirty="0">
                <a:solidFill>
                  <a:srgbClr val="F1F1F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Негативные фразы
</a:t>
            </a:r>
            <a:pPr algn="l" indent="0" marL="0">
              <a:lnSpc>
                <a:spcPct val="100000"/>
              </a:lnSpc>
              <a:buNone/>
            </a:pPr>
            <a:r>
              <a:rPr lang="en-US" sz="1572" dirty="0">
                <a:solidFill>
                  <a:srgbClr val="F1F1F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 don’t like и hate тоже часто ставят verb-ing: cleaning, waiting, getting up early. Так можно вежливо и ясно сказать, что какое-то действие не нравится.
</a:t>
            </a:r>
            <a:endParaRPr lang="en-US" sz="1768" dirty="0"/>
          </a:p>
        </p:txBody>
      </p:sp>
      <p:sp>
        <p:nvSpPr>
          <p:cNvPr id="14" name="Text 5"/>
          <p:cNvSpPr txBox="1"/>
          <p:nvPr/>
        </p:nvSpPr>
        <p:spPr>
          <a:xfrm>
            <a:off x="3803825" y="2961326"/>
            <a:ext cx="2510700" cy="1614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33" b="1" dirty="0">
                <a:solidFill>
                  <a:srgbClr val="F1F1F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Готовые примеры
</a:t>
            </a:r>
            <a:pPr algn="l" indent="0" marL="0">
              <a:lnSpc>
                <a:spcPct val="100000"/>
              </a:lnSpc>
              <a:buNone/>
            </a:pPr>
            <a:r>
              <a:rPr lang="en-US" sz="1452" dirty="0">
                <a:solidFill>
                  <a:srgbClr val="F1F1F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Полезно выучить несколько образцов: I like doing homework, I enjoy playing football, I hate getting up early, I love drawing and listening to music. Они подходят для ответа в классе.
</a:t>
            </a:r>
            <a:endParaRPr lang="en-US" sz="1633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81424" y="4229420"/>
            <a:ext cx="521700" cy="41736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4306349" y="4186700"/>
            <a:ext cx="439950" cy="5028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0" name="Image 8" descr="preencoded.png">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1" name="Image 9" descr="preencoded.png">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2482899" y="4186700"/>
            <a:ext cx="502800" cy="502800"/>
          </a:xfrm>
          <a:prstGeom prst="rect">
            <a:avLst/>
          </a:prstGeom>
        </p:spPr>
      </p:pic>
      <p:pic>
        <p:nvPicPr>
          <p:cNvPr id="12" name="Image 10" descr="preencoded.png">    </p:cNvPr>
          <p:cNvPicPr>
            <a:picLocks noChangeAspect="1"/>
          </p:cNvPicPr>
          <p:nvPr/>
        </p:nvPicPr>
        <p:blipFill>
          <a:blip r:embed="rId1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3" name="Image 11" descr="preencoded.png">    </p:cNvPr>
          <p:cNvPicPr>
            <a:picLocks noChangeAspect="1"/>
          </p:cNvPicPr>
          <p:nvPr/>
        </p:nvPicPr>
        <p:blipFill>
          <a:blip r:embed="rId1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4" name="Image 12" descr="preencoded.png">    </p:cNvPr>
          <p:cNvPicPr>
            <a:picLocks noChangeAspect="1"/>
          </p:cNvPicPr>
          <p:nvPr/>
        </p:nvPicPr>
        <p:blipFill>
          <a:blip r:embed="rId13"/>
          <a:stretch>
            <a:fillRect/>
          </a:stretch>
        </p:blipFill>
        <p:spPr>
          <a:xfrm>
            <a:off x="6066949" y="4186700"/>
            <a:ext cx="502800" cy="502800"/>
          </a:xfrm>
          <a:prstGeom prst="rect">
            <a:avLst/>
          </a:prstGeom>
        </p:spPr>
      </p:pic>
      <p:pic>
        <p:nvPicPr>
          <p:cNvPr id="15" name="Image 13" descr="preencoded.png">    </p:cNvPr>
          <p:cNvPicPr>
            <a:picLocks noChangeAspect="1"/>
          </p:cNvPicPr>
          <p:nvPr/>
        </p:nvPicPr>
        <p:blipFill>
          <a:blip r:embed="rId1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6" name="Image 14" descr="preencoded.png">    </p:cNvPr>
          <p:cNvPicPr>
            <a:picLocks noChangeAspect="1"/>
          </p:cNvPicPr>
          <p:nvPr/>
        </p:nvPicPr>
        <p:blipFill>
          <a:blip r:embed="rId1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7" name="Image 15" descr="preencoded.png">    </p:cNvPr>
          <p:cNvPicPr>
            <a:picLocks noChangeAspect="1"/>
          </p:cNvPicPr>
          <p:nvPr/>
        </p:nvPicPr>
        <p:blipFill>
          <a:blip r:embed="rId16"/>
          <a:stretch>
            <a:fillRect/>
          </a:stretch>
        </p:blipFill>
        <p:spPr>
          <a:xfrm>
            <a:off x="7849524" y="4229420"/>
            <a:ext cx="521700" cy="417360"/>
          </a:xfrm>
          <a:prstGeom prst="rect">
            <a:avLst/>
          </a:prstGeom>
        </p:spPr>
      </p:pic>
      <p:sp>
        <p:nvSpPr>
          <p:cNvPr id="18" name="Text 0"/>
          <p:cNvSpPr txBox="1"/>
          <p:nvPr/>
        </p:nvSpPr>
        <p:spPr>
          <a:xfrm>
            <a:off x="8610300" y="4595825"/>
            <a:ext cx="377100" cy="444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400" dirty="0">
                <a:solidFill>
                  <a:srgbClr val="F1F1F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2400" dirty="0"/>
          </a:p>
        </p:txBody>
      </p:sp>
      <p:sp>
        <p:nvSpPr>
          <p:cNvPr id="19" name="Text 1"/>
          <p:cNvSpPr txBox="1"/>
          <p:nvPr/>
        </p:nvSpPr>
        <p:spPr>
          <a:xfrm>
            <a:off x="306750" y="311075"/>
            <a:ext cx="8530500" cy="651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2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 обычно нравится школьникам
</a:t>
            </a:r>
            <a:endParaRPr lang="en-US" sz="3200" dirty="0"/>
          </a:p>
        </p:txBody>
      </p:sp>
      <p:sp>
        <p:nvSpPr>
          <p:cNvPr id="20" name="Text 2"/>
          <p:cNvSpPr txBox="1"/>
          <p:nvPr/>
        </p:nvSpPr>
        <p:spPr>
          <a:xfrm>
            <a:off x="178767" y="1587500"/>
            <a:ext cx="1527000" cy="20982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332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Игровые занятия нравятся многим ученикам, потому что они дают быстрый результат, вызывают интерес и легко включаются в разговор о свободном времени.
</a:t>
            </a:r>
            <a:pPr algn="ctr" indent="0" marL="0">
              <a:lnSpc>
                <a:spcPct val="100000"/>
              </a:lnSpc>
              <a:buNone/>
            </a:pPr>
            <a:r>
              <a:rPr lang="en-US" sz="1332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Игры
</a:t>
            </a:r>
            <a:endParaRPr lang="en-US" sz="1332" dirty="0"/>
          </a:p>
        </p:txBody>
      </p:sp>
      <p:sp>
        <p:nvSpPr>
          <p:cNvPr id="21" name="Text 3"/>
          <p:cNvSpPr txBox="1"/>
          <p:nvPr/>
        </p:nvSpPr>
        <p:spPr>
          <a:xfrm>
            <a:off x="3762817" y="1587500"/>
            <a:ext cx="1527000" cy="20982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Спорт, танцы и активные игры привлекают тех, кто любит быть в движении. После таких занятий обычно остаётся чувство энергии и хорошего настроения.
</a:t>
            </a:r>
            <a:pPr algn="ctr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Движение
</a:t>
            </a:r>
            <a:endParaRPr lang="en-US" sz="1400" dirty="0"/>
          </a:p>
        </p:txBody>
      </p:sp>
      <p:sp>
        <p:nvSpPr>
          <p:cNvPr id="22" name="Text 4"/>
          <p:cNvSpPr txBox="1"/>
          <p:nvPr/>
        </p:nvSpPr>
        <p:spPr>
          <a:xfrm>
            <a:off x="1970792" y="1587500"/>
            <a:ext cx="1527000" cy="20982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Рисование, пение и поделки часто выбирают за возможность проявить фантазию. Такие занятия помогают учить слова по темам hobbies и free time.
</a:t>
            </a:r>
            <a:pPr algn="ctr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Творчество
</a:t>
            </a:r>
            <a:endParaRPr lang="en-US" sz="1400" dirty="0"/>
          </a:p>
        </p:txBody>
      </p:sp>
      <p:sp>
        <p:nvSpPr>
          <p:cNvPr id="23" name="Text 5"/>
          <p:cNvSpPr txBox="1"/>
          <p:nvPr/>
        </p:nvSpPr>
        <p:spPr>
          <a:xfrm>
            <a:off x="5554842" y="1587500"/>
            <a:ext cx="1527000" cy="20982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373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Прослушивание музыки и музыкальные занятия часто входят в любимые дела подростков, потому что они помогают отдыхать и быстро переключаться после уроков.
</a:t>
            </a:r>
            <a:pPr algn="ctr" indent="0" marL="0">
              <a:lnSpc>
                <a:spcPct val="100000"/>
              </a:lnSpc>
              <a:buNone/>
            </a:pPr>
            <a:r>
              <a:rPr lang="en-US" sz="1373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Музыка
</a:t>
            </a:r>
            <a:endParaRPr lang="en-US" sz="1373" dirty="0"/>
          </a:p>
        </p:txBody>
      </p:sp>
      <p:sp>
        <p:nvSpPr>
          <p:cNvPr id="24" name="Text 6"/>
          <p:cNvSpPr txBox="1"/>
          <p:nvPr/>
        </p:nvSpPr>
        <p:spPr>
          <a:xfrm>
            <a:off x="7346867" y="1587500"/>
            <a:ext cx="1527000" cy="20982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377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Разговоры с друзьями тоже часто нравятся школьникам: это естественная часть повседневной жизни, где легко использовать простые фразы о своих интересах.
</a:t>
            </a:r>
            <a:pPr algn="ctr" indent="0" marL="0">
              <a:lnSpc>
                <a:spcPct val="100000"/>
              </a:lnSpc>
              <a:buNone/>
            </a:pPr>
            <a:r>
              <a:rPr lang="en-US" sz="1377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Общение
</a:t>
            </a:r>
            <a:endParaRPr lang="en-US" sz="1377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647497" y="0"/>
            <a:ext cx="2496406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306750" y="311075"/>
            <a:ext cx="5797800" cy="651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884" b="1" dirty="0">
                <a:solidFill>
                  <a:srgbClr val="F1F1F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Свободное время после школы
</a:t>
            </a:r>
            <a:endParaRPr lang="en-US" sz="2884" dirty="0"/>
          </a:p>
        </p:txBody>
      </p:sp>
      <p:sp>
        <p:nvSpPr>
          <p:cNvPr id="10" name="Text 1"/>
          <p:cNvSpPr txBox="1"/>
          <p:nvPr/>
        </p:nvSpPr>
        <p:spPr>
          <a:xfrm>
            <a:off x="8610300" y="4595825"/>
            <a:ext cx="377100" cy="444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400" dirty="0">
                <a:solidFill>
                  <a:srgbClr val="F1F1F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</a:t>
            </a:r>
            <a:endParaRPr lang="en-US" sz="2400" dirty="0"/>
          </a:p>
        </p:txBody>
      </p:sp>
      <p:sp>
        <p:nvSpPr>
          <p:cNvPr id="11" name="Text 2"/>
          <p:cNvSpPr txBox="1"/>
          <p:nvPr/>
        </p:nvSpPr>
        <p:spPr>
          <a:xfrm>
            <a:off x="306750" y="1142342"/>
            <a:ext cx="5448000" cy="103495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788" b="1" dirty="0">
                <a:solidFill>
                  <a:srgbClr val="F1F1F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Домашнее задание
</a:t>
            </a:r>
            <a:pPr algn="l" indent="0" marL="0">
              <a:lnSpc>
                <a:spcPct val="100000"/>
              </a:lnSpc>
              <a:buNone/>
            </a:pPr>
            <a:r>
              <a:rPr lang="en-US" sz="1589" dirty="0">
                <a:solidFill>
                  <a:srgbClr val="F1F1F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 уроков многие сначала делают homework, потому что это помогает не откладывать дела. Так свободное время становится спокойнее и позже можно отдыхать без спешки.
</a:t>
            </a:r>
            <a:endParaRPr lang="en-US" sz="1788" dirty="0"/>
          </a:p>
        </p:txBody>
      </p:sp>
      <p:sp>
        <p:nvSpPr>
          <p:cNvPr id="12" name="Text 3"/>
          <p:cNvSpPr txBox="1"/>
          <p:nvPr/>
        </p:nvSpPr>
        <p:spPr>
          <a:xfrm>
            <a:off x="306750" y="2279615"/>
            <a:ext cx="5448000" cy="103495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800" b="1" dirty="0">
                <a:solidFill>
                  <a:srgbClr val="F1F1F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Игры и прогулки
</a:t>
            </a:r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F1F1F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Другие ученики выбирают play outside или игры дома. Это хороший способ relax после школьного дня, особенно если хочется движения и общения с друзьями.
</a:t>
            </a:r>
            <a:endParaRPr lang="en-US" sz="1800" dirty="0"/>
          </a:p>
        </p:txBody>
      </p:sp>
      <p:sp>
        <p:nvSpPr>
          <p:cNvPr id="13" name="Text 4"/>
          <p:cNvSpPr txBox="1"/>
          <p:nvPr/>
        </p:nvSpPr>
        <p:spPr>
          <a:xfrm>
            <a:off x="306750" y="3416890"/>
            <a:ext cx="5448000" cy="103495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788" b="1" dirty="0">
                <a:solidFill>
                  <a:srgbClr val="F1F1F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Телефон или планшет
</a:t>
            </a:r>
            <a:pPr algn="l" indent="0" marL="0">
              <a:lnSpc>
                <a:spcPct val="100000"/>
              </a:lnSpc>
              <a:buNone/>
            </a:pPr>
            <a:r>
              <a:rPr lang="en-US" sz="1589" dirty="0">
                <a:solidFill>
                  <a:srgbClr val="F1F1F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Некоторые школьники проводят free time с телефоном или планшетом: смотрят videos, играют или слушают музыку. Выбор зависит от настроения, усталости и личных привычек.
</a:t>
            </a:r>
            <a:endParaRPr lang="en-US" sz="1788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840083" y="2057969"/>
            <a:ext cx="4759500" cy="1322861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8610300" y="4595825"/>
            <a:ext cx="377100" cy="444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400" dirty="0">
                <a:solidFill>
                  <a:srgbClr val="F1F1F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</a:t>
            </a:r>
            <a:endParaRPr lang="en-US" sz="2400" dirty="0"/>
          </a:p>
        </p:txBody>
      </p:sp>
      <p:sp>
        <p:nvSpPr>
          <p:cNvPr id="6" name="Text 1"/>
          <p:cNvSpPr txBox="1"/>
          <p:nvPr/>
        </p:nvSpPr>
        <p:spPr>
          <a:xfrm>
            <a:off x="306750" y="311075"/>
            <a:ext cx="8530500" cy="651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2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Примеры действий и отношение к ним
</a:t>
            </a:r>
            <a:endParaRPr lang="en-US" sz="3200" dirty="0"/>
          </a:p>
        </p:txBody>
      </p:sp>
      <p:sp>
        <p:nvSpPr>
          <p:cNvPr id="7" name="Text 2"/>
          <p:cNvSpPr txBox="1"/>
          <p:nvPr/>
        </p:nvSpPr>
        <p:spPr>
          <a:xfrm>
            <a:off x="306750" y="1167500"/>
            <a:ext cx="3271800" cy="3103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Таблица показывает, как можно связать действие, отношение к нему и причину выбора. Это помогает строить короткие личные высказывания.
</a:t>
            </a:r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Интересные и активные дела обычно вызывают положительную реакцию, а скучные и долгие — отрицательную.
</a:t>
            </a:r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Примеры для урока английского языка в 6 классе
</a:t>
            </a:r>
            <a:endParaRPr lang="en-US" sz="16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840083" y="1325853"/>
            <a:ext cx="4759500" cy="2787095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8610300" y="4595825"/>
            <a:ext cx="377100" cy="444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400" dirty="0">
                <a:solidFill>
                  <a:srgbClr val="F1F1F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</a:t>
            </a:r>
            <a:endParaRPr lang="en-US" sz="2400" dirty="0"/>
          </a:p>
        </p:txBody>
      </p:sp>
      <p:sp>
        <p:nvSpPr>
          <p:cNvPr id="6" name="Text 1"/>
          <p:cNvSpPr txBox="1"/>
          <p:nvPr/>
        </p:nvSpPr>
        <p:spPr>
          <a:xfrm>
            <a:off x="306750" y="311075"/>
            <a:ext cx="8530500" cy="651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2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Какие занятия чаще выбирает класс
</a:t>
            </a:r>
            <a:endParaRPr lang="en-US" sz="3200" dirty="0"/>
          </a:p>
        </p:txBody>
      </p:sp>
      <p:sp>
        <p:nvSpPr>
          <p:cNvPr id="7" name="Text 2"/>
          <p:cNvSpPr txBox="1"/>
          <p:nvPr/>
        </p:nvSpPr>
        <p:spPr>
          <a:xfrm>
            <a:off x="306750" y="1167500"/>
            <a:ext cx="3271800" cy="3103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Опрос показывает, что ученики чаще выбирают занятия с движением, игрой и отдыхом, чем спокойные или домашние дела.
</a:t>
            </a:r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Самые популярные ответы связаны с активностью и развлечениями; домашние обязанности встречаются намного реже.
</a:t>
            </a:r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Условный опрос 6 класса
</a:t>
            </a:r>
            <a:endParaRPr lang="en-US" sz="16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8610300" y="4595825"/>
            <a:ext cx="377100" cy="444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400" dirty="0">
                <a:solidFill>
                  <a:srgbClr val="F1F1F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</a:t>
            </a:r>
            <a:endParaRPr lang="en-US" sz="2400" dirty="0"/>
          </a:p>
        </p:txBody>
      </p:sp>
      <p:sp>
        <p:nvSpPr>
          <p:cNvPr id="10" name="Text 1"/>
          <p:cNvSpPr txBox="1"/>
          <p:nvPr/>
        </p:nvSpPr>
        <p:spPr>
          <a:xfrm>
            <a:off x="306750" y="311075"/>
            <a:ext cx="8530500" cy="651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563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Почему одно и то же занятие может нравиться и не нравиться
</a:t>
            </a:r>
            <a:endParaRPr lang="en-US" sz="2563" dirty="0"/>
          </a:p>
        </p:txBody>
      </p:sp>
      <p:sp>
        <p:nvSpPr>
          <p:cNvPr id="11" name="Text 2"/>
          <p:cNvSpPr txBox="1"/>
          <p:nvPr/>
        </p:nvSpPr>
        <p:spPr>
          <a:xfrm>
            <a:off x="714477" y="2077636"/>
            <a:ext cx="2151900" cy="63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Сначала интересно
</a:t>
            </a:r>
            <a:endParaRPr lang="en-US" sz="1400" dirty="0"/>
          </a:p>
        </p:txBody>
      </p:sp>
      <p:sp>
        <p:nvSpPr>
          <p:cNvPr id="12" name="Text 3"/>
          <p:cNvSpPr txBox="1"/>
          <p:nvPr/>
        </p:nvSpPr>
        <p:spPr>
          <a:xfrm>
            <a:off x="511946" y="2944223"/>
            <a:ext cx="1967400" cy="1252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32" dirty="0">
                <a:solidFill>
                  <a:srgbClr val="F1F1F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Новое дело обычно кажется привлекательным, потому что оно необычное и вызывает любопытство. В этот момент ученик охотнее пробует и меньше думает о трудностях.
</a:t>
            </a:r>
            <a:endParaRPr lang="en-US" sz="1232" dirty="0"/>
          </a:p>
        </p:txBody>
      </p:sp>
      <p:sp>
        <p:nvSpPr>
          <p:cNvPr id="13" name="Text 4"/>
          <p:cNvSpPr txBox="1"/>
          <p:nvPr/>
        </p:nvSpPr>
        <p:spPr>
          <a:xfrm>
            <a:off x="3650877" y="2077636"/>
            <a:ext cx="2151900" cy="63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Появляется усталость
</a:t>
            </a:r>
            <a:endParaRPr lang="en-US" sz="1400" dirty="0"/>
          </a:p>
        </p:txBody>
      </p:sp>
      <p:sp>
        <p:nvSpPr>
          <p:cNvPr id="14" name="Text 5"/>
          <p:cNvSpPr txBox="1"/>
          <p:nvPr/>
        </p:nvSpPr>
        <p:spPr>
          <a:xfrm>
            <a:off x="3448346" y="2944223"/>
            <a:ext cx="1967400" cy="1252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32" dirty="0">
                <a:solidFill>
                  <a:srgbClr val="F1F1F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 занятие становится слишком долгим, сложным или повторяется каждый день, удовольствие уменьшается. Даже любимая игра может надоесть без паузы и смены деятельности.
</a:t>
            </a:r>
            <a:endParaRPr lang="en-US" sz="1232" dirty="0"/>
          </a:p>
        </p:txBody>
      </p:sp>
      <p:sp>
        <p:nvSpPr>
          <p:cNvPr id="15" name="Text 6"/>
          <p:cNvSpPr txBox="1"/>
          <p:nvPr/>
        </p:nvSpPr>
        <p:spPr>
          <a:xfrm>
            <a:off x="6587277" y="2077636"/>
            <a:ext cx="2151900" cy="63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Меняется восприятие
</a:t>
            </a:r>
            <a:endParaRPr lang="en-US" sz="1400" dirty="0"/>
          </a:p>
        </p:txBody>
      </p:sp>
      <p:sp>
        <p:nvSpPr>
          <p:cNvPr id="16" name="Text 7"/>
          <p:cNvSpPr txBox="1"/>
          <p:nvPr/>
        </p:nvSpPr>
        <p:spPr>
          <a:xfrm>
            <a:off x="6384746" y="2944223"/>
            <a:ext cx="1967400" cy="1252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43" dirty="0">
                <a:solidFill>
                  <a:srgbClr val="F1F1F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Когда есть понятная цель, короткие шаги и время на отдых, неприятное дело становится легче. Настроение, энергия и свободное время заметно влияют на оценку занятия.
</a:t>
            </a:r>
            <a:endParaRPr lang="en-US" sz="1243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21500" y="1578899"/>
            <a:ext cx="8301000" cy="2725701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8610300" y="4595825"/>
            <a:ext cx="377100" cy="444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400" dirty="0">
                <a:solidFill>
                  <a:srgbClr val="F1F1F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9</a:t>
            </a:r>
            <a:endParaRPr lang="en-US" sz="2400" dirty="0"/>
          </a:p>
        </p:txBody>
      </p:sp>
      <p:sp>
        <p:nvSpPr>
          <p:cNvPr id="6" name="Text 1"/>
          <p:cNvSpPr txBox="1"/>
          <p:nvPr/>
        </p:nvSpPr>
        <p:spPr>
          <a:xfrm>
            <a:off x="306750" y="311075"/>
            <a:ext cx="8530500" cy="651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563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 составить простое высказывание о предпочтениях
</a:t>
            </a:r>
            <a:endParaRPr lang="en-US" sz="2563" dirty="0"/>
          </a:p>
        </p:txBody>
      </p:sp>
      <p:sp>
        <p:nvSpPr>
          <p:cNvPr id="7" name="Text 2"/>
          <p:cNvSpPr txBox="1"/>
          <p:nvPr/>
        </p:nvSpPr>
        <p:spPr>
          <a:xfrm>
            <a:off x="306750" y="1068287"/>
            <a:ext cx="8530500" cy="357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Алгоритм для устного ответа и короткого письменного задания
</a:t>
            </a:r>
            <a:endParaRPr lang="en-US" sz="1600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261238" y="1221875"/>
            <a:ext cx="2575925" cy="35406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306750" y="311075"/>
            <a:ext cx="8530500" cy="651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2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Школьные предметы и отношение к ним
</a:t>
            </a:r>
            <a:endParaRPr lang="en-US" sz="3200" dirty="0"/>
          </a:p>
        </p:txBody>
      </p:sp>
      <p:sp>
        <p:nvSpPr>
          <p:cNvPr id="10" name="Text 1"/>
          <p:cNvSpPr txBox="1"/>
          <p:nvPr/>
        </p:nvSpPr>
        <p:spPr>
          <a:xfrm>
            <a:off x="306752" y="1228201"/>
            <a:ext cx="2759162" cy="165452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786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Практические предметы
</a:t>
            </a:r>
            <a:pPr algn="l" indent="0" marL="0">
              <a:lnSpc>
                <a:spcPct val="100000"/>
              </a:lnSpc>
              <a:buNone/>
            </a:pPr>
            <a:r>
              <a:rPr lang="en-US" sz="1588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Многим ученикам нравятся PE, Art, Music и Computer Science, потому что там есть движение, творчество, практика и возможность быстро увидеть результат своей работы.
</a:t>
            </a:r>
            <a:endParaRPr lang="en-US" sz="1786" dirty="0"/>
          </a:p>
        </p:txBody>
      </p:sp>
      <p:sp>
        <p:nvSpPr>
          <p:cNvPr id="11" name="Text 2"/>
          <p:cNvSpPr txBox="1"/>
          <p:nvPr/>
        </p:nvSpPr>
        <p:spPr>
          <a:xfrm>
            <a:off x="3222594" y="1228201"/>
            <a:ext cx="2759162" cy="165452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587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Почему бывают разные ответы
</a:t>
            </a:r>
            <a:pPr algn="l" indent="0" marL="0">
              <a:lnSpc>
                <a:spcPct val="100000"/>
              </a:lnSpc>
              <a:buNone/>
            </a:pPr>
            <a:r>
              <a:rPr lang="en-US" sz="141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Одни предметы кажутся легче из-за интересных заданий, другие — труднее из-за правил, проверок и большого количества письменной работы. Поэтому оценки и симпатии отличаются.
</a:t>
            </a:r>
            <a:endParaRPr lang="en-US" sz="1587" dirty="0"/>
          </a:p>
        </p:txBody>
      </p:sp>
      <p:sp>
        <p:nvSpPr>
          <p:cNvPr id="12" name="Text 3"/>
          <p:cNvSpPr txBox="1"/>
          <p:nvPr/>
        </p:nvSpPr>
        <p:spPr>
          <a:xfrm>
            <a:off x="306752" y="3148851"/>
            <a:ext cx="2759162" cy="165452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8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Слова для сравнения
</a:t>
            </a:r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 уроках удобно использовать English, Maths, Science и History как примеры предметов, о которых можно сказать I like или I don’t like в простых предложениях.
</a:t>
            </a:r>
            <a:endParaRPr lang="en-US" sz="1800" dirty="0"/>
          </a:p>
        </p:txBody>
      </p:sp>
      <p:sp>
        <p:nvSpPr>
          <p:cNvPr id="13" name="Text 4"/>
          <p:cNvSpPr txBox="1"/>
          <p:nvPr/>
        </p:nvSpPr>
        <p:spPr>
          <a:xfrm>
            <a:off x="3222594" y="3148851"/>
            <a:ext cx="2759162" cy="165452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8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Польза для разговора
</a:t>
            </a:r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Тема школьных предметов помогает говорить о своём распорядке дня, любимых уроках и отношениях к учёбе. Это удобный и знакомый материал для 6 класса.
</a:t>
            </a:r>
            <a:endParaRPr lang="en-US" sz="1800" dirty="0"/>
          </a:p>
        </p:txBody>
      </p:sp>
      <p:sp>
        <p:nvSpPr>
          <p:cNvPr id="14" name="Text 5"/>
          <p:cNvSpPr txBox="1"/>
          <p:nvPr/>
        </p:nvSpPr>
        <p:spPr>
          <a:xfrm>
            <a:off x="8610300" y="4595825"/>
            <a:ext cx="377100" cy="444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400" dirty="0">
                <a:solidFill>
                  <a:srgbClr val="F1F1F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</a:t>
            </a:r>
            <a:endParaRPr lang="en-US" sz="2400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8610300" y="4595825"/>
            <a:ext cx="377100" cy="444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400" dirty="0">
                <a:solidFill>
                  <a:srgbClr val="F1F1F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11</a:t>
            </a:r>
            <a:endParaRPr lang="en-US" sz="2400" dirty="0"/>
          </a:p>
        </p:txBody>
      </p:sp>
      <p:sp>
        <p:nvSpPr>
          <p:cNvPr id="10" name="Text 1"/>
          <p:cNvSpPr txBox="1"/>
          <p:nvPr/>
        </p:nvSpPr>
        <p:spPr>
          <a:xfrm>
            <a:off x="306750" y="311075"/>
            <a:ext cx="6919200" cy="651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563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Домашние дела и повседневные обязанности
</a:t>
            </a:r>
            <a:endParaRPr lang="en-US" sz="2563" dirty="0"/>
          </a:p>
        </p:txBody>
      </p:sp>
      <p:sp>
        <p:nvSpPr>
          <p:cNvPr id="11" name="Text 2"/>
          <p:cNvSpPr txBox="1"/>
          <p:nvPr/>
        </p:nvSpPr>
        <p:spPr>
          <a:xfrm>
            <a:off x="708079" y="1186850"/>
            <a:ext cx="2995334" cy="10669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535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Уборка комнаты
</a:t>
            </a:r>
            <a:pPr algn="l" indent="0" marL="0">
              <a:lnSpc>
                <a:spcPct val="100000"/>
              </a:lnSpc>
              <a:buNone/>
            </a:pPr>
            <a:r>
              <a:rPr lang="en-US" sz="1364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Ученики часто убирают комнату, складывают вещи и приводят стол в порядок. Это не всегда любимое дело, но оно помогает поддерживать уют и сразу видно результат работы.
</a:t>
            </a:r>
            <a:endParaRPr lang="en-US" sz="1535" dirty="0"/>
          </a:p>
        </p:txBody>
      </p:sp>
      <p:sp>
        <p:nvSpPr>
          <p:cNvPr id="12" name="Text 3"/>
          <p:cNvSpPr txBox="1"/>
          <p:nvPr/>
        </p:nvSpPr>
        <p:spPr>
          <a:xfrm>
            <a:off x="708079" y="2357927"/>
            <a:ext cx="2995334" cy="10669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89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Посуда и порядок
</a:t>
            </a:r>
            <a:pPr algn="l" indent="0" marL="0">
              <a:lnSpc>
                <a:spcPct val="100000"/>
              </a:lnSpc>
              <a:buNone/>
            </a:pPr>
            <a:r>
              <a:rPr lang="en-US" sz="1323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Мытьё посуды, вынос мусора и полив цветов относятся к простым chores. Такие действия требуют немного времени, поэтому их легче выполнять регулярно, не откладывая на потом.
</a:t>
            </a:r>
            <a:endParaRPr lang="en-US" sz="1489" dirty="0"/>
          </a:p>
        </p:txBody>
      </p:sp>
      <p:sp>
        <p:nvSpPr>
          <p:cNvPr id="13" name="Text 4"/>
          <p:cNvSpPr txBox="1"/>
          <p:nvPr/>
        </p:nvSpPr>
        <p:spPr>
          <a:xfrm>
            <a:off x="708079" y="3529005"/>
            <a:ext cx="2995334" cy="10669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64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Короткие действия
</a:t>
            </a:r>
            <a:pPr algn="l" indent="0" marL="0">
              <a:lnSpc>
                <a:spcPct val="100000"/>
              </a:lnSpc>
              <a:buNone/>
            </a:pPr>
            <a:r>
              <a:rPr lang="en-US" sz="1213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Дела с быстрым результатом обычно воспринимаются спокойнее. Когда задача занимает несколько минут, ученик быстрее понимает, что уже справился, и получает ощущение завершённости.
</a:t>
            </a:r>
            <a:endParaRPr lang="en-US" sz="1364" dirty="0"/>
          </a:p>
        </p:txBody>
      </p:sp>
      <p:sp>
        <p:nvSpPr>
          <p:cNvPr id="14" name="Text 5"/>
          <p:cNvSpPr txBox="1"/>
          <p:nvPr/>
        </p:nvSpPr>
        <p:spPr>
          <a:xfrm>
            <a:off x="4230828" y="1186850"/>
            <a:ext cx="2995334" cy="10669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542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Present Simple в речи
</a:t>
            </a:r>
            <a:pPr algn="l" indent="0" marL="0">
              <a:lnSpc>
                <a:spcPct val="100000"/>
              </a:lnSpc>
              <a:buNone/>
            </a:pPr>
            <a:r>
              <a:rPr lang="en-US" sz="137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 распорядке дня удобно говорить в Present Simple: I clean my room, I wash the dishes, I water the flowers. Такие фразы легко использовать в устном ответе и в письме.
</a:t>
            </a:r>
            <a:endParaRPr lang="en-US" sz="1542" dirty="0"/>
          </a:p>
        </p:txBody>
      </p:sp>
      <p:sp>
        <p:nvSpPr>
          <p:cNvPr id="15" name="Text 6"/>
          <p:cNvSpPr txBox="1"/>
          <p:nvPr/>
        </p:nvSpPr>
        <p:spPr>
          <a:xfrm>
            <a:off x="4230828" y="2357927"/>
            <a:ext cx="2995334" cy="10669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34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Польза для семьи
</a:t>
            </a:r>
            <a:pPr algn="l" indent="0" marL="0">
              <a:lnSpc>
                <a:spcPct val="100000"/>
              </a:lnSpc>
              <a:buNone/>
            </a:pPr>
            <a:r>
              <a:rPr lang="en-US" sz="1275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Домашние обязанности показывают ответственность и помогают всем членам семьи. Даже если дело не нравится, оно остаётся важной частью повседневной жизни и общего порядка.
</a:t>
            </a:r>
            <a:endParaRPr lang="en-US" sz="1434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840083" y="1325853"/>
            <a:ext cx="4759500" cy="2787095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8610300" y="4595825"/>
            <a:ext cx="377100" cy="444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400" dirty="0">
                <a:solidFill>
                  <a:srgbClr val="F1F1F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12</a:t>
            </a:r>
            <a:endParaRPr lang="en-US" sz="2400" dirty="0"/>
          </a:p>
        </p:txBody>
      </p:sp>
      <p:sp>
        <p:nvSpPr>
          <p:cNvPr id="6" name="Text 1"/>
          <p:cNvSpPr txBox="1"/>
          <p:nvPr/>
        </p:nvSpPr>
        <p:spPr>
          <a:xfrm>
            <a:off x="306750" y="311075"/>
            <a:ext cx="8530500" cy="651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41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 влияет на настроение во время занятия
</a:t>
            </a:r>
            <a:endParaRPr lang="en-US" sz="3041" dirty="0"/>
          </a:p>
        </p:txBody>
      </p:sp>
      <p:sp>
        <p:nvSpPr>
          <p:cNvPr id="7" name="Text 2"/>
          <p:cNvSpPr txBox="1"/>
          <p:nvPr/>
        </p:nvSpPr>
        <p:spPr>
          <a:xfrm>
            <a:off x="306750" y="1167500"/>
            <a:ext cx="3271800" cy="3103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Интерес и подходящее время дня заметно поддерживают желание заниматься, а усталость, шум и сложность делают выполнение задания менее приятным.
</a:t>
            </a:r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Наиболее сильный положительный фактор — интерес; самые заметные помехи — усталость и шум. Значит, условия вокруг задания сильно влияют на усилие и удовольствие.
</a:t>
            </a:r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Условная модель для урока английского языка, 6 класс
</a:t>
            </a:r>
            <a:endParaRPr lang="en-US" sz="1600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840083" y="1959980"/>
            <a:ext cx="4759500" cy="151884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8610300" y="4595825"/>
            <a:ext cx="377100" cy="444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400" dirty="0">
                <a:solidFill>
                  <a:srgbClr val="F1F1F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13</a:t>
            </a:r>
            <a:endParaRPr lang="en-US" sz="2400" dirty="0"/>
          </a:p>
        </p:txBody>
      </p:sp>
      <p:sp>
        <p:nvSpPr>
          <p:cNvPr id="8" name="Text 1"/>
          <p:cNvSpPr txBox="1"/>
          <p:nvPr/>
        </p:nvSpPr>
        <p:spPr>
          <a:xfrm>
            <a:off x="306750" y="311075"/>
            <a:ext cx="8530500" cy="651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675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 сделать нелюбимое дело более выполнимым
</a:t>
            </a:r>
            <a:endParaRPr lang="en-US" sz="2675" dirty="0"/>
          </a:p>
        </p:txBody>
      </p:sp>
      <p:sp>
        <p:nvSpPr>
          <p:cNvPr id="9" name="Text 2"/>
          <p:cNvSpPr txBox="1"/>
          <p:nvPr/>
        </p:nvSpPr>
        <p:spPr>
          <a:xfrm>
            <a:off x="306750" y="1478300"/>
            <a:ext cx="3225900" cy="2482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F1F1F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Короткие шаги помогают начать дело и не потерять мотивацию.
</a:t>
            </a:r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F1F1F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F1F1F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Когда задача кажется скучной, сложной или срочной, помогает простой план. Маленький первый шаг снижает сопротивление и делает работу более выполнимой.
</a:t>
            </a:r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F1F1F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F1F1F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Материал для учебной таблицы, без внешних данных
</a:t>
            </a:r>
            <a:endParaRPr lang="en-US" sz="1600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306750" y="311075"/>
            <a:ext cx="6910200" cy="651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563" b="1" dirty="0">
                <a:solidFill>
                  <a:srgbClr val="F1F1F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Почему совместные занятия часто нравятся больше
</a:t>
            </a:r>
            <a:endParaRPr lang="en-US" sz="2563" dirty="0"/>
          </a:p>
        </p:txBody>
      </p:sp>
      <p:sp>
        <p:nvSpPr>
          <p:cNvPr id="10" name="Text 1"/>
          <p:cNvSpPr txBox="1"/>
          <p:nvPr/>
        </p:nvSpPr>
        <p:spPr>
          <a:xfrm>
            <a:off x="8610300" y="4595825"/>
            <a:ext cx="377100" cy="444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400" dirty="0">
                <a:solidFill>
                  <a:srgbClr val="F1F1F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14</a:t>
            </a:r>
            <a:endParaRPr lang="en-US" sz="2400" dirty="0"/>
          </a:p>
        </p:txBody>
      </p:sp>
      <p:sp>
        <p:nvSpPr>
          <p:cNvPr id="11" name="Text 2"/>
          <p:cNvSpPr txBox="1"/>
          <p:nvPr/>
        </p:nvSpPr>
        <p:spPr>
          <a:xfrm>
            <a:off x="341887" y="1142376"/>
            <a:ext cx="3252058" cy="1602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800" b="1" dirty="0">
                <a:solidFill>
                  <a:srgbClr val="F1F1F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Поддержка друзей
</a:t>
            </a:r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F1F1F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Когда рядом classmates or friends, начать дело проще. Общая цель создаёт ощущение поддержки, а сам процесс становится менее напряжённым и более понятным для каждого участника.
</a:t>
            </a:r>
            <a:endParaRPr lang="en-US" sz="1800" dirty="0"/>
          </a:p>
        </p:txBody>
      </p:sp>
      <p:sp>
        <p:nvSpPr>
          <p:cNvPr id="12" name="Text 3"/>
          <p:cNvSpPr txBox="1"/>
          <p:nvPr/>
        </p:nvSpPr>
        <p:spPr>
          <a:xfrm>
            <a:off x="341887" y="2903403"/>
            <a:ext cx="3252058" cy="1602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746" b="1" dirty="0">
                <a:solidFill>
                  <a:srgbClr val="F1F1F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Понятные правила
</a:t>
            </a:r>
            <a:pPr algn="l" indent="0" marL="0">
              <a:lnSpc>
                <a:spcPct val="100000"/>
              </a:lnSpc>
              <a:buNone/>
            </a:pPr>
            <a:r>
              <a:rPr lang="en-US" sz="1552" dirty="0">
                <a:solidFill>
                  <a:srgbClr val="F1F1F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группе легче быстро разобраться, что делать дальше. Один ученик может объяснить задание, другой показать пример, и тогда даже сложная игра или проект воспринимаются спокойнее.
</a:t>
            </a:r>
            <a:endParaRPr lang="en-US" sz="1746" dirty="0"/>
          </a:p>
        </p:txBody>
      </p:sp>
      <p:sp>
        <p:nvSpPr>
          <p:cNvPr id="13" name="Text 4"/>
          <p:cNvSpPr txBox="1"/>
          <p:nvPr/>
        </p:nvSpPr>
        <p:spPr>
          <a:xfrm>
            <a:off x="3974087" y="1142376"/>
            <a:ext cx="3252058" cy="1602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800" b="1" dirty="0">
                <a:solidFill>
                  <a:srgbClr val="F1F1F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Меньше неловкости
</a:t>
            </a:r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F1F1F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 ученик ошибается, он не остаётся один на один с трудностью. В совместной работе легче попросить помощь, уточнить слово или повторить действие без лишнего волнения.
</a:t>
            </a:r>
            <a:endParaRPr lang="en-US" sz="1800" dirty="0"/>
          </a:p>
        </p:txBody>
      </p:sp>
      <p:sp>
        <p:nvSpPr>
          <p:cNvPr id="14" name="Text 5"/>
          <p:cNvSpPr txBox="1"/>
          <p:nvPr/>
        </p:nvSpPr>
        <p:spPr>
          <a:xfrm>
            <a:off x="3974087" y="2903403"/>
            <a:ext cx="3252058" cy="1602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800" b="1" dirty="0">
                <a:solidFill>
                  <a:srgbClr val="F1F1F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Больше интереса
</a:t>
            </a:r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F1F1F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Общее занятие часто кажется веселее, чем одиночная работа. Игры, спорт и проекты дают больше энергии, потому что результат виден всем и его можно разделить с другими.
</a:t>
            </a:r>
            <a:endParaRPr lang="en-US" sz="1800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06750" y="1171841"/>
            <a:ext cx="2466283" cy="1950868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3290950" y="1171966"/>
            <a:ext cx="2466283" cy="1950868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6275899" y="1171650"/>
            <a:ext cx="2464785" cy="1951500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8610300" y="4595825"/>
            <a:ext cx="377100" cy="444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400" dirty="0">
                <a:solidFill>
                  <a:srgbClr val="F1F1F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15</a:t>
            </a:r>
            <a:endParaRPr lang="en-US" sz="2400" dirty="0"/>
          </a:p>
        </p:txBody>
      </p:sp>
      <p:sp>
        <p:nvSpPr>
          <p:cNvPr id="10" name="Text 1"/>
          <p:cNvSpPr txBox="1"/>
          <p:nvPr/>
        </p:nvSpPr>
        <p:spPr>
          <a:xfrm>
            <a:off x="306750" y="311075"/>
            <a:ext cx="8530500" cy="651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2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Хобби как часть личных интересов
</a:t>
            </a:r>
            <a:endParaRPr lang="en-US" sz="3200" dirty="0"/>
          </a:p>
        </p:txBody>
      </p:sp>
      <p:sp>
        <p:nvSpPr>
          <p:cNvPr id="11" name="Text 2"/>
          <p:cNvSpPr txBox="1"/>
          <p:nvPr/>
        </p:nvSpPr>
        <p:spPr>
          <a:xfrm>
            <a:off x="307321" y="3209026"/>
            <a:ext cx="2466283" cy="1197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59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Музыка после уроков
</a:t>
            </a:r>
            <a:pPr algn="ctr" indent="0" marL="0">
              <a:lnSpc>
                <a:spcPct val="100000"/>
              </a:lnSpc>
              <a:buNone/>
            </a:pPr>
            <a:r>
              <a:rPr lang="en-US" sz="1159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 школы Аня садится за гитару и разучивает новую мелодию. Она говорит, что музыка помогает ей отдыхать и лучше сосредотачиваться. Такое хобби показывает терпение, регулярность и любовь к творчеству.
</a:t>
            </a:r>
            <a:endParaRPr lang="en-US" sz="1159" dirty="0"/>
          </a:p>
        </p:txBody>
      </p:sp>
      <p:sp>
        <p:nvSpPr>
          <p:cNvPr id="12" name="Text 3"/>
          <p:cNvSpPr txBox="1"/>
          <p:nvPr/>
        </p:nvSpPr>
        <p:spPr>
          <a:xfrm>
            <a:off x="3291509" y="3209026"/>
            <a:ext cx="2466283" cy="1197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27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Модели и конструкторы
</a:t>
            </a:r>
            <a:pPr algn="ctr" indent="0" marL="0">
              <a:lnSpc>
                <a:spcPct val="100000"/>
              </a:lnSpc>
              <a:buNone/>
            </a:pPr>
            <a:r>
              <a:rPr lang="en-US" sz="1127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Дима любит собирать модели и строить из конструктора. Ему нравится замечать детали, подбирать нужные части и видеть готовый результат. Это хобби хорошо показывает внимательность, аккуратность и интерес к технике.
</a:t>
            </a:r>
            <a:endParaRPr lang="en-US" sz="1127" dirty="0"/>
          </a:p>
        </p:txBody>
      </p:sp>
      <p:sp>
        <p:nvSpPr>
          <p:cNvPr id="13" name="Text 4"/>
          <p:cNvSpPr txBox="1"/>
          <p:nvPr/>
        </p:nvSpPr>
        <p:spPr>
          <a:xfrm>
            <a:off x="6275709" y="3209026"/>
            <a:ext cx="2466283" cy="1197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77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Чтение и коллекции
</a:t>
            </a:r>
            <a:pPr algn="ctr" indent="0" marL="0">
              <a:lnSpc>
                <a:spcPct val="100000"/>
              </a:lnSpc>
              <a:buNone/>
            </a:pPr>
            <a:r>
              <a:rPr lang="en-US" sz="1177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Маша читает книги и собирает карточки с любимыми героями. Она часто ищет новые истории и аккуратно хранит свою коллекцию. Через такое увлечение заметны любознательность, усидчивость и интерес к личным открытиям.
</a:t>
            </a:r>
            <a:endParaRPr lang="en-US" sz="1177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840083" y="1325853"/>
            <a:ext cx="4759500" cy="2787095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8610300" y="4595825"/>
            <a:ext cx="377100" cy="444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400" dirty="0">
                <a:solidFill>
                  <a:srgbClr val="F1F1F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16</a:t>
            </a:r>
            <a:endParaRPr lang="en-US" sz="2400" dirty="0"/>
          </a:p>
        </p:txBody>
      </p:sp>
      <p:sp>
        <p:nvSpPr>
          <p:cNvPr id="6" name="Text 1"/>
          <p:cNvSpPr txBox="1"/>
          <p:nvPr/>
        </p:nvSpPr>
        <p:spPr>
          <a:xfrm>
            <a:off x="306750" y="311075"/>
            <a:ext cx="8530500" cy="651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2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Любимые и нелюбимые занятия в классе
</a:t>
            </a:r>
            <a:endParaRPr lang="en-US" sz="3200" dirty="0"/>
          </a:p>
        </p:txBody>
      </p:sp>
      <p:sp>
        <p:nvSpPr>
          <p:cNvPr id="7" name="Text 2"/>
          <p:cNvSpPr txBox="1"/>
          <p:nvPr/>
        </p:nvSpPr>
        <p:spPr>
          <a:xfrm>
            <a:off x="306750" y="1167500"/>
            <a:ext cx="3271800" cy="3103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Ответы показывают разницу между занятиями по выбору и делами, которые ученики делают по необходимости или по правилам школы.
</a:t>
            </a:r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Активные и творческие занятия вызывают больше симпатии, а однообразные и длинные задания — меньше. Это помогает понять, что влияет на отношение к урокам.
</a:t>
            </a:r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Условный опрос 6 класса
</a:t>
            </a:r>
            <a:endParaRPr lang="en-US" sz="1600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21500" y="1578899"/>
            <a:ext cx="8301000" cy="2725701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8610300" y="4595825"/>
            <a:ext cx="377100" cy="444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400" dirty="0">
                <a:solidFill>
                  <a:srgbClr val="F1F1F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17</a:t>
            </a:r>
            <a:endParaRPr lang="en-US" sz="2400" dirty="0"/>
          </a:p>
        </p:txBody>
      </p:sp>
      <p:sp>
        <p:nvSpPr>
          <p:cNvPr id="6" name="Text 1"/>
          <p:cNvSpPr txBox="1"/>
          <p:nvPr/>
        </p:nvSpPr>
        <p:spPr>
          <a:xfrm>
            <a:off x="306750" y="311075"/>
            <a:ext cx="8530500" cy="651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563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 вежливо сказать о своих предпочтениях по-английски
</a:t>
            </a:r>
            <a:endParaRPr lang="en-US" sz="2563" dirty="0"/>
          </a:p>
        </p:txBody>
      </p:sp>
      <p:sp>
        <p:nvSpPr>
          <p:cNvPr id="7" name="Text 2"/>
          <p:cNvSpPr txBox="1"/>
          <p:nvPr/>
        </p:nvSpPr>
        <p:spPr>
          <a:xfrm>
            <a:off x="306750" y="1068287"/>
            <a:ext cx="8530500" cy="357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Простая схема для устного ответа и короткого письменного высказывания
</a:t>
            </a:r>
            <a:endParaRPr lang="en-US" sz="1600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306750" y="311075"/>
            <a:ext cx="5993700" cy="765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13" b="1" dirty="0">
                <a:solidFill>
                  <a:srgbClr val="F1F1F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 говорят предпочтения о человеке
</a:t>
            </a:r>
            <a:endParaRPr lang="en-US" sz="3013" dirty="0"/>
          </a:p>
        </p:txBody>
      </p:sp>
      <p:sp>
        <p:nvSpPr>
          <p:cNvPr id="10" name="Text 1"/>
          <p:cNvSpPr txBox="1"/>
          <p:nvPr/>
        </p:nvSpPr>
        <p:spPr>
          <a:xfrm>
            <a:off x="8610300" y="4595825"/>
            <a:ext cx="377100" cy="444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400" dirty="0">
                <a:solidFill>
                  <a:srgbClr val="F1F1F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</a:t>
            </a:r>
            <a:endParaRPr lang="en-US" sz="2400" dirty="0"/>
          </a:p>
        </p:txBody>
      </p:sp>
      <p:sp>
        <p:nvSpPr>
          <p:cNvPr id="11" name="Text 2"/>
          <p:cNvSpPr txBox="1"/>
          <p:nvPr/>
        </p:nvSpPr>
        <p:spPr>
          <a:xfrm>
            <a:off x="664400" y="1186825"/>
            <a:ext cx="2510700" cy="1614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575" b="1" dirty="0">
                <a:solidFill>
                  <a:srgbClr val="F1F1F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Интересы и склонности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1F1F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Любимые занятия показывают, что человеку действительно интересно. Если ученик часто выбирает спорт, чтение или музыку, это помогает понять его привычки и круг личных интересов.
</a:t>
            </a:r>
            <a:endParaRPr lang="en-US" sz="1575" dirty="0"/>
          </a:p>
        </p:txBody>
      </p:sp>
      <p:sp>
        <p:nvSpPr>
          <p:cNvPr id="12" name="Text 3"/>
          <p:cNvSpPr txBox="1"/>
          <p:nvPr/>
        </p:nvSpPr>
        <p:spPr>
          <a:xfrm>
            <a:off x="664400" y="2961326"/>
            <a:ext cx="2510700" cy="1614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70" b="1" dirty="0">
                <a:solidFill>
                  <a:srgbClr val="F1F1F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 требует усилий
</a:t>
            </a:r>
            <a:pPr algn="l" indent="0" marL="0">
              <a:lnSpc>
                <a:spcPct val="100000"/>
              </a:lnSpc>
              <a:buNone/>
            </a:pPr>
            <a:r>
              <a:rPr lang="en-US" sz="1484" dirty="0">
                <a:solidFill>
                  <a:srgbClr val="F1F1F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Нелюбимые дела не делают человека слабее или хуже. Обычно они просто требуют больше терпения, практики или времени, поэтому отношение к ним меняется постепенно.
</a:t>
            </a:r>
            <a:endParaRPr lang="en-US" sz="1670" dirty="0"/>
          </a:p>
        </p:txBody>
      </p:sp>
      <p:sp>
        <p:nvSpPr>
          <p:cNvPr id="13" name="Text 4"/>
          <p:cNvSpPr txBox="1"/>
          <p:nvPr/>
        </p:nvSpPr>
        <p:spPr>
          <a:xfrm>
            <a:off x="3803825" y="1186825"/>
            <a:ext cx="2510700" cy="1614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566" b="1" dirty="0">
                <a:solidFill>
                  <a:srgbClr val="F1F1F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Разные вкусы
</a:t>
            </a:r>
            <a:pPr algn="l" indent="0" marL="0">
              <a:lnSpc>
                <a:spcPct val="100000"/>
              </a:lnSpc>
              <a:buNone/>
            </a:pPr>
            <a:r>
              <a:rPr lang="en-US" sz="1392" dirty="0">
                <a:solidFill>
                  <a:srgbClr val="F1F1F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 каждого ученика свой набор favourite and unfavourite activities. Один любит движение, другой — творчество, третий — спокойные занятия, и все эти варианты одинаково нормальны.
</a:t>
            </a:r>
            <a:endParaRPr lang="en-US" sz="1566" dirty="0"/>
          </a:p>
        </p:txBody>
      </p:sp>
      <p:sp>
        <p:nvSpPr>
          <p:cNvPr id="14" name="Text 5"/>
          <p:cNvSpPr txBox="1"/>
          <p:nvPr/>
        </p:nvSpPr>
        <p:spPr>
          <a:xfrm>
            <a:off x="3803825" y="2961326"/>
            <a:ext cx="2510700" cy="1614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586" b="1" dirty="0">
                <a:solidFill>
                  <a:srgbClr val="F1F1F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Уважение к другим
</a:t>
            </a:r>
            <a:pPr algn="l" indent="0" marL="0">
              <a:lnSpc>
                <a:spcPct val="100000"/>
              </a:lnSpc>
              <a:buNone/>
            </a:pPr>
            <a:r>
              <a:rPr lang="en-US" sz="1409" dirty="0">
                <a:solidFill>
                  <a:srgbClr val="F1F1F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Когда мы говорим о предпочтениях, важно не сравнивать людей резко. Разные вкусы помогают лучше узнать одноклассников и принимать то, что кому-то нравится другое.
</a:t>
            </a:r>
            <a:endParaRPr lang="en-US" sz="1586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840083" y="1687008"/>
            <a:ext cx="4759500" cy="2064783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8610300" y="4595825"/>
            <a:ext cx="377100" cy="444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400" dirty="0">
                <a:solidFill>
                  <a:srgbClr val="F1F1F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</a:t>
            </a:r>
            <a:endParaRPr lang="en-US" sz="2400" dirty="0"/>
          </a:p>
        </p:txBody>
      </p:sp>
      <p:sp>
        <p:nvSpPr>
          <p:cNvPr id="6" name="Text 1"/>
          <p:cNvSpPr txBox="1"/>
          <p:nvPr/>
        </p:nvSpPr>
        <p:spPr>
          <a:xfrm>
            <a:off x="306750" y="311075"/>
            <a:ext cx="8530500" cy="651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563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Полезные английские фразы о том, что нравится и не нравится
</a:t>
            </a:r>
            <a:endParaRPr lang="en-US" sz="2563" dirty="0"/>
          </a:p>
        </p:txBody>
      </p:sp>
      <p:sp>
        <p:nvSpPr>
          <p:cNvPr id="7" name="Text 2"/>
          <p:cNvSpPr txBox="1"/>
          <p:nvPr/>
        </p:nvSpPr>
        <p:spPr>
          <a:xfrm>
            <a:off x="306750" y="1167500"/>
            <a:ext cx="3271800" cy="3103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Эти короткие фразы подходят для урока, разговора и простых домашних заданий.
</a:t>
            </a:r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Фразы короткие, понятные и легко заменяются другими словами. По этой модели ученик может говорить о спорте, школе, хобби и обычных делах.
</a:t>
            </a:r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Учебные примеры для 6 класса
</a:t>
            </a:r>
            <a:endParaRPr lang="en-US" sz="1600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1015975" y="1323600"/>
            <a:ext cx="6298800" cy="2602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902" b="1" dirty="0">
                <a:solidFill>
                  <a:srgbClr val="F1F1F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Говори о своих предпочтениях просто и понятно
</a:t>
            </a:r>
            <a:pPr algn="l" indent="0" marL="0">
              <a:lnSpc>
                <a:spcPct val="100000"/>
              </a:lnSpc>
              <a:buNone/>
            </a:pPr>
            <a:r>
              <a:rPr lang="en-US" sz="1756" dirty="0">
                <a:solidFill>
                  <a:srgbClr val="F1F1F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756" dirty="0">
                <a:solidFill>
                  <a:srgbClr val="F1F1F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Тема помогает говорить по-английски о себе через простые фразы и знакомые действия. Если уметь объяснить, что нравится и не нравится, легче вести диалог и описывать повседневную жизнь.
</a:t>
            </a:r>
            <a:endParaRPr lang="en-US" sz="3902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20</Slides>
  <Notes>20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2026-05-31T03:52:49Z</dcterms:created>
  <dcterms:modified xsi:type="dcterms:W3CDTF">2026-05-31T03:52:49Z</dcterms:modified>
</cp:coreProperties>
</file>