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7289" y="460875"/>
            <a:ext cx="4204922" cy="4194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4250" y="245775"/>
            <a:ext cx="52002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284250" y="875675"/>
            <a:ext cx="4287600" cy="3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3. Family members: лексика и грамматика для 6 класса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Члены семьи, местоимения и простые фразы о родных.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78" y="0"/>
            <a:ext cx="429964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тему семьи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семьи помогает говорить о себе, заполнять анкеты, подписывать фото и строить первые диалоги. В 6 классе к словам добавляются глагол be, притяжательные местоимения и формы множественного числа.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члены семьи на английском языке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579375" y="1277362"/>
            <a:ext cx="2304900" cy="127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Ближайшие родственники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темы — mother, father, sister, brother, son и daughter. Они нужны для коротких рассказов о семье, подписи к фотографиям и простых ответов на вопросы о родных.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269075" y="1277424"/>
            <a:ext cx="2304900" cy="127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Расширенный словарь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более точного описания семьи полезны aunt, uncle, cousin, niece, nephew, stepmother и stepfather. Эти слова помогают говорить не только о близких, но и о родственниках по боковой линии.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411575" y="1277424"/>
            <a:ext cx="2304900" cy="127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Старшее поколение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обозначения старших родственников используются grandmother, grandfather и grandparents. Слова grandparents и parents называют сразу двух людей, поэтому они употребляются во множественном числе.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2008125" y="3414652"/>
            <a:ext cx="2304900" cy="127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слова в речи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mother и father особенно часто встречаются в коротких предложениях о семье. Их удобно использовать в устных ответах, мини-диалогах и простых подписях к семейным фотографиям.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840325" y="3414652"/>
            <a:ext cx="2304900" cy="127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темы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по теме семьи легко соединяется с глаголом be и притяжательными местоимениями. Поэтому уже с первых уроков ученики могут строить понятные фразы о своих родных.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2537005"/>
            <a:ext cx="4022400" cy="111799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 слова темы семьи соотносятся по значению и числу.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включает слова для одного человека и для нескольких родственников сразу.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лексика по теме Unit 3: Family members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 теме родства: английский, перевод, число
</a:t>
            </a:r>
            <a:endParaRPr lang="en-US" sz="2319" dirty="0"/>
          </a:p>
        </p:txBody>
      </p:sp>
      <p:sp>
        <p:nvSpPr>
          <p:cNvPr id="7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5214" y="1285875"/>
            <a:ext cx="2009073" cy="1923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7014" y="1285875"/>
            <a:ext cx="2009073" cy="1923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8814" y="1285875"/>
            <a:ext cx="2009073" cy="1923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Семейное дерево и поколения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9571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старших к младшим
</a:t>
            </a:r>
            <a:pPr algn="ctr" indent="0" marL="0">
              <a:lnSpc>
                <a:spcPct val="100000"/>
              </a:lnSpc>
              <a:buNone/>
            </a:pPr>
            <a:r>
              <a:rPr lang="en-US" sz="51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Семейное дерево обычно начинается с grandparents, затем показываются parents, а ниже располагаются children. Такая схема помогает быстро увидеть порядок поколений и понять, кто кому приходится родственником.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4289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Родственники боковой линии
</a:t>
            </a:r>
            <a:pPr algn="ctr" indent="0" marL="0">
              <a:lnSpc>
                <a:spcPct val="100000"/>
              </a:lnSpc>
              <a:buNone/>
            </a:pPr>
            <a:r>
              <a:rPr lang="en-US" sz="52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семейном дереве отдельно отмечают aunt, uncle и cousins. Эти слова показывают, что семья состоит не только из прямой линии, но и из связанных между собой ветвей.
</a:t>
            </a:r>
            <a:endParaRPr lang="en-US" sz="1214" dirty="0"/>
          </a:p>
        </p:txBody>
      </p:sp>
      <p:sp>
        <p:nvSpPr>
          <p:cNvPr id="10" name="Text 3"/>
          <p:cNvSpPr txBox="1"/>
          <p:nvPr/>
        </p:nvSpPr>
        <p:spPr>
          <a:xfrm>
            <a:off x="59007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5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схема полезна
</a:t>
            </a:r>
            <a:pPr algn="ctr" indent="0" marL="0">
              <a:lnSpc>
                <a:spcPct val="100000"/>
              </a:lnSpc>
              <a:buNone/>
            </a:pPr>
            <a:r>
              <a:rPr lang="en-US" sz="53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7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Семейное дерево делает английские слова наглядными и понятными. По нему легко назвать родственников, объяснить их место в семье и составить короткий рассказ без лишних сложностей.
</a:t>
            </a:r>
            <a:endParaRPr lang="en-US" sz="1258" dirty="0"/>
          </a:p>
        </p:txBody>
      </p:sp>
      <p:sp>
        <p:nvSpPr>
          <p:cNvPr id="11" name="Text 4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составить короткий рассказ о своей семье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построения устного сообщения: от общего к деталям и совместным занятиям.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600" y="1126925"/>
            <a:ext cx="205800" cy="235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54675" y="1126925"/>
            <a:ext cx="205800" cy="235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89350" y="1145885"/>
            <a:ext cx="246600" cy="19728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132325" y="3303760"/>
            <a:ext cx="246600" cy="19728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401400" y="3284800"/>
            <a:ext cx="176400" cy="2352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Притяжательные местоимения в теме семьи
</a:t>
            </a:r>
            <a:endParaRPr lang="en-US" sz="2500" dirty="0"/>
          </a:p>
        </p:txBody>
      </p:sp>
      <p:sp>
        <p:nvSpPr>
          <p:cNvPr id="14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479200" y="1491250"/>
            <a:ext cx="1654893" cy="1113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My
</a:t>
            </a:r>
            <a:pPr algn="l" indent="0" marL="0">
              <a:lnSpc>
                <a:spcPct val="100000"/>
              </a:lnSpc>
              <a:buNone/>
            </a:pPr>
            <a:r>
              <a:rPr lang="en-US" sz="67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My указывает на принадлежность говорящему: my mother, my brother, my grandparents. Это самое частое слово в теме семьи, потому что оно помогает сразу назвать своих родных.
</a:t>
            </a:r>
            <a:endParaRPr lang="en-US" sz="1113" dirty="0"/>
          </a:p>
        </p:txBody>
      </p:sp>
      <p:sp>
        <p:nvSpPr>
          <p:cNvPr id="16" name="Text 3"/>
          <p:cNvSpPr txBox="1"/>
          <p:nvPr/>
        </p:nvSpPr>
        <p:spPr>
          <a:xfrm>
            <a:off x="3734281" y="1491250"/>
            <a:ext cx="1654893" cy="1113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His
</a:t>
            </a:r>
            <a:pPr algn="l" indent="0" marL="0">
              <a:lnSpc>
                <a:spcPct val="100000"/>
              </a:lnSpc>
              <a:buNone/>
            </a:pPr>
            <a:r>
              <a:rPr lang="en-US" sz="70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His показывает принадлежность мальчику или мужчине: his father, his aunt. Важно не путать его с her, особенно когда описывается третий человек.
</a:t>
            </a:r>
            <a:endParaRPr lang="en-US" sz="1173" dirty="0"/>
          </a:p>
        </p:txBody>
      </p:sp>
      <p:sp>
        <p:nvSpPr>
          <p:cNvPr id="17" name="Text 4"/>
          <p:cNvSpPr txBox="1"/>
          <p:nvPr/>
        </p:nvSpPr>
        <p:spPr>
          <a:xfrm>
            <a:off x="6989355" y="1485124"/>
            <a:ext cx="1654893" cy="1113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Our / their
</a:t>
            </a:r>
            <a:pPr algn="l" indent="0" marL="0">
              <a:lnSpc>
                <a:spcPct val="100000"/>
              </a:lnSpc>
              <a:buNone/>
            </a:pPr>
            <a:r>
              <a:rPr lang="en-US" sz="70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Our и their помогают говорить о группе людей: our family, their grandparents. Эти местоимения нужны, когда в одном предложении упоминаются несколько членов семьи.
</a:t>
            </a:r>
            <a:endParaRPr lang="en-US" sz="1173" dirty="0"/>
          </a:p>
        </p:txBody>
      </p:sp>
      <p:sp>
        <p:nvSpPr>
          <p:cNvPr id="18" name="Text 5"/>
          <p:cNvSpPr txBox="1"/>
          <p:nvPr/>
        </p:nvSpPr>
        <p:spPr>
          <a:xfrm>
            <a:off x="2132337" y="3617375"/>
            <a:ext cx="1654893" cy="1113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Your
</a:t>
            </a:r>
            <a:pPr algn="l" indent="0" marL="0">
              <a:lnSpc>
                <a:spcPct val="100000"/>
              </a:lnSpc>
              <a:buNone/>
            </a:pPr>
            <a:r>
              <a:rPr lang="en-US" sz="70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Your употребляется, когда речь идёт о собеседнике: your sister, your parents. С ним легко задавать вопросы и отвечать на них в коротком разговоре о семье.
</a:t>
            </a:r>
            <a:endParaRPr lang="en-US" sz="1171" dirty="0"/>
          </a:p>
        </p:txBody>
      </p:sp>
      <p:sp>
        <p:nvSpPr>
          <p:cNvPr id="19" name="Text 6"/>
          <p:cNvSpPr txBox="1"/>
          <p:nvPr/>
        </p:nvSpPr>
        <p:spPr>
          <a:xfrm>
            <a:off x="5366296" y="3617375"/>
            <a:ext cx="1654893" cy="1113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Her
</a:t>
            </a:r>
            <a:pPr algn="l" indent="0" marL="0">
              <a:lnSpc>
                <a:spcPct val="100000"/>
              </a:lnSpc>
              <a:buNone/>
            </a:pPr>
            <a:r>
              <a:rPr lang="en-US" sz="70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Her используется для девочки или женщины: her brother, her cousin. Это слово часто встречается в простых рассказах, где нужно точно назвать, чья это семья.
</a:t>
            </a:r>
            <a:endParaRPr lang="en-US" sz="117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по теме семьи встречаются чаще всего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554070" y="1314054"/>
            <a:ext cx="3430800" cy="29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какие слова удобнее всего использовать в коротком рассказе о семье.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нужны слова о ближайших родственниках; группы parents и grandparents расширяют и уточняют описание.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подборка лексики по теме Family members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175" y="138400"/>
            <a:ext cx="84519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6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описывать членов семьи простыми прилагательными
</a:t>
            </a:r>
            <a:endParaRPr lang="en-US" sz="2262" dirty="0"/>
          </a:p>
        </p:txBody>
      </p:sp>
      <p:sp>
        <p:nvSpPr>
          <p:cNvPr id="8" name="Text 1"/>
          <p:cNvSpPr txBox="1"/>
          <p:nvPr/>
        </p:nvSpPr>
        <p:spPr>
          <a:xfrm>
            <a:off x="833500" y="1037175"/>
            <a:ext cx="36276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предложения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удобная схема выглядит так: имя или местоимение + be + прилагательное. Она подходит для коротких фраз о родных и помогает быстро построить правильное предложение.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33500" y="3021600"/>
            <a:ext cx="36276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 и отношение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kind, friendly, helpful, caring и funny позволяют сказать, каким человеком является родственник. В 6 классе обычно достаточно одного-двух признаков, чтобы описание было понятным.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64475" y="1037175"/>
            <a:ext cx="36276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Внешность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tall и short помогают описывать рост, а не характер. Такие слова удобно использовать вместе с именами членов семьи, когда нужно сделать рассказ чуть подробнее.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64475" y="3021600"/>
            <a:ext cx="36276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My grandmother is kind. My brother is funny. My father is helpful. Такие предложения короткие, легко запоминаются и хорошо подходят для устного ответа в классе.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0175" y="1859229"/>
            <a:ext cx="4336500" cy="1205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175" y="138400"/>
            <a:ext cx="8482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be в предложениях о семье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257813" y="1217938"/>
            <a:ext cx="3322200" cy="3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формы глагола be и их употребление в теме семьи.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зависит от числа: I — am, одно лицо — is, несколько лиц — are.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40175" y="4109300"/>
            <a:ext cx="4336500" cy="46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Грамматика темы Family members, 6 класс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9899" y="923925"/>
            <a:ext cx="1790402" cy="1714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24649" y="923925"/>
            <a:ext cx="1790402" cy="1714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2950" y="224125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Подписи к семейным фотографиям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343025" y="3318590"/>
            <a:ext cx="27432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Снимок, где всё понятно с первого взгляда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фотографии девочка показывает на маму и папу, а рядом стоит дедушка. Подписи помогают сразу понять, кто есть кто: this is my mother, this is my father, this is my grandfather. Такие фразы удобно использовать в альбоме и на школьной презентации.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057775" y="3318590"/>
            <a:ext cx="27432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6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 фото несколько родственников
</a:t>
            </a:r>
            <a:pPr algn="ctr" indent="0" marL="0">
              <a:lnSpc>
                <a:spcPct val="100000"/>
              </a:lnSpc>
              <a:buNone/>
            </a:pPr>
            <a:r>
              <a:rPr lang="en-US" sz="58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другом снимке изображены бабушка, дедушка и двоюродный брат. Здесь нужна форма these: these are my grandparents, this is my cousin. Такие подписи делают семейное фото понятным даже без длинного текста и помогают тренировать слова по теме семьи.
</a:t>
            </a:r>
            <a:endParaRPr lang="en-US" sz="1364" dirty="0"/>
          </a:p>
        </p:txBody>
      </p:sp>
      <p:sp>
        <p:nvSpPr>
          <p:cNvPr id="9" name="Text 3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занимаются члены семьи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554070" y="1314054"/>
            <a:ext cx="3430800" cy="29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действия показывают, что у каждого члена семьи есть свои привычные дела дома и вне дома.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встречается help, а также work и study: семья в теме описывается как активная и связанная с обязанностями.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диаграмма по материалам темы Unit 3; иллюстративные данные для урока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175" y="138400"/>
            <a:ext cx="8437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и короткие ответы о семье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783175" y="946950"/>
            <a:ext cx="3720600" cy="11794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 это?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вопрос помогает назвать человека на фото или в диалоге. Ответ обычно короткий: This is my sister. Такая модель удобна для первых устных упражнений и подписей к изображениям.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783175" y="2275324"/>
            <a:ext cx="3720600" cy="11794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вас в семье?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ответить, нужно назвать число членов семьи и использовать простую структуру. Например: There are four people in my family. Затем можно кратко перечислить родственников, не перегружая ответ деталями.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783175" y="3603701"/>
            <a:ext cx="3720600" cy="11794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 ли братья и сёстры?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этом вопросе учащиеся тренируют слова brothers и sisters. Ответ может быть очень коротким: I have one brother. Если братьев или сестёр нет, можно сказать: I don’t have any.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56775" y="946950"/>
            <a:ext cx="3720600" cy="11794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занимается отец?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помогает соединять лексику семьи с профессиями. Ответ строится просто: My father is a teacher. Важно использовать глагол be и не забывать о правильной форме в предложении.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056775" y="2275324"/>
            <a:ext cx="3720600" cy="11794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лет бабушке?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возраста чаще всего используется модель: My grandmother is sixty. Такой ответ учит называть числа, применять глагол be и говорить о родственниках в одном коротком предложении.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сравнивать семьи по-английски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какие параметры помогают описать и сопоставить две семьи в простых предложениях.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2140680"/>
            <a:ext cx="4022400" cy="19106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роли в семье связаны с повседневными делами и частотой выполнения.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Обязанности распределяются по-разному, а частотные слова daily, often и sometimes помогают точнее описывать семейную жизнь.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Family members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роли и обязанности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46050" y="228800"/>
            <a:ext cx="84312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Множественное число слов по теме семьи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23175" y="1337300"/>
            <a:ext cx="2125800" cy="163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Обычное окончание -s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слов образует множественное число по простому правилу: brother — brothers, sister — sisters, aunt — aunts, uncle — uncles. Это самый удобный способ говорить о нескольких родственниках.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730600" y="1337300"/>
            <a:ext cx="2125800" cy="163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 особой формой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существительные меняются не по правилу. Нужно запомнить: child — children, man — men, woman — women, person — people. Эти формы часто встречаются в рассказах о большой семье.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638025" y="1337300"/>
            <a:ext cx="2125800" cy="163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с глаголом be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существительного влияет на выбор глагола. Для одного человека обычно используется is, а для нескольких — are. Поэтому My sister is… и My parents are… строятся по-разному.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266537" y="3178204"/>
            <a:ext cx="2125800" cy="163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parents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parents обозначает сразу двух людей — маму и папу. Оно всегда употребляется во множественном числе, поэтому с ним чаще всего нужен глагол are: My parents are at home.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173963" y="3178204"/>
            <a:ext cx="2125800" cy="163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перед ответом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тем как сказать предложение о семье, полезно проверить две вещи: сколько людей названо и какая форма глагола нужна. Это помогает избежать ошибок в коротких ответах.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51267" y="656900"/>
            <a:ext cx="4437216" cy="433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традиции и праздники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86625" y="128800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Совместный ужин
</a:t>
            </a:r>
            <a:pPr algn="l" indent="0" marL="0">
              <a:lnSpc>
                <a:spcPct val="100000"/>
              </a:lnSpc>
              <a:buNone/>
            </a:pPr>
            <a:r>
              <a:rPr lang="en-US" sz="57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ужин часто объединяет всех за одним столом. В таком описании удобно использовать слова together, enjoy и share, потому что они передают атмосферу общения и общего времени.
</a:t>
            </a:r>
            <a:endParaRPr lang="en-US" sz="1140" dirty="0"/>
          </a:p>
        </p:txBody>
      </p:sp>
      <p:sp>
        <p:nvSpPr>
          <p:cNvPr id="10" name="Text 2"/>
          <p:cNvSpPr txBox="1"/>
          <p:nvPr/>
        </p:nvSpPr>
        <p:spPr>
          <a:xfrm>
            <a:off x="405725" y="344795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рождения
</a:t>
            </a:r>
            <a:pPr algn="l" indent="0" marL="0">
              <a:lnSpc>
                <a:spcPct val="100000"/>
              </a:lnSpc>
              <a:buNone/>
            </a:pPr>
            <a:r>
              <a:rPr lang="en-US" sz="57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Birthday dinner или домашний праздник легко описать простыми фразами. Ученики могут сказать, что родные celebrate together, invite relatives and take photos, чтобы передать важность события.
</a:t>
            </a:r>
            <a:endParaRPr lang="en-US" sz="1140" dirty="0"/>
          </a:p>
        </p:txBody>
      </p:sp>
      <p:sp>
        <p:nvSpPr>
          <p:cNvPr id="11" name="Text 3"/>
          <p:cNvSpPr txBox="1"/>
          <p:nvPr/>
        </p:nvSpPr>
        <p:spPr>
          <a:xfrm>
            <a:off x="2544696" y="128800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Выходной визит
</a:t>
            </a:r>
            <a:pPr algn="l" indent="0" marL="0">
              <a:lnSpc>
                <a:spcPct val="100000"/>
              </a:lnSpc>
              <a:buNone/>
            </a:pPr>
            <a:r>
              <a:rPr lang="en-US" sz="57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Weekend visit помогает показать, как семья поддерживает связь с родственниками. В ответах часто встречаются слова visit, talk, relax и spend time, потому что они описывают спокойное общение.
</a:t>
            </a:r>
            <a:endParaRPr lang="en-US" sz="1140" dirty="0"/>
          </a:p>
        </p:txBody>
      </p:sp>
      <p:sp>
        <p:nvSpPr>
          <p:cNvPr id="12" name="Text 4"/>
          <p:cNvSpPr txBox="1"/>
          <p:nvPr/>
        </p:nvSpPr>
        <p:spPr>
          <a:xfrm>
            <a:off x="2563796" y="344795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альбом
</a:t>
            </a:r>
            <a:pPr algn="l" indent="0" marL="0">
              <a:lnSpc>
                <a:spcPct val="100000"/>
              </a:lnSpc>
              <a:buNone/>
            </a:pPr>
            <a:r>
              <a:rPr lang="en-US" sz="57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Photo album хранит воспоминания о важных моментах. Подписи к фотографиям и короткие комментарии помогают рассказать, кто изображён на снимке и почему этот день был особенным.
</a:t>
            </a:r>
            <a:endParaRPr lang="en-US" sz="1140" dirty="0"/>
          </a:p>
        </p:txBody>
      </p:sp>
      <p:sp>
        <p:nvSpPr>
          <p:cNvPr id="13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Любимые совместные занятия семьи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554070" y="1314054"/>
            <a:ext cx="3430800" cy="29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занятия чаще всего называют простыми глаголами и словами, которые уже знакомы ученикам по повседневной речи.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домашние и спокойные формы досуга; они легче всего описываются и чаще всего подходят для совместного времени семьи.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диаграмма по теме Unit 3; иллюстративные данные для урока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9600" y="1927810"/>
            <a:ext cx="246600" cy="1972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47575" y="1908850"/>
            <a:ext cx="235200" cy="235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74150" y="1927810"/>
            <a:ext cx="246600" cy="19728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706425" y="1916850"/>
            <a:ext cx="246600" cy="219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59100" y="1908850"/>
            <a:ext cx="205800" cy="2352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учащихся в теме Family members
</a:t>
            </a:r>
            <a:endParaRPr lang="en-US" sz="2500" dirty="0"/>
          </a:p>
        </p:txBody>
      </p:sp>
      <p:sp>
        <p:nvSpPr>
          <p:cNvPr id="14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509600" y="2404126"/>
            <a:ext cx="1373400" cy="181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cousin и brother/sister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cousin означает двоюродного родственника, а не родного брата или сестру. Ошибка возникает, когда учащиеся не учитывают степень родства и выбирают слишком привычное слово.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2241875" y="2404126"/>
            <a:ext cx="1373400" cy="181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Пропускают is или are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коротких предложениях ученики иногда забывают глагол be. Нужно помнить: My sister is… и My parents are… требуют разных форм в зависимости от числа.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3974150" y="2404126"/>
            <a:ext cx="1373400" cy="181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his и her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описании третьего лица важно учитывать пол человека. Если речь идёт о мальчике или мужчине, используется his, а если о девочке или женщине — her.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5706425" y="2404126"/>
            <a:ext cx="1373400" cy="181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Ошибаются в особых формах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children, people и women нужно просто запомнить, потому что они не образуются по обычному правилу. Эти формы особенно нужны при рассказе о большой семье.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7438700" y="2404126"/>
            <a:ext cx="1373400" cy="181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учитывают слово parents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Parents означает «родители» и всегда относится сразу к двум людям. Поэтому с ним обычно употребляется множественное число и форма are, а не is.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500" y="1333500"/>
            <a:ext cx="6857100" cy="3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вы уже умеете после Unit 3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раздела можно назвать родственников, описать семью простыми предложениями, правильно использовать be и множественное число, а также говорить о традициях, обязанностях и совместных занятиях.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2026-05-30T17:36:08Z</dcterms:created>
  <dcterms:modified xsi:type="dcterms:W3CDTF">2026-05-30T17:36:08Z</dcterms:modified>
</cp:coreProperties>
</file>