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8392" y="529650"/>
            <a:ext cx="3178816" cy="4084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64175" y="529650"/>
            <a:ext cx="4240500" cy="4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Отечественная война 1812 года: народ, армия, победа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испытание России: путь от вторжения Великой армии до победы 1812 года.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76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300" y="4716675"/>
            <a:ext cx="449700" cy="2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69400" y="714000"/>
            <a:ext cx="3917700" cy="3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и Франция перед войной: причины столкновения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Тильзитского мира 1807 года союз оказался непрочным. Континентальная блокада ударяла по российской торговле, а Наполеон усиливал давление на Европу. К лету 1812 года он собрал около 600 тысяч солдат для похода в Россию.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0000" y="1087979"/>
            <a:ext cx="2250000" cy="20148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56775" y="1087870"/>
            <a:ext cx="2252700" cy="2015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6775" y="1087979"/>
            <a:ext cx="2250000" cy="201489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57219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24 июня 1812 года Великая армия перешла реку Неман и начала наступление на территорию Российской империи. Французы стремились быстро продвинуться и сразу навязать решающее сражение.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757220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через Неман — старт большой кампании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56772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направления наступления связывали Вильно, Смоленск и Москву. Командование рассчитывало, что продвижение будет идти как по плану, и русские не сумеют остановить врага вовремя.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456772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«через Вильно, Смоленск и к Москве»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136769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армии отступали, стараясь не попасть в окружение и сохранить боеспособность. Такой манёвр позволял собирать силы, чтобы дать бой в более выгодное время и место.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6136770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Отступление русских: не бегство, а сохранение сил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747875" y="41952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Вторжение Наполеона в Россию
</a:t>
            </a:r>
            <a:endParaRPr lang="en-US" sz="2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сил перед Бородинским сражением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сторон была близкой, но потери оказались сопоставимыми и очень тяжёлыми для обеих армий.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 равных силах решающего выигрыша Наполеон не получил: сражение «съедало» боеспособность обеих сторон.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численности и потерь перед/в Бородинском сражении, 1812 год (исторические реконструкции).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1420775" y="1648700"/>
            <a:ext cx="24927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3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Август 1812 — бои за Смоленск
</a:t>
            </a:r>
            <a:pPr algn="l" indent="0" marL="0">
              <a:lnSpc>
                <a:spcPct val="130040"/>
              </a:lnSpc>
              <a:buNone/>
            </a:pPr>
            <a:r>
              <a:rPr lang="en-US" sz="2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Смоленское сражение стало важным этапом кампании. Город оказался в центре тяжёлых боёв, где решалась судьба дальнейшего продвижения противника.
</a:t>
            </a:r>
            <a:endParaRPr lang="en-US" sz="1366" dirty="0"/>
          </a:p>
        </p:txBody>
      </p:sp>
      <p:sp>
        <p:nvSpPr>
          <p:cNvPr id="10" name="Text 2"/>
          <p:cNvSpPr txBox="1"/>
          <p:nvPr/>
        </p:nvSpPr>
        <p:spPr>
          <a:xfrm>
            <a:off x="3069250" y="3751700"/>
            <a:ext cx="24927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Оставление Смоленска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ожесточённых столкновений город оставили. Это помогло сохранить русскую армию и не дать Наполеону окружить её. 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717675" y="1648700"/>
            <a:ext cx="24927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3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Отступление с сохранением боеспособности
</a:t>
            </a:r>
            <a:pPr algn="l" indent="0" marL="0">
              <a:lnSpc>
                <a:spcPct val="130040"/>
              </a:lnSpc>
              <a:buNone/>
            </a:pPr>
            <a:r>
              <a:rPr lang="en-US" sz="2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продолжали действовать по общему замыслу: отходить, сберегая силы. Так противнику приходилось наступать всё дальше и дольше.
</a:t>
            </a:r>
            <a:endParaRPr lang="en-US" sz="1392" dirty="0"/>
          </a:p>
        </p:txBody>
      </p:sp>
      <p:sp>
        <p:nvSpPr>
          <p:cNvPr id="12" name="Text 4"/>
          <p:cNvSpPr txBox="1"/>
          <p:nvPr/>
        </p:nvSpPr>
        <p:spPr>
          <a:xfrm>
            <a:off x="6366150" y="3751700"/>
            <a:ext cx="24927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Изматывание снабжения Великой армии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Отход русских войск усложнял французам снабжение. Наступление становилось менее устойчивым, а шансы на быстрый успех падали.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747875" y="344150"/>
            <a:ext cx="7576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Смоленское сражение и стратегия отступления
</a:t>
            </a:r>
            <a:endParaRPr lang="en-US" sz="2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4400" y="1851234"/>
            <a:ext cx="376800" cy="37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250" y="1888914"/>
            <a:ext cx="376800" cy="3014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4399" y="3532819"/>
            <a:ext cx="376800" cy="3768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78300" y="622900"/>
            <a:ext cx="77874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Михаил Кутузов и выбор главнокомандующего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608254" y="4715454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24385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Назначение 8 августа 1812 года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72962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Кутузов стал главнокомандующим 8 августа. На тот момент он уже хорошо знал армию и умел принимать решения в сложных ситуациях.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47270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и доверие армии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95847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Кутузова был большой боевой опыт, включая русско-турецкие войны. Его решения воспринимались как разумные и основанные на реальности, а не на мечтах.
</a:t>
            </a:r>
            <a:endParaRPr lang="en-US" sz="1200" dirty="0"/>
          </a:p>
        </p:txBody>
      </p:sp>
      <p:sp>
        <p:nvSpPr>
          <p:cNvPr id="12" name="Text 6"/>
          <p:cNvSpPr txBox="1"/>
          <p:nvPr/>
        </p:nvSpPr>
        <p:spPr>
          <a:xfrm>
            <a:off x="1243850" y="3527150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цель — сохранить силы
</a:t>
            </a:r>
            <a:endParaRPr lang="en-US" sz="1400" dirty="0"/>
          </a:p>
        </p:txBody>
      </p:sp>
      <p:sp>
        <p:nvSpPr>
          <p:cNvPr id="13" name="Text 7"/>
          <p:cNvSpPr txBox="1"/>
          <p:nvPr/>
        </p:nvSpPr>
        <p:spPr>
          <a:xfrm>
            <a:off x="729625" y="4064220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Задача заключалась не только в том, чтобы дать бой, но и в том, чтобы сберечь армию для продолжения борьбы. Он сочетал осторожность и манёвр.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8687" y="287475"/>
            <a:ext cx="4004676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9681" y="553050"/>
            <a:ext cx="3753600" cy="40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Бородинское сражение: решающий день кампании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 сентября 1812 года произошло Бородинское сражение — одно из самых кровопролитных в российской истории. Бой шёл весь день и не привёл к явной победе Наполеона.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ключевым точкам боя относят Багратионовы флеши, батарею Раевского и Семёновские высоты. Для наглядности подойдут схемы расположения войск или изображения Бородинского поля.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91100" y="1488314"/>
            <a:ext cx="4332300" cy="27331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этапы кампании 1812 года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«лента событий» показывает движение французов, сохранение русских сил и итог кампании.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линия понятна: продвижение противника замедлялось, русские войска сохранялись, а к осени отступление стало катастрофой.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Отечественной войны 1812 года, общеизвестные этапы кампании.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развивалось русское сопротивление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кампании 1812 года: от вторжения к истощению противника.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6900" y="437934"/>
            <a:ext cx="82302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Оставление Москвы и пожар 1812 года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086798" y="403779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Французская армия не получила ни мира, ни надёжных зимних квартир. В результате угроза голода, холода и общей усталости стала всё более ощутимой.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253550" y="318873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Москве начались пожары, уничтожившие значительную часть запасов, складов и жилья. Противник потерял ресурсы, которые так нужны были для долгой кампании.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20108" y="2391279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Наполеон вошёл в почти пустой город, ожидая переговоров. Однако вместо «быстрого мира» положение его армии осложнилось — условия для отдыха и пополнения стали хуже.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593748" y="1593820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Бородина русская армия оставила Москву 14 сентября, чтобы сохранить боеспособность. Это снижало риск полного разгрома и давало возможность продолжать войну дальше.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76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2700" y="511175"/>
            <a:ext cx="3917700" cy="109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Партизанская война и народное ополчение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1088575" y="1901129"/>
            <a:ext cx="3312300" cy="10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Партизаны били по французским обозам, фуражирам и небольшим отрядам, мешая снабжению и связи. Их действия делали продвижение армии медленнее и дороже, а людям в тылу — увереннее.
</a:t>
            </a:r>
            <a:endParaRPr lang="en-US" sz="1340" dirty="0"/>
          </a:p>
        </p:txBody>
      </p:sp>
      <p:sp>
        <p:nvSpPr>
          <p:cNvPr id="7" name="Text 2"/>
          <p:cNvSpPr txBox="1"/>
          <p:nvPr/>
        </p:nvSpPr>
        <p:spPr>
          <a:xfrm>
            <a:off x="1088575" y="3365929"/>
            <a:ext cx="3312300" cy="10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Широко известны поступки Дениса Давыдова, Александра Фигнера и Василисы Кожиной. Народное ополчение собиралось в разных губерниях: помогало войску людьми, продуктами и поддержкой местного населения.
</a:t>
            </a:r>
            <a:endParaRPr lang="en-US" sz="1196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Великая армия потерпела поражение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Ключевой итог кампании — сорванная возможность быстро добиться решающей победы, из-за чего войска все сильнее зависели от привозимого снабжения и местных ресурсов.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Комбинация факторов превратила временные трудности в цепочку потерь: без продовольствия, тепла и управления армия быстро теряла боеспособность.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исторических причин по учебным и справочным материалам об Отечественной войне 1812 года (числовые доли не задавались).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310300" y="243200"/>
            <a:ext cx="8484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Отступление Наполеона из Москвы
</a:t>
            </a:r>
            <a:endParaRPr lang="en-US" sz="2500" dirty="0"/>
          </a:p>
        </p:txBody>
      </p:sp>
      <p:sp>
        <p:nvSpPr>
          <p:cNvPr id="10" name="Text 2"/>
          <p:cNvSpPr txBox="1"/>
          <p:nvPr/>
        </p:nvSpPr>
        <p:spPr>
          <a:xfrm>
            <a:off x="5568475" y="1125425"/>
            <a:ext cx="2573700" cy="8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2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 октября 1812
</a:t>
            </a:r>
            <a:pPr algn="l" indent="0" marL="0">
              <a:lnSpc>
                <a:spcPct val="130040"/>
              </a:lnSpc>
              <a:buNone/>
            </a:pPr>
            <a:r>
              <a:rPr lang="en-US" sz="2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Французская армия покинула Москву и начала отступление. Наполеон рассчитывал выйти к юго-западным районам, чтобы вновь найти продовольствие и снизить напряжение в снабжении.
</a:t>
            </a:r>
            <a:endParaRPr lang="en-US" sz="1228" dirty="0"/>
          </a:p>
        </p:txBody>
      </p:sp>
      <p:sp>
        <p:nvSpPr>
          <p:cNvPr id="11" name="Text 3"/>
          <p:cNvSpPr txBox="1"/>
          <p:nvPr/>
        </p:nvSpPr>
        <p:spPr>
          <a:xfrm>
            <a:off x="1023200" y="2148900"/>
            <a:ext cx="2573700" cy="8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30040"/>
              </a:lnSpc>
              <a:buNone/>
            </a:pPr>
            <a:r>
              <a:rPr lang="en-US" sz="12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Манёвр у Малоярославца
</a:t>
            </a:r>
            <a:pPr algn="r" indent="0" marL="0">
              <a:lnSpc>
                <a:spcPct val="130040"/>
              </a:lnSpc>
              <a:buNone/>
            </a:pPr>
            <a:r>
              <a:rPr lang="en-US" sz="2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Наполеона осложнил манёвр Кутузова у Малоярославца: удобный путь был перекрыт. В результате войскам пришлось искать обходные маршруты, тратя силы и время.
</a:t>
            </a:r>
            <a:endParaRPr lang="en-US" sz="1228" dirty="0"/>
          </a:p>
        </p:txBody>
      </p:sp>
      <p:sp>
        <p:nvSpPr>
          <p:cNvPr id="12" name="Text 4"/>
          <p:cNvSpPr txBox="1"/>
          <p:nvPr/>
        </p:nvSpPr>
        <p:spPr>
          <a:xfrm>
            <a:off x="5568475" y="3140825"/>
            <a:ext cx="2573700" cy="8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2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 по разорённой дороге
</a:t>
            </a:r>
            <a:pPr algn="l" indent="0" marL="0">
              <a:lnSpc>
                <a:spcPct val="130040"/>
              </a:lnSpc>
              <a:buNone/>
            </a:pPr>
            <a:r>
              <a:rPr lang="en-US" sz="2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Отступление шло по разорённой дороге, где не хватало пищи, фуража и тёплого жилья. Из-за этого росло число срывов в порядке и дисциплине, а потери становились регулярными.
</a:t>
            </a:r>
            <a:endParaRPr lang="en-US" sz="1228" dirty="0"/>
          </a:p>
        </p:txBody>
      </p:sp>
      <p:sp>
        <p:nvSpPr>
          <p:cNvPr id="13" name="Text 5"/>
          <p:cNvSpPr txBox="1"/>
          <p:nvPr/>
        </p:nvSpPr>
        <p:spPr>
          <a:xfrm>
            <a:off x="1023200" y="4165650"/>
            <a:ext cx="2573700" cy="8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30040"/>
              </a:lnSpc>
              <a:buNone/>
            </a:pPr>
            <a:r>
              <a:rPr lang="en-US" sz="12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Тяжёлый и хаотичный характер
</a:t>
            </a:r>
            <a:pPr algn="r" indent="0" marL="0">
              <a:lnSpc>
                <a:spcPct val="130040"/>
              </a:lnSpc>
              <a:buNone/>
            </a:pPr>
            <a:r>
              <a:rPr lang="en-US" sz="2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движение превратилось в тяжёлый, местами хаотичный отход. Армия сталкивалась с постоянными трудностями снабжения, страдала от холода и выгорания ресурсов в уже пройденных местах.
</a:t>
            </a:r>
            <a:endParaRPr lang="en-US" sz="122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0700" y="1556128"/>
            <a:ext cx="4332300" cy="237639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4263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Отступление французов: ключевые даты и потери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78175" y="1173375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показывает, как отступление развивалось по этапам и почему оно завершилось почти полным уничтожением Великой армии.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Отступление стало последовательной чередой кризисов: каждый следующий этап усиливал прежние потери, особенно в людях и материальном обеспечении.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00700" y="4468300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сведений из исторических описаний кампании 1812 года (поэтапная хронология отступления).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8608250" y="4716675"/>
            <a:ext cx="4497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82650" y="432868"/>
            <a:ext cx="77787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Березина: символ катастрофы Великой армии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147775" y="1444300"/>
            <a:ext cx="70812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Переправа через Березину в ноябре 1812 года стала одной из самых трагических страниц похода Наполеона. Армия оказалась между русскими силами и рекой, и времени на организованное движение почти не оставалось.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1147775" y="3111375"/>
            <a:ext cx="30453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Переправа сопровождалась паникой, отдельные части теряли строй, росли потери. Французы утратили много солдат, повозок, орудий и запасов, которые были необходимы для дальнейшего сопротивления.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5151700" y="3111375"/>
            <a:ext cx="30057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Березины Наполеон уже не смог восстановить прежнюю боевую силу армии. Даже если отдельным подразделениям удавалось уйти, общий масштаб разрушений сделал положение безнадёжным.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08250" y="4716675"/>
            <a:ext cx="4497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Судьба Великой армии после похода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практике решающим ударом стало не одно сражение, а многократное истощение при движении: потери накапливались по мере падения снабжения и усиления зимних условий.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подчёркивает сочетание факторов: климата, боевых действий и срыва управления и снабжения на огромном расстоянии, что разрушало армию постепенно.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факторов разрушения армии Наполеона по историческим исследованиям и учебным материалам о кампании 1812 года (распределение долей не задавалось).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войны для России
</a:t>
            </a:r>
            <a:endParaRPr lang="en-US" sz="2250" dirty="0"/>
          </a:p>
        </p:txBody>
      </p:sp>
      <p:sp>
        <p:nvSpPr>
          <p:cNvPr id="6" name="Text 2"/>
          <p:cNvSpPr txBox="1"/>
          <p:nvPr/>
        </p:nvSpPr>
        <p:spPr>
          <a:xfrm>
            <a:off x="1294750" y="1319625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сохранила независимость и не позволила Наполеону навязать свои условия. Победа укрепила доверие к армии и к решениям М. И. Кутузова среди военных и гражданских.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294750" y="2398642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усилила национальное единство: в сопротивлении участвовали не только солдаты, но и дворяне, крестьяне и жители городов. Люди помогали фронту знаниями, работой и продовольствием.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1294750" y="3604425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1812 года повлиял на дальнейшие подходы к защите страны в XIX веке. В обществе закрепилась идея, что устойчивость государства держится на согласованных действиях армии и населения.
</a:t>
            </a:r>
            <a:endParaRPr lang="en-US" sz="1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33900" y="952984"/>
            <a:ext cx="3059400" cy="27845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25400" y="952984"/>
            <a:ext cx="3059400" cy="278453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84700" y="952984"/>
            <a:ext cx="3059400" cy="278453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46775" y="4183878"/>
            <a:ext cx="2250000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романе Л. Н. Толстой показал, как война меняет характеры и объединяет людей перед общим испытанием. Для иллюстраций особенно выразительны сцены, где слышны голоса командиров и простых участников событий. Такой фон помогает представить атмосферу 1812 года.
</a:t>
            </a:r>
            <a:endParaRPr lang="en-US" sz="643" dirty="0"/>
          </a:p>
        </p:txBody>
      </p:sp>
      <p:sp>
        <p:nvSpPr>
          <p:cNvPr id="9" name="Text 2"/>
          <p:cNvSpPr txBox="1"/>
          <p:nvPr/>
        </p:nvSpPr>
        <p:spPr>
          <a:xfrm>
            <a:off x="346775" y="3843225"/>
            <a:ext cx="2250000" cy="30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и «Война и мир»: как художественный взгляд объясняет судьбы людей
</a:t>
            </a:r>
            <a:endParaRPr lang="en-US" sz="754" dirty="0"/>
          </a:p>
        </p:txBody>
      </p:sp>
      <p:sp>
        <p:nvSpPr>
          <p:cNvPr id="10" name="Text 3"/>
          <p:cNvSpPr txBox="1"/>
          <p:nvPr/>
        </p:nvSpPr>
        <p:spPr>
          <a:xfrm>
            <a:off x="3406075" y="4183878"/>
            <a:ext cx="2250000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картинах В. В. Верещагина война показана без романтических украшений: усталость, потери, тяжёлые переходы и человеческая цена решений. Это даёт сильные визуальные параллели с тем, как разрушалась Великая армия. Для постеров подойдут репродукции, передающие драму отступления.
</a:t>
            </a:r>
            <a:endParaRPr lang="en-US" sz="643" dirty="0"/>
          </a:p>
        </p:txBody>
      </p:sp>
      <p:sp>
        <p:nvSpPr>
          <p:cNvPr id="11" name="Text 4"/>
          <p:cNvSpPr txBox="1"/>
          <p:nvPr/>
        </p:nvSpPr>
        <p:spPr>
          <a:xfrm>
            <a:off x="3406075" y="3843225"/>
            <a:ext cx="2250000" cy="30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Верещагин: жестокая реальность похода и памяти
</a:t>
            </a:r>
            <a:endParaRPr lang="en-US" sz="1052" dirty="0"/>
          </a:p>
        </p:txBody>
      </p:sp>
      <p:sp>
        <p:nvSpPr>
          <p:cNvPr id="12" name="Text 5"/>
          <p:cNvSpPr txBox="1"/>
          <p:nvPr/>
        </p:nvSpPr>
        <p:spPr>
          <a:xfrm>
            <a:off x="6465375" y="4183878"/>
            <a:ext cx="2250000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Памятники Бородинского поля и связанные с ним фотографии позволяют увидеть, как события 1812 года превращаются в общую историческую память. Такие материалы помогают «привязать» рассказ к реальному месту, где можно размышлять о стойкости и смысле защиты Родины. Это хорошо работает для школьных экскурсий и проектов.
</a:t>
            </a:r>
            <a:endParaRPr lang="en-US" sz="605" dirty="0"/>
          </a:p>
        </p:txBody>
      </p:sp>
      <p:sp>
        <p:nvSpPr>
          <p:cNvPr id="13" name="Text 6"/>
          <p:cNvSpPr txBox="1"/>
          <p:nvPr/>
        </p:nvSpPr>
        <p:spPr>
          <a:xfrm>
            <a:off x="6465375" y="3843225"/>
            <a:ext cx="2250000" cy="30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Бородинское поле: память, которая стала местом встречи истории и семьи
</a:t>
            </a:r>
            <a:endParaRPr lang="en-US" sz="903" dirty="0"/>
          </a:p>
        </p:txBody>
      </p:sp>
      <p:sp>
        <p:nvSpPr>
          <p:cNvPr id="14" name="Text 7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Отечественная война 1812 года в культуре и памяти
</a:t>
            </a:r>
            <a:endParaRPr lang="en-US" sz="228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81250" y="1220800"/>
            <a:ext cx="3352000" cy="326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участники и их роль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решения конкретных исторических фигур влияли на ход событий 1812 года и на общий результат кампании.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решения на стратегическом и тактическом уровнях складывались в общий результат: регулярная армия и партизанские действия дополняли друг друга.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информация по общеизвестным историческим данным о деятелях Отечественной войны 1812 года.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72450" y="1461225"/>
            <a:ext cx="7726500" cy="26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перелом: почему победа 1812 года запомнилась надолго
</a:t>
            </a:r>
            <a:pPr algn="l" indent="0" marL="0">
              <a:lnSpc>
                <a:spcPct val="100000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России в 1812 году родилась не только в сражениях, но и в стратегии отступления, стойкости войск и участии народа. Война остановила продвижение Наполеона и укрепила единство страны.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2026-05-12T18:18:56Z</dcterms:created>
  <dcterms:modified xsi:type="dcterms:W3CDTF">2026-05-12T18:18:56Z</dcterms:modified>
</cp:coreProperties>
</file>