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image" Target="../media/image-5-15.png"/><Relationship Id="rId16" Type="http://schemas.openxmlformats.org/officeDocument/2006/relationships/image" Target="../media/image-5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политической карты регионов мира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границы, государства и политические пространства мира.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 государства, столицы, границы, зависимые территории и спорные зоны, но не остается неизменной: войны, распады, деколонизация и признание новых стран постоянно меняют ее облик.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как зеркало мира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этапы формирования политической карты
</a:t>
            </a:r>
            <a:endParaRPr lang="en-US" sz="2563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государства и империи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политические пространства возникли еще в древности, когда власть уже контролировала территории, население и пути сообщения, хотя современные международные границы тогда еще не существовали.
</a:t>
            </a:r>
            <a:endParaRPr lang="en-US" sz="982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Вестфальский мир, 1648 год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Вестфальского мира укрепился принцип суверенных государств, а Европа постепенно перешла к более устойчивой системе территориальных границ и дипломатических отношений.
</a:t>
            </a:r>
            <a:endParaRPr lang="en-US" sz="1094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 — первая половина XX века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Колониальный раздел мира ускорился, европейские державы перераспределяли территории в Африке и Азии, формируя политическую карту, часто не совпадавшую с расселением народов.
</a:t>
            </a:r>
            <a:endParaRPr lang="en-US" sz="1095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и 1991 год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деколонизация, а затем распад СССР резко увеличили число независимых государств и сделали политическую карту более дробной и разнообразной.
</a:t>
            </a:r>
            <a:endParaRPr lang="en-US" sz="110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независимых государств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видны неравномерные скачки, связанные с историческими переломами и волнами деколонизации.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быстрые изменения происходили в эпохи крупных политических кризисов и распада империй.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ООН; исторические обзоры политической карты мира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0874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65474" y="4229420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14324" y="4186700"/>
            <a:ext cx="43995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57499" y="4229420"/>
            <a:ext cx="521700" cy="41736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849524" y="4229420"/>
            <a:ext cx="521700" cy="41736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 политические границы
</a:t>
            </a:r>
            <a:endParaRPr lang="en-US" sz="3200" dirty="0"/>
          </a:p>
        </p:txBody>
      </p:sp>
      <p:sp>
        <p:nvSpPr>
          <p:cNvPr id="20" name="Text 2"/>
          <p:cNvSpPr txBox="1"/>
          <p:nvPr/>
        </p:nvSpPr>
        <p:spPr>
          <a:xfrm>
            <a:off x="1787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Вооруженные конфликты и мирные соглашения способны быстро изменить границы, статус территорий и политическое влияние государств, особенно если после войны стороны закрепляют новые условия в международном договоре.
</a:t>
            </a:r>
            <a:pPr algn="ctr" indent="0" marL="0">
              <a:lnSpc>
                <a:spcPct val="100000"/>
              </a:lnSpc>
              <a:buNone/>
            </a:pPr>
            <a:r>
              <a:rPr lang="en-US" sz="11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и договоры
</a:t>
            </a:r>
            <a:endParaRPr lang="en-US" sz="1142" dirty="0"/>
          </a:p>
        </p:txBody>
      </p:sp>
      <p:sp>
        <p:nvSpPr>
          <p:cNvPr id="21" name="Text 3"/>
          <p:cNvSpPr txBox="1"/>
          <p:nvPr/>
        </p:nvSpPr>
        <p:spPr>
          <a:xfrm>
            <a:off x="376281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Этническая, языковая и религиозная структура населения влияет на конфликты и требования автономии, если границы не совпадают с историческим расселением общин и региональными идентичностями.
</a:t>
            </a:r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населения
</a:t>
            </a:r>
            <a:endParaRPr lang="en-US" sz="1180" dirty="0"/>
          </a:p>
        </p:txBody>
      </p:sp>
      <p:sp>
        <p:nvSpPr>
          <p:cNvPr id="22" name="Text 4"/>
          <p:cNvSpPr txBox="1"/>
          <p:nvPr/>
        </p:nvSpPr>
        <p:spPr>
          <a:xfrm>
            <a:off x="197079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Освободительные движения объединяют население вокруг идеи самостоятельности, формируют политическую волю и нередко становятся главной силой, которая ведет территорию от автономии к независимости.
</a:t>
            </a:r>
            <a:pPr algn="ctr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движения
</a:t>
            </a:r>
            <a:endParaRPr lang="en-US" sz="1124" dirty="0"/>
          </a:p>
        </p:txBody>
      </p:sp>
      <p:sp>
        <p:nvSpPr>
          <p:cNvPr id="23" name="Text 5"/>
          <p:cNvSpPr txBox="1"/>
          <p:nvPr/>
        </p:nvSpPr>
        <p:spPr>
          <a:xfrm>
            <a:off x="555484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коридоры, морские проливы, полезные ископаемые и выгодное положение повышают интерес к территории, поэтому экономические мотивы часто усиливают споры вокруг границ.
</a:t>
            </a:r>
            <a:pPr algn="ctr" indent="0" marL="0">
              <a:lnSpc>
                <a:spcPct val="100000"/>
              </a:lnSpc>
              <a:buNone/>
            </a:pPr>
            <a:r>
              <a:rPr lang="en-US" sz="12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пути
</a:t>
            </a:r>
            <a:endParaRPr lang="en-US" sz="1237" dirty="0"/>
          </a:p>
        </p:txBody>
      </p:sp>
      <p:sp>
        <p:nvSpPr>
          <p:cNvPr id="24" name="Text 6"/>
          <p:cNvSpPr txBox="1"/>
          <p:nvPr/>
        </p:nvSpPr>
        <p:spPr>
          <a:xfrm>
            <a:off x="73468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право, позиция ООН и признание со стороны ведущих государств определяют, станет ли новая граница признанной нормой или останется предметом длительного спора.
</a:t>
            </a:r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и признание
</a:t>
            </a:r>
            <a:endParaRPr lang="en-US" sz="127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582019"/>
            <a:ext cx="4759500" cy="227476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политико-географические изменения XX–XXI веков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 быстро распад крупных политических образований меняет карту мира.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крупных государств и союзов обычно меняет политическую карту быстрее, чем постепенные реформы.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ООН; исторические справочники по политической географии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колониальные границы влияют на современные конфликты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линии на карте и реальная жизнь
</a:t>
            </a:r>
            <a:pPr algn="ctr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Границы, проведенные европейскими державами в XIX–XX веках, часто разделяли близкие по языку и культуре сообщества или, наоборот, объединяли разные народы в одних государствах. Поэтому спор о наследии колониальной эпохи до сих пор чувствуется в Нигерии, Судане и Демократической Республике Конго.
</a:t>
            </a:r>
            <a:endParaRPr lang="en-US" sz="921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Азия: исторические рубежи и новые противоречия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Азии колониальные и административные линии нередко оказались сильнее местных исторических границ. Это создало долгосрочные напряжения вокруг территорий, ресурсов и статуса регионов, включая пограничные споры и внутренние конфликты, которые не решаются одним политическим соглашением.
</a:t>
            </a:r>
            <a:endParaRPr lang="en-US" sz="942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как след прошлого
</a:t>
            </a:r>
            <a:pPr algn="ctr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Колониальный раздел Африки особенно наглядно показывает, что политическая карта редко бывает «нейтральной». Нарисованные извне рубежи продолжают влиять на управление, безопасность и отношения между соседними странами даже спустя десятилетия после обретения независимости.
</a:t>
            </a:r>
            <a:endParaRPr lang="en-US" sz="99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появлению нового государства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политический процесс, но на любом этапе возможны задержки и спорный статус.
</a:t>
            </a:r>
            <a:endParaRPr lang="en-US" sz="140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государства по территории
</a:t>
            </a:r>
            <a:endParaRPr lang="en-US" sz="301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Унитарное государство
</a:t>
            </a:r>
            <a:pPr algn="l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унитарной модели власть сосредоточена в единой системе органов, а законодательство действует на всей территории одинаково. Это упрощает управление и делает административные границы более устойчивыми.
</a:t>
            </a:r>
            <a:endParaRPr lang="en-US" sz="1524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Федерация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Федерация распределяет полномочия между центром и субъектами, поэтому регионы могут решать часть вопросов самостоятельно. Такая система помогает учитывать различия внутри страны без пересмотра внешних границ.
</a:t>
            </a:r>
            <a:endParaRPr lang="en-US" sz="1566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Конфедерация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Конфедерация строится на более слабом союзе частей и потому встречается редко. Ее участники сохраняют широкую самостоятельность, а общий центр обычно не обладает такой же силой, как в федерации.
</a:t>
            </a:r>
            <a:endParaRPr lang="en-US" sz="1566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территориального устройства влияет на стабильность границ и способы урегулирования внутренних противоречий. Чем лучше институты согласуют интересы регионов, тем меньше риск территориальных кризисов.
</a:t>
            </a:r>
            <a:endParaRPr lang="en-US" sz="14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территориальных изменений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мир чаще менялся через распад и освобождение территорий, чем через прямое завоевание.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распространенными механизмами были деколонизация и распад крупных политических объединений.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 политической географии XX–XXI веков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территории и непризнанные образования
</a:t>
            </a:r>
            <a:endParaRPr lang="en-US" sz="2563" dirty="0"/>
          </a:p>
        </p:txBody>
      </p:sp>
      <p:sp>
        <p:nvSpPr>
          <p:cNvPr id="12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265392" y="114235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под вопросом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территории существуют между фактическим контролем и международным признанием: часть стран считает их государствами, другие — лишь регионами с особым статусом. Из-за этого их положение на карте остается политически чувствительным.
</a:t>
            </a:r>
            <a:endParaRPr lang="en-US" sz="1127" dirty="0"/>
          </a:p>
        </p:txBody>
      </p:sp>
      <p:sp>
        <p:nvSpPr>
          <p:cNvPr id="14" name="Text 3"/>
          <p:cNvSpPr txBox="1"/>
          <p:nvPr/>
        </p:nvSpPr>
        <p:spPr>
          <a:xfrm>
            <a:off x="265392" y="227962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Косово и Палестина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Косово и Палестина часто приводятся как примеры неодинакового признания. Их статус зависит от позиции отдельных государств, решений международных организаций и того, насколько устойчиво действует местная власть.
</a:t>
            </a:r>
            <a:endParaRPr lang="en-US" sz="1281" dirty="0"/>
          </a:p>
        </p:txBody>
      </p:sp>
      <p:sp>
        <p:nvSpPr>
          <p:cNvPr id="15" name="Text 4"/>
          <p:cNvSpPr txBox="1"/>
          <p:nvPr/>
        </p:nvSpPr>
        <p:spPr>
          <a:xfrm>
            <a:off x="265392" y="3416892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Сахара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Западной Сахаре особенно заметно расхождение между юридическими аргументами и реальным контролем территории. Спор здесь связан не только с границами, но и с правом на самоопределение.
</a:t>
            </a:r>
            <a:endParaRPr lang="en-US" sz="1287" dirty="0"/>
          </a:p>
        </p:txBody>
      </p:sp>
      <p:sp>
        <p:nvSpPr>
          <p:cNvPr id="16" name="Text 5"/>
          <p:cNvSpPr txBox="1"/>
          <p:nvPr/>
        </p:nvSpPr>
        <p:spPr>
          <a:xfrm>
            <a:off x="3368581" y="114235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Тайвань и Северный Кипр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Тайвань и Северный Кипр показывают, что экономическая самостоятельность и политическое признание не всегда совпадают. Одни образования успешно управляют территорией, но остаются ограниченными в международных отношениях.
</a:t>
            </a:r>
            <a:endParaRPr lang="en-US" sz="1127" dirty="0"/>
          </a:p>
        </p:txBody>
      </p:sp>
      <p:sp>
        <p:nvSpPr>
          <p:cNvPr id="17" name="Text 6"/>
          <p:cNvSpPr txBox="1"/>
          <p:nvPr/>
        </p:nvSpPr>
        <p:spPr>
          <a:xfrm>
            <a:off x="3368581" y="227962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Непризнанные и спорные территории доказывают, что политическая карта — не только список государств. Она включает зоны неопределенности, где право, сила и дипломатия постоянно конкурируют друг с другом.
</a:t>
            </a:r>
            <a:endParaRPr lang="en-US" sz="128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8168" y="1324100"/>
            <a:ext cx="4423329" cy="279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региональных конфликтов и их причины
</a:t>
            </a:r>
            <a:endParaRPr lang="en-US" sz="2622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конфликты редко объясняются одной причиной: обычно на них одновременно влияют история, этнический состав, ресурсы и слабость институтов.
</a:t>
            </a:r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конфликт имеет многослойную природу: территориальный спор почти всегда усиливается исторической памятью, этническими различиями и борьбой за политический контроль.
</a:t>
            </a:r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географии и политической географии регионов мира
</a:t>
            </a:r>
            <a:endParaRPr lang="en-US" sz="122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рубежи и политические границы
</a:t>
            </a:r>
            <a:endParaRPr lang="en-US" sz="3006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как естественная линия раздела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хребты часто становятся границами, потому что затрудняют передвижение и делают линию раздела на местности более устойчивой. Пиренеи хорошо показывают, как рельеф может закреплять политическое разграничение между соседними странами и влиять на их исторические контакты.
</a:t>
            </a:r>
            <a:endParaRPr lang="en-US" sz="1177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проливы в истории 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морские проливы удобны как ориентиры, но нередко становятся объектом соперничества. Рейн в Европе долго воспринимался не только как природный рубеж, но и как стратегически важная линия влияния, а большие водные преграды часто определяют военную и торговую географию.
</a:t>
            </a:r>
            <a:endParaRPr lang="en-US" sz="119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Интеграционные объединения и размывание границ
</a:t>
            </a:r>
            <a:endParaRPr lang="en-US" sz="2563" dirty="0"/>
          </a:p>
        </p:txBody>
      </p:sp>
      <p:sp>
        <p:nvSpPr>
          <p:cNvPr id="10" name="Text 2"/>
          <p:cNvSpPr txBox="1"/>
          <p:nvPr/>
        </p:nvSpPr>
        <p:spPr>
          <a:xfrm>
            <a:off x="449361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8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1940–1950-е
</a:t>
            </a:r>
            <a:pPr algn="ctr" indent="0" marL="0">
              <a:lnSpc>
                <a:spcPct val="100000"/>
              </a:lnSpc>
              <a:buNone/>
            </a:pPr>
            <a:r>
              <a:rPr lang="en-US" sz="31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в Европе усилилась идея тесного экономического сотрудничества, которая позже привела к созданию интеграционных структур и постепенному снижению значимости отдельных границ.
</a:t>
            </a:r>
            <a:endParaRPr lang="en-US" sz="786" dirty="0"/>
          </a:p>
        </p:txBody>
      </p:sp>
      <p:sp>
        <p:nvSpPr>
          <p:cNvPr id="11" name="Text 3"/>
          <p:cNvSpPr txBox="1"/>
          <p:nvPr/>
        </p:nvSpPr>
        <p:spPr>
          <a:xfrm>
            <a:off x="2669973" y="2919092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1967
</a:t>
            </a:r>
            <a:pPr algn="ctr" indent="0" marL="0">
              <a:lnSpc>
                <a:spcPct val="100000"/>
              </a:lnSpc>
              <a:buNone/>
            </a:pPr>
            <a:r>
              <a:rPr lang="en-US" sz="34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Возникла АСЕАН, объединившая страны Юго-Восточной Азии ради стабильности, торговли и согласования внешней политики без отказа от государственного суверенитета.
</a:t>
            </a:r>
            <a:endParaRPr lang="en-US" sz="861" dirty="0"/>
          </a:p>
        </p:txBody>
      </p:sp>
      <p:sp>
        <p:nvSpPr>
          <p:cNvPr id="12" name="Text 4"/>
          <p:cNvSpPr txBox="1"/>
          <p:nvPr/>
        </p:nvSpPr>
        <p:spPr>
          <a:xfrm>
            <a:off x="4890576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1991
</a:t>
            </a:r>
            <a:pPr algn="ctr" indent="0" marL="0">
              <a:lnSpc>
                <a:spcPct val="100000"/>
              </a:lnSpc>
              <a:buNone/>
            </a:pPr>
            <a:r>
              <a:rPr lang="en-US" sz="35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 МЕРКОСУР, который стал примером регионального рынка в Латинской Америке и показал, что экономические связи могут смягчать значение границ.
</a:t>
            </a:r>
            <a:endParaRPr lang="en-US" sz="896" dirty="0"/>
          </a:p>
        </p:txBody>
      </p:sp>
      <p:sp>
        <p:nvSpPr>
          <p:cNvPr id="13" name="Text 5"/>
          <p:cNvSpPr txBox="1"/>
          <p:nvPr/>
        </p:nvSpPr>
        <p:spPr>
          <a:xfrm>
            <a:off x="7111198" y="2919092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
</a:t>
            </a:r>
            <a:pPr algn="ctr" indent="0" marL="0">
              <a:lnSpc>
                <a:spcPct val="100000"/>
              </a:lnSpc>
              <a:buNone/>
            </a:pPr>
            <a:r>
              <a:rPr lang="en-US" sz="34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союз укрепил координацию между государствами континента, а европейская интеграция еще сильнее расширила пространство совместных правил, торговли и мобильности.
</a:t>
            </a:r>
            <a:endParaRPr lang="en-US" sz="86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в политической карте
</a:t>
            </a:r>
            <a:endParaRPr lang="en-US" sz="2878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численность стран, а степень политико-географической сложности каждого региона и частоту территориальных напряжений.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и Африка выделяются большей неоднородностью и нестабильностью, тогда как Европа и Океания демонстрируют более устойчивые, но очень разные модели политической организации.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интерпретация региональных особенностей по материалам курса политической географии
</a:t>
            </a:r>
            <a:endParaRPr lang="en-US" sz="14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900" y="1604408"/>
            <a:ext cx="521700" cy="46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6175" y="1627595"/>
            <a:ext cx="521700" cy="417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5450" y="1627595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44725" y="1627595"/>
            <a:ext cx="521700" cy="4173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условия признания государства
</a:t>
            </a:r>
            <a:endParaRPr lang="en-US" sz="3113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признания государства необходима определенная территория, на которой действует власть и которую можно отличить от соседних политических единиц.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должно опираться на постоянное население, а не на временное присутствие людей или военных структур.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действующих органов власти важно для управления территорией, поддержания порядка и принятия обязательных решений.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вести международные связи и быть признанным другими странами определяет реальное место нового государства в мировой политике.
</a:t>
            </a:r>
            <a:endParaRPr lang="en-US" sz="137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локальный конфликт меняет карту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путь от спора до изменения статуса территории или появления новой границы.
</a:t>
            </a:r>
            <a:endParaRPr lang="en-US" sz="140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582019"/>
            <a:ext cx="4759500" cy="227476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устойчивости политической карты
</a:t>
            </a:r>
            <a:endParaRPr lang="en-US" sz="2875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помогают оценить, насколько вероятны быстрые изменения границ и статуса территории.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институты и международная поддержка, тем устойчивее территория и тем медленнее меняется политическая карта региона.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критериев политической устойчивости в региональной географии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тенденции трансформации политической карты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708079" y="1186850"/>
            <a:ext cx="2995334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Медленнее, но не стабильнее
</a:t>
            </a:r>
            <a:pPr algn="l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XXI веке карта мира меняется не так стремительно, как в эпоху деколонизации, однако отдельные зоны по-прежнему остаются уязвимыми к кризисам и пересмотру статуса.
</a:t>
            </a:r>
            <a:endParaRPr lang="en-US" sz="1420" dirty="0"/>
          </a:p>
        </p:txBody>
      </p:sp>
      <p:sp>
        <p:nvSpPr>
          <p:cNvPr id="12" name="Text 3"/>
          <p:cNvSpPr txBox="1"/>
          <p:nvPr/>
        </p:nvSpPr>
        <p:spPr>
          <a:xfrm>
            <a:off x="708079" y="2357927"/>
            <a:ext cx="2995334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Сепаратизм и идентичность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первый план выходят движения, основанные на этнической, языковой или региональной идентичности. Они чаще требуют автономии, чем немедленного международного признания.
</a:t>
            </a:r>
            <a:endParaRPr lang="en-US" sz="1368" dirty="0"/>
          </a:p>
        </p:txBody>
      </p:sp>
      <p:sp>
        <p:nvSpPr>
          <p:cNvPr id="13" name="Text 4"/>
          <p:cNvSpPr txBox="1"/>
          <p:nvPr/>
        </p:nvSpPr>
        <p:spPr>
          <a:xfrm>
            <a:off x="708079" y="3529005"/>
            <a:ext cx="2995334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воду, энергию, полезные ископаемые и доступ к новым маршрутам усиливается, а климатические изменения повышают давление на уже нестабильные территории.
</a:t>
            </a:r>
            <a:endParaRPr lang="en-US" sz="1352" dirty="0"/>
          </a:p>
        </p:txBody>
      </p:sp>
      <p:sp>
        <p:nvSpPr>
          <p:cNvPr id="14" name="Text 5"/>
          <p:cNvSpPr txBox="1"/>
          <p:nvPr/>
        </p:nvSpPr>
        <p:spPr>
          <a:xfrm>
            <a:off x="4230828" y="1186850"/>
            <a:ext cx="2995334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центры напряженности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чувствительны Арктика, Восточная Европа, Ближний Восток и часть Африки, где геополитические интересы пересекаются с внутренними противоречиями.
</a:t>
            </a:r>
            <a:endParaRPr lang="en-US" sz="1524" dirty="0"/>
          </a:p>
        </p:txBody>
      </p:sp>
      <p:sp>
        <p:nvSpPr>
          <p:cNvPr id="15" name="Text 6"/>
          <p:cNvSpPr txBox="1"/>
          <p:nvPr/>
        </p:nvSpPr>
        <p:spPr>
          <a:xfrm>
            <a:off x="4230828" y="2357927"/>
            <a:ext cx="2995334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вместо передела
</a:t>
            </a:r>
            <a:pPr algn="l" indent="0" marL="0">
              <a:lnSpc>
                <a:spcPct val="100000"/>
              </a:lnSpc>
              <a:buNone/>
            </a:pPr>
            <a:r>
              <a:rPr lang="en-US" sz="12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изменения выражаются не в появлении множества новых государств, а в перераспределении влияния, расширении интеграции и усложнении системы связей между странами.
</a:t>
            </a:r>
            <a:endParaRPr lang="en-US" sz="139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1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политическая карта мира
</a:t>
            </a:r>
            <a:pPr algn="l" indent="0" marL="0">
              <a:lnSpc>
                <a:spcPct val="100000"/>
              </a:lnSpc>
              <a:buNone/>
            </a:pPr>
            <a:r>
              <a:rPr lang="en-US" sz="176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 — это итог долгой истории, где границы, признание и региональные различия формируются под влиянием войны, дипломатии, экономики, права и географии. Она продолжает меняться и сегодня.
</a:t>
            </a:r>
            <a:endParaRPr lang="en-US" sz="391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2026-06-02T23:26:19Z</dcterms:created>
  <dcterms:modified xsi:type="dcterms:W3CDTF">2026-06-02T23:26:19Z</dcterms:modified>
</cp:coreProperties>
</file>