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двухполюсного мира: ключевые темы и структура урока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этапов и последствий окончания двухполюсной эпохи после Второй мировой войны.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противостояния двух мировых систем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1945 года мировая политика разделилась на два лагеря — социалистический под руководством СССР и капиталистический во главе с США. Эта система охватила более 100 стран, определяя мир через союзы, гонку вооружений и культурные разногласия.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350" y="1503031"/>
            <a:ext cx="2598075" cy="19916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2475" y="1503006"/>
            <a:ext cx="2598075" cy="19916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45625" y="1503006"/>
            <a:ext cx="2598075" cy="199168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события институционализации двухполюсного мира
</a:t>
            </a:r>
            <a:endParaRPr lang="en-US" sz="2921" dirty="0"/>
          </a:p>
        </p:txBody>
      </p:sp>
      <p:sp>
        <p:nvSpPr>
          <p:cNvPr id="11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468844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Ялтинские и Потсдамские соглашения 1945 года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итогам конференций были установлены сферы влияния СССР и США, что заложило основу двухполюсного миропорядка и разделения Европы на зоны контроля.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3283702" y="3631931"/>
            <a:ext cx="2586548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Организации Объединённых Наций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основанная в 1945 году, стремилась обеспечить коллективную безопасность и предотвратить будущие конфликты, став центральной платформой международных отношений.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142760" y="3631931"/>
            <a:ext cx="2586547" cy="1037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Военно-политические блоки: НАТО и Варшавский договор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НАТО (1949) и Варшавский договор (1955) закрепили противоположные военно-политические союзы, усилив разделение Европы и системную конкуренцию между двумя блоками.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«холодной войны» и политика сдерживания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82935" y="2222080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1947 — Доктрина Трумэна
</a:t>
            </a:r>
            <a:pPr algn="l" indent="0" marL="0">
              <a:lnSpc>
                <a:spcPct val="100000"/>
              </a:lnSpc>
              <a:buNone/>
            </a:pPr>
            <a:r>
              <a:rPr lang="en-US" sz="495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Объявлена политика сдерживания советской экспансии, направленная на поддержку стран, сопротивляющихся коммунизму.
</a:t>
            </a:r>
            <a:endParaRPr lang="en-US" sz="1188" dirty="0"/>
          </a:p>
        </p:txBody>
      </p:sp>
      <p:sp>
        <p:nvSpPr>
          <p:cNvPr id="10" name="Text 3"/>
          <p:cNvSpPr txBox="1"/>
          <p:nvPr/>
        </p:nvSpPr>
        <p:spPr>
          <a:xfrm>
            <a:off x="2593844" y="2326650"/>
            <a:ext cx="1285241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 — Создание НАТО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военного союза западных стран для коллективной защиты от возможной агрессии Восточного блока.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22859" y="2729986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4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1949-1954 — Доктрина Маршалла
</a:t>
            </a:r>
            <a:pPr algn="l" indent="0" marL="0">
              <a:lnSpc>
                <a:spcPct val="100000"/>
              </a:lnSpc>
              <a:buNone/>
            </a:pPr>
            <a:r>
              <a:rPr lang="en-US" sz="473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помощь разрушенным странам Западной Европы для укрепления их экономики и противостояния коммунизму.
</a:t>
            </a:r>
            <a:endParaRPr lang="en-US" sz="1134" dirty="0"/>
          </a:p>
        </p:txBody>
      </p:sp>
      <p:sp>
        <p:nvSpPr>
          <p:cNvPr id="12" name="Text 5"/>
          <p:cNvSpPr txBox="1"/>
          <p:nvPr/>
        </p:nvSpPr>
        <p:spPr>
          <a:xfrm>
            <a:off x="6652979" y="3135308"/>
            <a:ext cx="1285240" cy="12248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1950-е — Образование СЕНТО и СЕАТО
</a:t>
            </a:r>
            <a:pPr algn="l" indent="0" marL="0">
              <a:lnSpc>
                <a:spcPct val="100000"/>
              </a:lnSpc>
              <a:buNone/>
            </a:pPr>
            <a:r>
              <a:rPr lang="en-US" sz="488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союзов сдерживания в Азии и на Ближнем Востоке, расширяющих западное влияние в стратегически важных регионах.
</a:t>
            </a:r>
            <a:endParaRPr lang="en-US" sz="11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кризисы и конфликты в двухполюсном мире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564107" y="3069902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1948-1949 — Берлинский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Блокада Западного Берлина СССР, вызвавшая международное напряжение и укрепление разделения Германии.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609567" y="1642361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1950-1953 — Корейская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Вооружённое столкновение между Северной и Южной Кореей при поддержке СССР и США, символ идеологического противостояния.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58592" y="3748957"/>
            <a:ext cx="2126606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1962 — Карибский кризис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советских ракет на Кубе привело к максимальному напряжению, близкому к ядерному конфликту.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307706" y="2240993"/>
            <a:ext cx="2126605" cy="90582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1979-1989 — Афганская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конфликт с участием СССР против моджахедов, оказавший серьёзное влияние на ослабление советской 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военных расходов в эпоху двухполюсности, 1949-1989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Пики военных расходов совпадают с крупными конфликтами и кризисами периода Холодной войны.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SIPRI, 2023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трат отражает эскалацию противостояния, наивысшие затраты имели место во время Вьетнамской войны и гонки вооружений 80-х.
</a:t>
            </a:r>
            <a:endParaRPr lang="en-US" sz="110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Идеологическое противоборство и его влияние на мировое развитие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Противостояние социалистической и либеральной систем формировало мировоззрение и политические институты в разных странах.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Идеологии определяли экономические модели, взгляды на права человека и роль государственной власти в обществе.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Средствами борьбы стали пропаганда, образование и медиа, влияя на культуру и международные отношения.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Экономическая конкуренция и технологическая гонка сверхдержав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Маршалла способствовал быстрому восстановлению и экономическому росту Западной Европы после войны.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ЕЭС укрепляла экономическую интеграцию Запада, повышая конкурентоспособность на мировой арене.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Социалистические страны создавали СЭВ для экономического сотрудничества и попыток догнать Запад.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усилия, соцлагерь отставал в ВВП и инновациях, особенно в развитии информационных технологий.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разрядки: договоры, соглашения и новые контакты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Хельсинские соглашения подтвердили принципы безопасности, сотрудничества и прав человека в Европе.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ОСВ-1 и ОСВ-2 стали значительными шагами к ограничению стратегических вооружений в 1970-х годах.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 Никсона в Китай в 1972 году открыл новую страницу в международных отношениях и геополитике.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Рекордные вложения свидетельствуют о напряжённости, вызванной массовым расширением ядерного арсенала.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456 млрд долларов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1985 году США достигли рекордных военных расходов, отражающих интенсивность гонки вооружений.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обороны США, 1985
</a:t>
            </a:r>
            <a:endParaRPr lang="en-US" sz="3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Перестройка и внутренние кризисы в СССР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77985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1985 году Михаил Горбачёв инициировал перестройку, направленную на реформирование экономики и общества с целью выхода из кризиса через элементы рыночных механизмов.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814236" y="2571751"/>
            <a:ext cx="1772559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Гласность дала обществу возможность открыто обсуждать проблемы, что способствовало раскрепощению политической жизни и критике существующих порядков.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623990" y="1685875"/>
            <a:ext cx="2942026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централизации власти привело к росту сепаратистских настроений в республиках, ослаблению контроля и политической нестабильности в стране.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623990" y="3410084"/>
            <a:ext cx="2038270" cy="12813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1991 году экономический кризис привёл к падению производства на 30%, что усилило недовольство и способствовало распаду СССР.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7021" y="1518050"/>
            <a:ext cx="2543558" cy="33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1989 год: падение коммунистических режимов и Берлинская стена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3384754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1989 году массовые протесты в странах Восточной Европы привели к свержению коммунистических правительств, что обозначило крах советской модели управления в регионе.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216445" y="2744268"/>
            <a:ext cx="2253600" cy="14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Берлинской стены 9 ноября стало символом конца разделённого мира, открыв путь к объединению Германии и демократизации Восточной Европы.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975" y="1479277"/>
            <a:ext cx="3967425" cy="22742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3650" y="1472027"/>
            <a:ext cx="3967425" cy="227429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Распад СССР и становление новых государств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72840" y="3894060"/>
            <a:ext cx="3957300" cy="4484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Беловежские соглашения — конец СССР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декабре 1991 года руководители России, Украины и Беларуси подписали соглашение о роспуске Советского Союза и создании СНГ, что ознаменовало конец эпохи двухполюсного мира.
</a:t>
            </a:r>
            <a:endParaRPr lang="en-US" sz="962" dirty="0"/>
          </a:p>
        </p:txBody>
      </p:sp>
      <p:sp>
        <p:nvSpPr>
          <p:cNvPr id="11" name="Text 3"/>
          <p:cNvSpPr txBox="1"/>
          <p:nvPr/>
        </p:nvSpPr>
        <p:spPr>
          <a:xfrm>
            <a:off x="4723371" y="3894060"/>
            <a:ext cx="3957207" cy="4485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Возникновение новых независимых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4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постсоветском пространстве появилось 15 самостоятельных государств. Российская Федерация стала крупнейшим из них, а Украина, Казахстан и Беларусь получили признание в международных организациях.
</a:t>
            </a:r>
            <a:endParaRPr lang="en-US" sz="96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 международных структурах (конец 1980-х — начало 1990-х)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рост числа членов ООН, сокращение военных блоков и изменение общих оборонных расходов после распада СССР.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SIPRI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государств увеличилось, военный блоковый конфликт уменьшился, а расходы на оборону снизились, отражая новую ситуацию в мире.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Многополярность: новые центры силы и баланс в мире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новых игроков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значительно выросло влияние Китая и других стран, а развитие Евросоюза создало новый экономический и политический центр.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Гибкий мировой баланс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утратили статус единственной сверхдержавы, что привело к формированию многополярной системы с разнообразием военно-экономических альянсов.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и экономическая интеграция после 1991 года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мировой торговли с 1992 по 2008 год почти утроился, что свидетельствует об усилении экономической взаимосвязи государств.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институтами стали МВФ, ВТО и Всемирный банк, поддерживающие международные экономические правила и помощь.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транснациональных корпораций и информационных технологий стабилизировало экономические связи и повысило зависимость национальных систем от глобального рынка.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вызовы: конфликты, терроризм и новые угрозы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возникли серьёзные региональные конфликты, включая войны в Югославии, на Ближнем Востоке и в Кавказском регионе.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терроризм получил новое развитие с появлением Аль-Каиды и терактами 11 сентября 2001 года, усилив глобальные меры безопасности.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Киберпреступность и вопросы миграции стали новыми угрозами, требующими международного сотрудничества для эффективного контроля.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Обострились межэтнические и религиозные противоречия, что усложнило политическую обстановку во многих регионах мира.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Интеграция, регионализация и глобальное соперничество в XXI веке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20458" y="2006254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2001: Формирование ШОС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Шанхайской организации сотрудничества для укрепления безопасности и экономического партнёрства в Евразии.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441390" y="2006254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2015: Создание ЕАЭС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Евразийского экономического союза как интеграционного объединения для развития экономического сотрудничества.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28625" y="3651115"/>
            <a:ext cx="3494925" cy="7238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2016: Brexit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Великобритании покинуть Европейский союз стало знаковым событием, усилившим глобальное экономическое соперничество.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последствия и новые тенденции международных отношений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1990-х США обладали статусом единственной сверхдержавы, но к 2020 году такой доминирование ослабло из-за роста Китая, Индии и Евросоюза.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мировая система характеризуется балансом интересов и появлением переменных альянсов, отражающих множественность центров силы.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«новой холодной войны» отражает сложность современной политики, где многополярность становится ключевой чертой международных отношений.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361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187875" y="1051425"/>
            <a:ext cx="5549400" cy="304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конца двухполюсного мира для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двухполюсной системы породило новые вызовы и возможности, подчеркнув важность гибкости в международной политике и сотрудничестве в эпоху многополярности.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2026-05-11T04:58:14Z</dcterms:created>
  <dcterms:modified xsi:type="dcterms:W3CDTF">2026-05-11T04:58:14Z</dcterms:modified>
</cp:coreProperties>
</file>