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slideLayout" Target="../slideLayouts/slideLayout1.xml"/><Relationship Id="rId1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image" Target="../media/image-11-3.png"/><Relationship Id="rId4" Type="http://schemas.openxmlformats.org/officeDocument/2006/relationships/image" Target="../media/image-11-4.jpeg"/><Relationship Id="rId5" Type="http://schemas.openxmlformats.org/officeDocument/2006/relationships/image" Target="../media/image-11-5.png"/><Relationship Id="rId6" Type="http://schemas.openxmlformats.org/officeDocument/2006/relationships/image" Target="../media/image-11-6.jpe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slideLayout" Target="../slideLayouts/slideLayout1.xml"/><Relationship Id="rId10"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slideLayout" Target="../slideLayouts/slideLayout1.xml"/><Relationship Id="rId1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jpeg"/><Relationship Id="rId4" Type="http://schemas.openxmlformats.org/officeDocument/2006/relationships/image" Target="../media/image-18-4.png"/><Relationship Id="rId5" Type="http://schemas.openxmlformats.org/officeDocument/2006/relationships/image" Target="../media/image-18-5.jpeg"/><Relationship Id="rId6" Type="http://schemas.openxmlformats.org/officeDocument/2006/relationships/image" Target="../media/image-18-6.png"/><Relationship Id="rId7" Type="http://schemas.openxmlformats.org/officeDocument/2006/relationships/image" Target="../media/image-18-7.jpeg"/><Relationship Id="rId8" Type="http://schemas.openxmlformats.org/officeDocument/2006/relationships/image" Target="../media/image-18-8.png"/><Relationship Id="rId9" Type="http://schemas.openxmlformats.org/officeDocument/2006/relationships/slideLayout" Target="../slideLayouts/slideLayout1.xml"/><Relationship Id="rId10"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481452" y="0"/>
            <a:ext cx="4661297"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68325" y="4328725"/>
            <a:ext cx="3791700" cy="308100"/>
          </a:xfrm>
          <a:prstGeom prst="rect">
            <a:avLst/>
          </a:prstGeom>
          <a:noFill/>
          <a:ln/>
        </p:spPr>
        <p:txBody>
          <a:bodyPr wrap="square" lIns="0" tIns="0" rIns="0" bIns="0" rtlCol="0" anchor="b"/>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endParaRPr lang="en-US" sz="1000" dirty="0"/>
          </a:p>
        </p:txBody>
      </p:sp>
      <p:sp>
        <p:nvSpPr>
          <p:cNvPr id="6" name="Text 1"/>
          <p:cNvSpPr txBox="1"/>
          <p:nvPr/>
        </p:nvSpPr>
        <p:spPr>
          <a:xfrm>
            <a:off x="468325" y="3005050"/>
            <a:ext cx="3791700" cy="115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Crime: лексика, ситуации, диалоги и правила безопасности.
</a:t>
            </a:r>
            <a:endParaRPr lang="en-US" sz="1300" dirty="0"/>
          </a:p>
        </p:txBody>
      </p:sp>
      <p:sp>
        <p:nvSpPr>
          <p:cNvPr id="7" name="Text 2"/>
          <p:cNvSpPr txBox="1"/>
          <p:nvPr/>
        </p:nvSpPr>
        <p:spPr>
          <a:xfrm>
            <a:off x="468325" y="502425"/>
            <a:ext cx="3791700" cy="2302800"/>
          </a:xfrm>
          <a:prstGeom prst="rect">
            <a:avLst/>
          </a:prstGeom>
          <a:noFill/>
          <a:ln/>
        </p:spPr>
        <p:txBody>
          <a:bodyPr wrap="square" lIns="0" tIns="0" rIns="0" bIns="0" rtlCol="0" anchor="b"/>
          <a:lstStyle/>
          <a:p>
            <a:pPr algn="l" indent="0" marL="0">
              <a:lnSpc>
                <a:spcPct val="100000"/>
              </a:lnSpc>
              <a:buNone/>
            </a:pPr>
            <a:r>
              <a:rPr lang="en-US" sz="3946" dirty="0">
                <a:solidFill>
                  <a:srgbClr val="FFFFFF"/>
                </a:solidFill>
                <a:latin typeface="Arial" pitchFamily="34" charset="0"/>
                <a:ea typeface="Arial" pitchFamily="34" charset="-122"/>
                <a:cs typeface="Arial" pitchFamily="34" charset="-120"/>
              </a:rPr>
              <a:t>Crime in English: vocabulary, topics, and speaking skills
</a:t>
            </a:r>
            <a:endParaRPr lang="en-US" sz="394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80943" y="0"/>
            <a:ext cx="4862215"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2400" y="326250"/>
            <a:ext cx="4081200" cy="1140600"/>
          </a:xfrm>
          <a:prstGeom prst="rect">
            <a:avLst/>
          </a:prstGeom>
          <a:noFill/>
          <a:ln/>
        </p:spPr>
        <p:txBody>
          <a:bodyPr wrap="square" lIns="0" tIns="0" rIns="0" bIns="0" rtlCol="0" anchor="t"/>
          <a:lstStyle/>
          <a:p>
            <a:pPr algn="l" indent="0" marL="0">
              <a:lnSpc>
                <a:spcPct val="90000"/>
              </a:lnSpc>
              <a:buNone/>
            </a:pPr>
            <a:r>
              <a:rPr lang="en-US" sz="3200" dirty="0">
                <a:solidFill>
                  <a:srgbClr val="5384B8"/>
                </a:solidFill>
                <a:latin typeface="Arial" pitchFamily="34" charset="0"/>
                <a:ea typeface="Arial" pitchFamily="34" charset="-122"/>
                <a:cs typeface="Arial" pitchFamily="34" charset="-120"/>
              </a:rPr>
              <a:t>Почему тема Crime важна на уроке английского языка
</a:t>
            </a:r>
            <a:endParaRPr lang="en-US" sz="3200" dirty="0"/>
          </a:p>
        </p:txBody>
      </p:sp>
      <p:sp>
        <p:nvSpPr>
          <p:cNvPr id="6" name="Text 1"/>
          <p:cNvSpPr txBox="1"/>
          <p:nvPr/>
        </p:nvSpPr>
        <p:spPr>
          <a:xfrm>
            <a:off x="704700" y="2408125"/>
            <a:ext cx="3962700" cy="1967400"/>
          </a:xfrm>
          <a:prstGeom prst="rect">
            <a:avLst/>
          </a:prstGeom>
          <a:noFill/>
          <a:ln/>
        </p:spPr>
        <p:txBody>
          <a:bodyPr wrap="square" lIns="0" tIns="0" rIns="0" bIns="0" rtlCol="0" anchor="t"/>
          <a:lstStyle/>
          <a:p>
            <a:pPr algn="l" indent="0" marL="0">
              <a:lnSpc>
                <a:spcPct val="115000"/>
              </a:lnSpc>
              <a:buNone/>
            </a:pPr>
            <a:r>
              <a:rPr lang="en-US" sz="1400" dirty="0">
                <a:solidFill>
                  <a:srgbClr val="5384B8"/>
                </a:solidFill>
                <a:latin typeface="Arial" pitchFamily="34" charset="0"/>
                <a:ea typeface="Arial" pitchFamily="34" charset="-122"/>
                <a:cs typeface="Arial" pitchFamily="34" charset="-120"/>
              </a:rPr>
              <a:t>Тема Crime помогает говорить о реальных ситуациях, понимать тексты и новости, а также тренировать объяснение причин, последствий и правил поведения через простые английские модели речи.
</a:t>
            </a:r>
            <a:endParaRPr lang="en-US" sz="1400" dirty="0"/>
          </a:p>
        </p:txBody>
      </p:sp>
      <p:sp>
        <p:nvSpPr>
          <p:cNvPr id="7" name="Text 2"/>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70225" y="326250"/>
            <a:ext cx="7507200" cy="512400"/>
          </a:xfrm>
          <a:prstGeom prst="rect">
            <a:avLst/>
          </a:prstGeom>
          <a:noFill/>
          <a:ln/>
        </p:spPr>
        <p:txBody>
          <a:bodyPr wrap="square" lIns="0" tIns="0" rIns="0" bIns="0" rtlCol="0" anchor="t"/>
          <a:lstStyle/>
          <a:p>
            <a:pPr algn="l" indent="0" marL="0">
              <a:lnSpc>
                <a:spcPct val="90000"/>
              </a:lnSpc>
              <a:buNone/>
            </a:pPr>
            <a:r>
              <a:rPr lang="en-US" sz="2463" dirty="0">
                <a:solidFill>
                  <a:srgbClr val="5F92C9"/>
                </a:solidFill>
                <a:latin typeface="Arial" pitchFamily="34" charset="0"/>
                <a:ea typeface="Arial" pitchFamily="34" charset="-122"/>
                <a:cs typeface="Arial" pitchFamily="34" charset="-120"/>
              </a:rPr>
              <a:t>Crime: основное значение слова и близкие понятия
</a:t>
            </a:r>
            <a:endParaRPr lang="en-US" sz="2463" dirty="0"/>
          </a:p>
        </p:txBody>
      </p:sp>
      <p:sp>
        <p:nvSpPr>
          <p:cNvPr id="9" name="Text 1"/>
          <p:cNvSpPr txBox="1"/>
          <p:nvPr/>
        </p:nvSpPr>
        <p:spPr>
          <a:xfrm>
            <a:off x="8408025" y="4718050"/>
            <a:ext cx="589200" cy="2934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3</a:t>
            </a:r>
            <a:endParaRPr lang="en-US" sz="900" dirty="0"/>
          </a:p>
        </p:txBody>
      </p:sp>
      <p:sp>
        <p:nvSpPr>
          <p:cNvPr id="10" name="Text 2"/>
          <p:cNvSpPr txBox="1"/>
          <p:nvPr/>
        </p:nvSpPr>
        <p:spPr>
          <a:xfrm>
            <a:off x="605000" y="2504975"/>
            <a:ext cx="1251900" cy="14427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Crime — это нарушение закона, то есть действие, которое запрещено государством. В речи по теме рядом часто встречаются слова law, police, court, punishment и victim.
</a:t>
            </a:r>
            <a:endParaRPr lang="en-US" sz="900" dirty="0"/>
          </a:p>
        </p:txBody>
      </p:sp>
      <p:sp>
        <p:nvSpPr>
          <p:cNvPr id="11" name="Text 3"/>
          <p:cNvSpPr txBox="1"/>
          <p:nvPr/>
        </p:nvSpPr>
        <p:spPr>
          <a:xfrm>
            <a:off x="605000" y="1909700"/>
            <a:ext cx="1251900" cy="5124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Что значит crime
</a:t>
            </a:r>
            <a:endParaRPr lang="en-US" sz="1100" dirty="0"/>
          </a:p>
        </p:txBody>
      </p:sp>
      <p:sp>
        <p:nvSpPr>
          <p:cNvPr id="12" name="Text 4"/>
          <p:cNvSpPr txBox="1"/>
          <p:nvPr/>
        </p:nvSpPr>
        <p:spPr>
          <a:xfrm>
            <a:off x="7318200" y="2504975"/>
            <a:ext cx="1251900" cy="14427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Чем точнее школьник различает эти слова, тем легче ему читать тексты, обсуждать проблему и составлять короткие диалоги на английском языке.
</a:t>
            </a:r>
            <a:endParaRPr lang="en-US" sz="900" dirty="0"/>
          </a:p>
        </p:txBody>
      </p:sp>
      <p:sp>
        <p:nvSpPr>
          <p:cNvPr id="13" name="Text 5"/>
          <p:cNvSpPr txBox="1"/>
          <p:nvPr/>
        </p:nvSpPr>
        <p:spPr>
          <a:xfrm>
            <a:off x="7318200" y="1909700"/>
            <a:ext cx="1251900" cy="5124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Почему это важно
</a:t>
            </a:r>
            <a:endParaRPr lang="en-US" sz="1100" dirty="0"/>
          </a:p>
        </p:txBody>
      </p:sp>
      <p:sp>
        <p:nvSpPr>
          <p:cNvPr id="14" name="Text 6"/>
          <p:cNvSpPr txBox="1"/>
          <p:nvPr/>
        </p:nvSpPr>
        <p:spPr>
          <a:xfrm>
            <a:off x="5639900" y="2504975"/>
            <a:ext cx="1251900" cy="14427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Учебная лексика включает theft, robbery, burglary, fraud, assault, vandalism и cybercrime. Эти слова обозначают разные типы нарушений и помогают не путать похожие ситуации.
</a:t>
            </a:r>
            <a:endParaRPr lang="en-US" sz="900" dirty="0"/>
          </a:p>
        </p:txBody>
      </p:sp>
      <p:sp>
        <p:nvSpPr>
          <p:cNvPr id="15" name="Text 7"/>
          <p:cNvSpPr txBox="1"/>
          <p:nvPr/>
        </p:nvSpPr>
        <p:spPr>
          <a:xfrm>
            <a:off x="5639900" y="1909700"/>
            <a:ext cx="1251900" cy="5124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Виды правонарушений
</a:t>
            </a:r>
            <a:endParaRPr lang="en-US" sz="1100" dirty="0"/>
          </a:p>
        </p:txBody>
      </p:sp>
      <p:sp>
        <p:nvSpPr>
          <p:cNvPr id="16" name="Text 8"/>
          <p:cNvSpPr txBox="1"/>
          <p:nvPr/>
        </p:nvSpPr>
        <p:spPr>
          <a:xfrm>
            <a:off x="3961600" y="2504975"/>
            <a:ext cx="1251900" cy="14427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В описании ситуации полезны слова offender, victim, witness и police. Они помогают назвать участников события и точно объяснить, что произошло, без лишних повторов.
</a:t>
            </a:r>
            <a:endParaRPr lang="en-US" sz="900" dirty="0"/>
          </a:p>
        </p:txBody>
      </p:sp>
      <p:sp>
        <p:nvSpPr>
          <p:cNvPr id="17" name="Text 9"/>
          <p:cNvSpPr txBox="1"/>
          <p:nvPr/>
        </p:nvSpPr>
        <p:spPr>
          <a:xfrm>
            <a:off x="3961600" y="1909700"/>
            <a:ext cx="1251900" cy="5124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Кто участвует
</a:t>
            </a:r>
            <a:endParaRPr lang="en-US" sz="1100" dirty="0"/>
          </a:p>
        </p:txBody>
      </p:sp>
      <p:sp>
        <p:nvSpPr>
          <p:cNvPr id="18" name="Text 10"/>
          <p:cNvSpPr txBox="1"/>
          <p:nvPr/>
        </p:nvSpPr>
        <p:spPr>
          <a:xfrm>
            <a:off x="2283300" y="2504975"/>
            <a:ext cx="1251900" cy="14427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Слова crime и criminal не равны по значению. Crime — это само преступление, а criminal — человек, который совершает незаконное действие и нарушает правила.
</a:t>
            </a:r>
            <a:endParaRPr lang="en-US" sz="900" dirty="0"/>
          </a:p>
        </p:txBody>
      </p:sp>
      <p:sp>
        <p:nvSpPr>
          <p:cNvPr id="19" name="Text 11"/>
          <p:cNvSpPr txBox="1"/>
          <p:nvPr/>
        </p:nvSpPr>
        <p:spPr>
          <a:xfrm>
            <a:off x="2283300" y="1909700"/>
            <a:ext cx="1251900" cy="5124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Crime и criminal
</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20575" y="1712750"/>
            <a:ext cx="3501900" cy="2153549"/>
          </a:xfrm>
          <a:prstGeom prst="rect">
            <a:avLst/>
          </a:prstGeom>
        </p:spPr>
      </p:pic>
      <p:sp>
        <p:nvSpPr>
          <p:cNvPr id="4" name="Text 0"/>
          <p:cNvSpPr txBox="1"/>
          <p:nvPr/>
        </p:nvSpPr>
        <p:spPr>
          <a:xfrm>
            <a:off x="362400" y="326250"/>
            <a:ext cx="8381700" cy="797700"/>
          </a:xfrm>
          <a:prstGeom prst="rect">
            <a:avLst/>
          </a:prstGeom>
          <a:noFill/>
          <a:ln/>
        </p:spPr>
        <p:txBody>
          <a:bodyPr wrap="square" lIns="0" tIns="0" rIns="0" bIns="0" rtlCol="0" anchor="t"/>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Основные виды преступлений в английской лексике
</a:t>
            </a:r>
            <a:endParaRPr lang="en-US" sz="3200" dirty="0"/>
          </a:p>
        </p:txBody>
      </p:sp>
      <p:sp>
        <p:nvSpPr>
          <p:cNvPr id="5" name="Text 1"/>
          <p:cNvSpPr txBox="1"/>
          <p:nvPr/>
        </p:nvSpPr>
        <p:spPr>
          <a:xfrm>
            <a:off x="4945300" y="1711925"/>
            <a:ext cx="3501900" cy="21552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Диаграмма показывает, как английские слова группируют похожие, но не одинаковые виды преступлений.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Визуальное сравнение помогает быстрее различать термины и выбирать точное слово в описании ситуации.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5F92C9"/>
                </a:solidFill>
                <a:latin typeface="Arial" pitchFamily="34" charset="0"/>
                <a:ea typeface="Arial" pitchFamily="34" charset="-122"/>
                <a:cs typeface="Arial" pitchFamily="34" charset="-120"/>
              </a:rPr>
              <a:t>Учебная классификация по материалам задания; условная схема для сравнения терминов.
</a:t>
            </a:r>
            <a:endParaRPr lang="en-US" sz="1100" dirty="0"/>
          </a:p>
        </p:txBody>
      </p:sp>
      <p:sp>
        <p:nvSpPr>
          <p:cNvPr id="6" name="Text 2"/>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9850" y="2901347"/>
            <a:ext cx="2697000" cy="196480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70225" y="326250"/>
            <a:ext cx="7507200" cy="5124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Why do people commit crimes?
</a:t>
            </a:r>
            <a:endParaRPr lang="en-US" sz="3200" dirty="0"/>
          </a:p>
        </p:txBody>
      </p:sp>
      <p:sp>
        <p:nvSpPr>
          <p:cNvPr id="10" name="Text 1"/>
          <p:cNvSpPr txBox="1"/>
          <p:nvPr/>
        </p:nvSpPr>
        <p:spPr>
          <a:xfrm>
            <a:off x="8408025" y="4718050"/>
            <a:ext cx="589200" cy="2934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5</a:t>
            </a:r>
            <a:endParaRPr lang="en-US" sz="900" dirty="0"/>
          </a:p>
        </p:txBody>
      </p:sp>
      <p:sp>
        <p:nvSpPr>
          <p:cNvPr id="11" name="Text 2"/>
          <p:cNvSpPr txBox="1"/>
          <p:nvPr/>
        </p:nvSpPr>
        <p:spPr>
          <a:xfrm>
            <a:off x="470241" y="1690048"/>
            <a:ext cx="2628000" cy="10707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Иногда человек идёт на плохой поступок из-за давления друзей. Он боится отказать группе, поэтому делает выбор, который позже приводит к неприятным последствиям.
</a:t>
            </a:r>
            <a:endParaRPr lang="en-US" sz="1100" dirty="0"/>
          </a:p>
        </p:txBody>
      </p:sp>
      <p:sp>
        <p:nvSpPr>
          <p:cNvPr id="12" name="Text 3"/>
          <p:cNvSpPr txBox="1"/>
          <p:nvPr/>
        </p:nvSpPr>
        <p:spPr>
          <a:xfrm>
            <a:off x="470225" y="1342200"/>
            <a:ext cx="2628000" cy="277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Pressure from others
</a:t>
            </a:r>
            <a:endParaRPr lang="en-US" sz="1400" dirty="0"/>
          </a:p>
        </p:txBody>
      </p:sp>
      <p:sp>
        <p:nvSpPr>
          <p:cNvPr id="13" name="Text 4"/>
          <p:cNvSpPr txBox="1"/>
          <p:nvPr/>
        </p:nvSpPr>
        <p:spPr>
          <a:xfrm>
            <a:off x="6074616" y="3767798"/>
            <a:ext cx="2628000" cy="10707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Некоторые думают, что easy money решает все трудности. Но такой выбор обычно даёт краткую выгоду и приводит к риску, наказанию и потере доверия.
</a:t>
            </a:r>
            <a:endParaRPr lang="en-US" sz="1100" dirty="0"/>
          </a:p>
        </p:txBody>
      </p:sp>
      <p:sp>
        <p:nvSpPr>
          <p:cNvPr id="14" name="Text 5"/>
          <p:cNvSpPr txBox="1"/>
          <p:nvPr/>
        </p:nvSpPr>
        <p:spPr>
          <a:xfrm>
            <a:off x="6074600" y="3419950"/>
            <a:ext cx="2628000" cy="277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Wrong idea of success
</a:t>
            </a:r>
            <a:endParaRPr lang="en-US" sz="1400" dirty="0"/>
          </a:p>
        </p:txBody>
      </p:sp>
      <p:sp>
        <p:nvSpPr>
          <p:cNvPr id="15" name="Text 6"/>
          <p:cNvSpPr txBox="1"/>
          <p:nvPr/>
        </p:nvSpPr>
        <p:spPr>
          <a:xfrm>
            <a:off x="6074629" y="1690048"/>
            <a:ext cx="2628000" cy="10707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Сильные эмоции мешают думать спокойно. Злость или зависть могут привести к импульсивным действиям, а одна неверная реакция часто становится причиной серьёзной проблемы.
</a:t>
            </a:r>
            <a:endParaRPr lang="en-US" sz="1100" dirty="0"/>
          </a:p>
        </p:txBody>
      </p:sp>
      <p:sp>
        <p:nvSpPr>
          <p:cNvPr id="16" name="Text 7"/>
          <p:cNvSpPr txBox="1"/>
          <p:nvPr/>
        </p:nvSpPr>
        <p:spPr>
          <a:xfrm>
            <a:off x="6074613" y="1342200"/>
            <a:ext cx="2628000" cy="277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Anger and jealousy
</a:t>
            </a:r>
            <a:endParaRPr lang="en-US" sz="1400" dirty="0"/>
          </a:p>
        </p:txBody>
      </p:sp>
      <p:sp>
        <p:nvSpPr>
          <p:cNvPr id="17" name="Text 8"/>
          <p:cNvSpPr txBox="1"/>
          <p:nvPr/>
        </p:nvSpPr>
        <p:spPr>
          <a:xfrm>
            <a:off x="3272441" y="1690048"/>
            <a:ext cx="2628000" cy="10707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Пoverty и желание лёгких денег могут подтолкнуть к преступлению. Когда человеку не хватает ресурсов, он иногда выбирает незаконный способ получить то, что хочет.
</a:t>
            </a:r>
            <a:endParaRPr lang="en-US" sz="1100" dirty="0"/>
          </a:p>
        </p:txBody>
      </p:sp>
      <p:sp>
        <p:nvSpPr>
          <p:cNvPr id="18" name="Text 9"/>
          <p:cNvSpPr txBox="1"/>
          <p:nvPr/>
        </p:nvSpPr>
        <p:spPr>
          <a:xfrm>
            <a:off x="3272425" y="1342200"/>
            <a:ext cx="2628000" cy="277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Money problems
</a:t>
            </a:r>
            <a:endParaRPr lang="en-US" sz="1400" dirty="0"/>
          </a:p>
        </p:txBody>
      </p:sp>
      <p:sp>
        <p:nvSpPr>
          <p:cNvPr id="19" name="Text 10"/>
          <p:cNvSpPr txBox="1"/>
          <p:nvPr/>
        </p:nvSpPr>
        <p:spPr>
          <a:xfrm>
            <a:off x="3272441" y="3767798"/>
            <a:ext cx="2628000" cy="10707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Не каждое преступление связано с большой проблемой. Иногда всё начинается с плохого решения, когда человек не останавливается вовремя и игнорирует правила.
</a:t>
            </a:r>
            <a:endParaRPr lang="en-US" sz="1100" dirty="0"/>
          </a:p>
        </p:txBody>
      </p:sp>
      <p:sp>
        <p:nvSpPr>
          <p:cNvPr id="20" name="Text 11"/>
          <p:cNvSpPr txBox="1"/>
          <p:nvPr/>
        </p:nvSpPr>
        <p:spPr>
          <a:xfrm>
            <a:off x="3272425" y="3419950"/>
            <a:ext cx="2628000" cy="277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Bad decisions
</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5450" y="1831501"/>
            <a:ext cx="4598400" cy="183259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2400" y="326250"/>
            <a:ext cx="7762500" cy="9066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Crime vocabulary: word, meaning, example
</a:t>
            </a:r>
            <a:endParaRPr lang="en-US" sz="3200" dirty="0"/>
          </a:p>
        </p:txBody>
      </p:sp>
      <p:sp>
        <p:nvSpPr>
          <p:cNvPr id="6" name="Text 1"/>
          <p:cNvSpPr txBox="1"/>
          <p:nvPr/>
        </p:nvSpPr>
        <p:spPr>
          <a:xfrm>
            <a:off x="5686350" y="1610725"/>
            <a:ext cx="3204300" cy="8469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Таблица помогает быстро запомнить важные слова и использовать их в коротких предложениях.
</a:t>
            </a:r>
            <a:endParaRPr lang="en-US" sz="1100" dirty="0"/>
          </a:p>
        </p:txBody>
      </p:sp>
      <p:sp>
        <p:nvSpPr>
          <p:cNvPr id="7" name="Text 2"/>
          <p:cNvSpPr txBox="1"/>
          <p:nvPr/>
        </p:nvSpPr>
        <p:spPr>
          <a:xfrm>
            <a:off x="5686350" y="2643936"/>
            <a:ext cx="3204300" cy="7803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Точные слова делают описание ситуации ясным: видно, кто совершил действие, кто пострадал и какие вещи были украдены.
</a:t>
            </a:r>
            <a:endParaRPr lang="en-US" sz="1100" dirty="0"/>
          </a:p>
        </p:txBody>
      </p:sp>
      <p:sp>
        <p:nvSpPr>
          <p:cNvPr id="8" name="Text 3"/>
          <p:cNvSpPr txBox="1"/>
          <p:nvPr/>
        </p:nvSpPr>
        <p:spPr>
          <a:xfrm>
            <a:off x="5686350" y="3589049"/>
            <a:ext cx="3136800" cy="450900"/>
          </a:xfrm>
          <a:prstGeom prst="rect">
            <a:avLst/>
          </a:prstGeom>
          <a:noFill/>
          <a:ln/>
        </p:spPr>
        <p:txBody>
          <a:bodyPr wrap="square" lIns="0" tIns="0" rIns="0" bIns="0" rtlCol="0" anchor="ctr"/>
          <a:lstStyle/>
          <a:p>
            <a:pPr algn="l" indent="0" marL="0">
              <a:lnSpc>
                <a:spcPct val="100000"/>
              </a:lnSpc>
              <a:buNone/>
            </a:pPr>
            <a:r>
              <a:rPr lang="en-US" sz="1000" dirty="0">
                <a:solidFill>
                  <a:srgbClr val="5F92C9"/>
                </a:solidFill>
                <a:latin typeface="Arial" pitchFamily="34" charset="0"/>
                <a:ea typeface="Arial" pitchFamily="34" charset="-122"/>
                <a:cs typeface="Arial" pitchFamily="34" charset="-120"/>
              </a:rPr>
              <a:t>Учебная лексика по теме Crime
</a:t>
            </a:r>
            <a:endParaRPr lang="en-US" sz="1000" dirty="0"/>
          </a:p>
        </p:txBody>
      </p:sp>
      <p:sp>
        <p:nvSpPr>
          <p:cNvPr id="9" name="Text 4"/>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05200" y="1122550"/>
            <a:ext cx="221100" cy="221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705200" y="1890475"/>
            <a:ext cx="221100" cy="2211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705200" y="2680510"/>
            <a:ext cx="221100" cy="17688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705200" y="3448435"/>
            <a:ext cx="221100" cy="17688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705200" y="4216360"/>
            <a:ext cx="221100" cy="176880"/>
          </a:xfrm>
          <a:prstGeom prst="rect">
            <a:avLst/>
          </a:prstGeom>
        </p:spPr>
      </p:pic>
      <p:sp>
        <p:nvSpPr>
          <p:cNvPr id="12"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7</a:t>
            </a:r>
            <a:endParaRPr lang="en-US" sz="900" dirty="0"/>
          </a:p>
        </p:txBody>
      </p:sp>
      <p:sp>
        <p:nvSpPr>
          <p:cNvPr id="13" name="Text 1"/>
          <p:cNvSpPr txBox="1"/>
          <p:nvPr/>
        </p:nvSpPr>
        <p:spPr>
          <a:xfrm>
            <a:off x="362400" y="326250"/>
            <a:ext cx="8410200" cy="424200"/>
          </a:xfrm>
          <a:prstGeom prst="rect">
            <a:avLst/>
          </a:prstGeom>
          <a:noFill/>
          <a:ln/>
        </p:spPr>
        <p:txBody>
          <a:bodyPr wrap="square" lIns="0" tIns="0" rIns="0" bIns="0" rtlCol="0" anchor="t"/>
          <a:lstStyle/>
          <a:p>
            <a:pPr algn="l" indent="0" marL="0">
              <a:lnSpc>
                <a:spcPct val="90000"/>
              </a:lnSpc>
              <a:buNone/>
            </a:pPr>
            <a:r>
              <a:rPr lang="en-US" sz="2600" dirty="0">
                <a:solidFill>
                  <a:srgbClr val="5384B8"/>
                </a:solidFill>
                <a:latin typeface="Arial" pitchFamily="34" charset="0"/>
                <a:ea typeface="Arial" pitchFamily="34" charset="-122"/>
                <a:cs typeface="Arial" pitchFamily="34" charset="-120"/>
              </a:rPr>
              <a:t>What happens to victims of crime?
</a:t>
            </a:r>
            <a:endParaRPr lang="en-US" sz="2600" dirty="0"/>
          </a:p>
        </p:txBody>
      </p:sp>
      <p:sp>
        <p:nvSpPr>
          <p:cNvPr id="14" name="Text 2"/>
          <p:cNvSpPr txBox="1"/>
          <p:nvPr/>
        </p:nvSpPr>
        <p:spPr>
          <a:xfrm>
            <a:off x="1090575" y="963700"/>
            <a:ext cx="7317300" cy="537900"/>
          </a:xfrm>
          <a:prstGeom prst="rect">
            <a:avLst/>
          </a:prstGeom>
          <a:noFill/>
          <a:ln/>
        </p:spPr>
        <p:txBody>
          <a:bodyPr wrap="square" lIns="0" tIns="0" rIns="0" bIns="0" rtlCol="0" anchor="ctr"/>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Страх
</a:t>
            </a:r>
            <a:pPr algn="l" indent="0" marL="0">
              <a:lnSpc>
                <a:spcPct val="100000"/>
              </a:lnSpc>
              <a:buNone/>
            </a:pPr>
            <a:r>
              <a:rPr lang="en-US" sz="500" dirty="0">
                <a:solidFill>
                  <a:srgbClr val="5384B8"/>
                </a:solidFill>
                <a:latin typeface="Arial" pitchFamily="34" charset="0"/>
                <a:ea typeface="Arial" pitchFamily="34" charset="-122"/>
                <a:cs typeface="Arial" pitchFamily="34" charset="-120"/>
              </a:rPr>
              <a:t>
</a:t>
            </a:r>
            <a:pPr algn="l" indent="0" marL="0">
              <a:lnSpc>
                <a:spcPct val="100000"/>
              </a:lnSpc>
              <a:buNone/>
            </a:pPr>
            <a:r>
              <a:rPr lang="en-US" sz="800" dirty="0">
                <a:solidFill>
                  <a:srgbClr val="5384B8"/>
                </a:solidFill>
                <a:latin typeface="Arial" pitchFamily="34" charset="0"/>
                <a:ea typeface="Arial" pitchFamily="34" charset="-122"/>
                <a:cs typeface="Arial" pitchFamily="34" charset="-120"/>
              </a:rPr>
              <a:t>После преступления человек может чувствовать себя незащищённым и бояться повторения ситуации. Часто появляется тревога, особенно если событие произошло рядом с домом или школой.
</a:t>
            </a:r>
            <a:endParaRPr lang="en-US" sz="1100" dirty="0"/>
          </a:p>
        </p:txBody>
      </p:sp>
      <p:sp>
        <p:nvSpPr>
          <p:cNvPr id="15" name="Text 3"/>
          <p:cNvSpPr txBox="1"/>
          <p:nvPr/>
        </p:nvSpPr>
        <p:spPr>
          <a:xfrm>
            <a:off x="1090575" y="1731625"/>
            <a:ext cx="7317300" cy="537900"/>
          </a:xfrm>
          <a:prstGeom prst="rect">
            <a:avLst/>
          </a:prstGeom>
          <a:noFill/>
          <a:ln/>
        </p:spPr>
        <p:txBody>
          <a:bodyPr wrap="square" lIns="0" tIns="0" rIns="0" bIns="0" rtlCol="0" anchor="ctr"/>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Стресс
</a:t>
            </a:r>
            <a:pPr algn="l" indent="0" marL="0">
              <a:lnSpc>
                <a:spcPct val="100000"/>
              </a:lnSpc>
              <a:buNone/>
            </a:pPr>
            <a:r>
              <a:rPr lang="en-US" sz="500" dirty="0">
                <a:solidFill>
                  <a:srgbClr val="5384B8"/>
                </a:solidFill>
                <a:latin typeface="Arial" pitchFamily="34" charset="0"/>
                <a:ea typeface="Arial" pitchFamily="34" charset="-122"/>
                <a:cs typeface="Arial" pitchFamily="34" charset="-120"/>
              </a:rPr>
              <a:t>
</a:t>
            </a:r>
            <a:pPr algn="l" indent="0" marL="0">
              <a:lnSpc>
                <a:spcPct val="100000"/>
              </a:lnSpc>
              <a:buNone/>
            </a:pPr>
            <a:r>
              <a:rPr lang="en-US" sz="800" dirty="0">
                <a:solidFill>
                  <a:srgbClr val="5384B8"/>
                </a:solidFill>
                <a:latin typeface="Arial" pitchFamily="34" charset="0"/>
                <a:ea typeface="Arial" pitchFamily="34" charset="-122"/>
                <a:cs typeface="Arial" pitchFamily="34" charset="-120"/>
              </a:rPr>
              <a:t>Victims often feel stressed and find it hard to concentrate. Им трудно учиться, запоминать информацию и спокойно разговаривать о случившемся без поддержки взрослых.
</a:t>
            </a:r>
            <a:endParaRPr lang="en-US" sz="1100" dirty="0"/>
          </a:p>
        </p:txBody>
      </p:sp>
      <p:sp>
        <p:nvSpPr>
          <p:cNvPr id="16" name="Text 4"/>
          <p:cNvSpPr txBox="1"/>
          <p:nvPr/>
        </p:nvSpPr>
        <p:spPr>
          <a:xfrm>
            <a:off x="1090575" y="2499550"/>
            <a:ext cx="7317300" cy="537900"/>
          </a:xfrm>
          <a:prstGeom prst="rect">
            <a:avLst/>
          </a:prstGeom>
          <a:noFill/>
          <a:ln/>
        </p:spPr>
        <p:txBody>
          <a:bodyPr wrap="square" lIns="0" tIns="0" rIns="0" bIns="0" rtlCol="0" anchor="ctr"/>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Проблемы со сном
</a:t>
            </a:r>
            <a:pPr algn="l" indent="0" marL="0">
              <a:lnSpc>
                <a:spcPct val="100000"/>
              </a:lnSpc>
              <a:buNone/>
            </a:pPr>
            <a:r>
              <a:rPr lang="en-US" sz="500" dirty="0">
                <a:solidFill>
                  <a:srgbClr val="5384B8"/>
                </a:solidFill>
                <a:latin typeface="Arial" pitchFamily="34" charset="0"/>
                <a:ea typeface="Arial" pitchFamily="34" charset="-122"/>
                <a:cs typeface="Arial" pitchFamily="34" charset="-120"/>
              </a:rPr>
              <a:t>
</a:t>
            </a:r>
            <a:pPr algn="l" indent="0" marL="0">
              <a:lnSpc>
                <a:spcPct val="100000"/>
              </a:lnSpc>
              <a:buNone/>
            </a:pPr>
            <a:r>
              <a:rPr lang="en-US" sz="800" dirty="0">
                <a:solidFill>
                  <a:srgbClr val="5384B8"/>
                </a:solidFill>
                <a:latin typeface="Arial" pitchFamily="34" charset="0"/>
                <a:ea typeface="Arial" pitchFamily="34" charset="-122"/>
                <a:cs typeface="Arial" pitchFamily="34" charset="-120"/>
              </a:rPr>
              <a:t>Переживания могут нарушать сон. Ребёнок долго не засыпает, просыпается ночью или думает о случившемся, поэтому утром чувствует усталость и раздражение.
</a:t>
            </a:r>
            <a:endParaRPr lang="en-US" sz="1100" dirty="0"/>
          </a:p>
        </p:txBody>
      </p:sp>
      <p:sp>
        <p:nvSpPr>
          <p:cNvPr id="17" name="Text 5"/>
          <p:cNvSpPr txBox="1"/>
          <p:nvPr/>
        </p:nvSpPr>
        <p:spPr>
          <a:xfrm>
            <a:off x="1090575" y="3267475"/>
            <a:ext cx="7317300" cy="537900"/>
          </a:xfrm>
          <a:prstGeom prst="rect">
            <a:avLst/>
          </a:prstGeom>
          <a:noFill/>
          <a:ln/>
        </p:spPr>
        <p:txBody>
          <a:bodyPr wrap="square" lIns="0" tIns="0" rIns="0" bIns="0" rtlCol="0" anchor="ctr"/>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Нужна поддержка
</a:t>
            </a:r>
            <a:pPr algn="l" indent="0" marL="0">
              <a:lnSpc>
                <a:spcPct val="100000"/>
              </a:lnSpc>
              <a:buNone/>
            </a:pPr>
            <a:r>
              <a:rPr lang="en-US" sz="500" dirty="0">
                <a:solidFill>
                  <a:srgbClr val="5384B8"/>
                </a:solidFill>
                <a:latin typeface="Arial" pitchFamily="34" charset="0"/>
                <a:ea typeface="Arial" pitchFamily="34" charset="-122"/>
                <a:cs typeface="Arial" pitchFamily="34" charset="-120"/>
              </a:rPr>
              <a:t>
</a:t>
            </a:r>
            <a:pPr algn="l" indent="0" marL="0">
              <a:lnSpc>
                <a:spcPct val="100000"/>
              </a:lnSpc>
              <a:buNone/>
            </a:pPr>
            <a:r>
              <a:rPr lang="en-US" sz="800" dirty="0">
                <a:solidFill>
                  <a:srgbClr val="5384B8"/>
                </a:solidFill>
                <a:latin typeface="Arial" pitchFamily="34" charset="0"/>
                <a:ea typeface="Arial" pitchFamily="34" charset="-122"/>
                <a:cs typeface="Arial" pitchFamily="34" charset="-120"/>
              </a:rPr>
              <a:t>Useful phrases include feel scared, need help and ask for support. They help students speak politely about emotions and show empathy toward the victim.
</a:t>
            </a:r>
            <a:endParaRPr lang="en-US" sz="1100" dirty="0"/>
          </a:p>
        </p:txBody>
      </p:sp>
      <p:sp>
        <p:nvSpPr>
          <p:cNvPr id="18" name="Text 6"/>
          <p:cNvSpPr txBox="1"/>
          <p:nvPr/>
        </p:nvSpPr>
        <p:spPr>
          <a:xfrm>
            <a:off x="1090575" y="4035400"/>
            <a:ext cx="7317300" cy="537900"/>
          </a:xfrm>
          <a:prstGeom prst="rect">
            <a:avLst/>
          </a:prstGeom>
          <a:noFill/>
          <a:ln/>
        </p:spPr>
        <p:txBody>
          <a:bodyPr wrap="square" lIns="0" tIns="0" rIns="0" bIns="0" rtlCol="0" anchor="ctr"/>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Сообщить о случившемся
</a:t>
            </a:r>
            <a:pPr algn="l" indent="0" marL="0">
              <a:lnSpc>
                <a:spcPct val="100000"/>
              </a:lnSpc>
              <a:buNone/>
            </a:pPr>
            <a:r>
              <a:rPr lang="en-US" sz="500" dirty="0">
                <a:solidFill>
                  <a:srgbClr val="5384B8"/>
                </a:solidFill>
                <a:latin typeface="Arial" pitchFamily="34" charset="0"/>
                <a:ea typeface="Arial" pitchFamily="34" charset="-122"/>
                <a:cs typeface="Arial" pitchFamily="34" charset="-120"/>
              </a:rPr>
              <a:t>
</a:t>
            </a:r>
            <a:pPr algn="l" indent="0" marL="0">
              <a:lnSpc>
                <a:spcPct val="100000"/>
              </a:lnSpc>
              <a:buNone/>
            </a:pPr>
            <a:r>
              <a:rPr lang="en-US" sz="800" dirty="0">
                <a:solidFill>
                  <a:srgbClr val="5384B8"/>
                </a:solidFill>
                <a:latin typeface="Arial" pitchFamily="34" charset="0"/>
                <a:ea typeface="Arial" pitchFamily="34" charset="-122"/>
                <a:cs typeface="Arial" pitchFamily="34" charset="-120"/>
              </a:rPr>
              <a:t>Если преступление произошло, важно report the crime and tell a trusted adult. Это помогает защитить человека, сохранить доказательства и быстрее получить помощь.
</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2400" y="1358806"/>
            <a:ext cx="8456700" cy="3304589"/>
          </a:xfrm>
          <a:prstGeom prst="rect">
            <a:avLst/>
          </a:prstGeom>
        </p:spPr>
      </p:pic>
      <p:sp>
        <p:nvSpPr>
          <p:cNvPr id="4"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8</a:t>
            </a:r>
            <a:endParaRPr lang="en-US" sz="900" dirty="0"/>
          </a:p>
        </p:txBody>
      </p:sp>
      <p:sp>
        <p:nvSpPr>
          <p:cNvPr id="5" name="Text 1"/>
          <p:cNvSpPr txBox="1"/>
          <p:nvPr/>
        </p:nvSpPr>
        <p:spPr>
          <a:xfrm>
            <a:off x="362400" y="326250"/>
            <a:ext cx="8456700" cy="5526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From crime to legal response
</a:t>
            </a:r>
            <a:endParaRPr lang="en-US" sz="3200" dirty="0"/>
          </a:p>
        </p:txBody>
      </p:sp>
      <p:sp>
        <p:nvSpPr>
          <p:cNvPr id="6" name="Text 2"/>
          <p:cNvSpPr txBox="1"/>
          <p:nvPr/>
        </p:nvSpPr>
        <p:spPr>
          <a:xfrm>
            <a:off x="362400" y="910075"/>
            <a:ext cx="8456700" cy="345900"/>
          </a:xfrm>
          <a:prstGeom prst="rect">
            <a:avLst/>
          </a:prstGeom>
          <a:noFill/>
          <a:ln/>
        </p:spPr>
        <p:txBody>
          <a:bodyPr wrap="square" lIns="0" tIns="0" rIns="0" bIns="0" rtlCol="0" anchor="t"/>
          <a:lstStyle/>
          <a:p>
            <a:pPr algn="l" indent="0" marL="0">
              <a:lnSpc>
                <a:spcPct val="115000"/>
              </a:lnSpc>
              <a:buNone/>
            </a:pPr>
            <a:r>
              <a:rPr lang="en-US" sz="1200" dirty="0">
                <a:solidFill>
                  <a:srgbClr val="5384B8"/>
                </a:solidFill>
                <a:latin typeface="Arial" pitchFamily="34" charset="0"/>
                <a:ea typeface="Arial" pitchFamily="34" charset="-122"/>
                <a:cs typeface="Arial" pitchFamily="34" charset="-120"/>
              </a:rPr>
              <a:t>Учебная схема последовательности действий: от сообщения о преступлении до решения по делу.
</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9</a:t>
            </a:r>
            <a:endParaRPr lang="en-US" sz="900" dirty="0"/>
          </a:p>
        </p:txBody>
      </p:sp>
      <p:sp>
        <p:nvSpPr>
          <p:cNvPr id="8" name="Text 1"/>
          <p:cNvSpPr txBox="1"/>
          <p:nvPr/>
        </p:nvSpPr>
        <p:spPr>
          <a:xfrm>
            <a:off x="463700" y="326250"/>
            <a:ext cx="8308800" cy="424200"/>
          </a:xfrm>
          <a:prstGeom prst="rect">
            <a:avLst/>
          </a:prstGeom>
          <a:noFill/>
          <a:ln/>
        </p:spPr>
        <p:txBody>
          <a:bodyPr wrap="square" lIns="0" tIns="0" rIns="0" bIns="0" rtlCol="0" anchor="t"/>
          <a:lstStyle/>
          <a:p>
            <a:pPr algn="l" indent="0" marL="0">
              <a:lnSpc>
                <a:spcPct val="90000"/>
              </a:lnSpc>
              <a:buNone/>
            </a:pPr>
            <a:r>
              <a:rPr lang="en-US" sz="2600" dirty="0">
                <a:solidFill>
                  <a:srgbClr val="5384B8"/>
                </a:solidFill>
                <a:latin typeface="Arial" pitchFamily="34" charset="0"/>
                <a:ea typeface="Arial" pitchFamily="34" charset="-122"/>
                <a:cs typeface="Arial" pitchFamily="34" charset="-120"/>
              </a:rPr>
              <a:t>Police, detectives, and court: key English words
</a:t>
            </a:r>
            <a:endParaRPr lang="en-US" sz="2600" dirty="0"/>
          </a:p>
        </p:txBody>
      </p:sp>
      <p:sp>
        <p:nvSpPr>
          <p:cNvPr id="9" name="Text 2"/>
          <p:cNvSpPr txBox="1"/>
          <p:nvPr/>
        </p:nvSpPr>
        <p:spPr>
          <a:xfrm>
            <a:off x="1217850" y="952338"/>
            <a:ext cx="7190100" cy="229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Police officers
</a:t>
            </a:r>
            <a:endParaRPr lang="en-US" sz="1400" dirty="0"/>
          </a:p>
        </p:txBody>
      </p:sp>
      <p:sp>
        <p:nvSpPr>
          <p:cNvPr id="10" name="Text 3"/>
          <p:cNvSpPr txBox="1"/>
          <p:nvPr/>
        </p:nvSpPr>
        <p:spPr>
          <a:xfrm>
            <a:off x="1217850" y="1196092"/>
            <a:ext cx="7190100" cy="3459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Police officers keep order, help people in danger and respond when someone reports a crime. They may ask questions, record details and protect the scene.
</a:t>
            </a:r>
            <a:endParaRPr lang="en-US" sz="1100" dirty="0"/>
          </a:p>
        </p:txBody>
      </p:sp>
      <p:sp>
        <p:nvSpPr>
          <p:cNvPr id="11" name="Text 4"/>
          <p:cNvSpPr txBox="1"/>
          <p:nvPr/>
        </p:nvSpPr>
        <p:spPr>
          <a:xfrm>
            <a:off x="1217850" y="1718588"/>
            <a:ext cx="7190100" cy="229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Detectives
</a:t>
            </a:r>
            <a:endParaRPr lang="en-US" sz="1400" dirty="0"/>
          </a:p>
        </p:txBody>
      </p:sp>
      <p:sp>
        <p:nvSpPr>
          <p:cNvPr id="12" name="Text 5"/>
          <p:cNvSpPr txBox="1"/>
          <p:nvPr/>
        </p:nvSpPr>
        <p:spPr>
          <a:xfrm>
            <a:off x="1217850" y="1962342"/>
            <a:ext cx="7190100" cy="3459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Detectives investigate a case more deeply. They collect evidence, talk to witnesses and try to understand what happened, who was involved and why.
</a:t>
            </a:r>
            <a:endParaRPr lang="en-US" sz="1100" dirty="0"/>
          </a:p>
        </p:txBody>
      </p:sp>
      <p:sp>
        <p:nvSpPr>
          <p:cNvPr id="13" name="Text 6"/>
          <p:cNvSpPr txBox="1"/>
          <p:nvPr/>
        </p:nvSpPr>
        <p:spPr>
          <a:xfrm>
            <a:off x="1217850" y="2484838"/>
            <a:ext cx="7190100" cy="229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Court and judge
</a:t>
            </a:r>
            <a:endParaRPr lang="en-US" sz="1400" dirty="0"/>
          </a:p>
        </p:txBody>
      </p:sp>
      <p:sp>
        <p:nvSpPr>
          <p:cNvPr id="14" name="Text 7"/>
          <p:cNvSpPr txBox="1"/>
          <p:nvPr/>
        </p:nvSpPr>
        <p:spPr>
          <a:xfrm>
            <a:off x="1217850" y="2728592"/>
            <a:ext cx="7190100" cy="3459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In court, a judge listens to facts and decides what the law says. The result of a trial is based on evidence, not guesses or rumours.
</a:t>
            </a:r>
            <a:endParaRPr lang="en-US" sz="1100" dirty="0"/>
          </a:p>
        </p:txBody>
      </p:sp>
      <p:sp>
        <p:nvSpPr>
          <p:cNvPr id="15" name="Text 8"/>
          <p:cNvSpPr txBox="1"/>
          <p:nvPr/>
        </p:nvSpPr>
        <p:spPr>
          <a:xfrm>
            <a:off x="1217850" y="3251088"/>
            <a:ext cx="7190100" cy="229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Important legal words
</a:t>
            </a:r>
            <a:endParaRPr lang="en-US" sz="1400" dirty="0"/>
          </a:p>
        </p:txBody>
      </p:sp>
      <p:sp>
        <p:nvSpPr>
          <p:cNvPr id="16" name="Text 9"/>
          <p:cNvSpPr txBox="1"/>
          <p:nvPr/>
        </p:nvSpPr>
        <p:spPr>
          <a:xfrm>
            <a:off x="1217850" y="3494842"/>
            <a:ext cx="7190100" cy="3459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Useful words for this topic include evidence, suspect, investigation, trial, verdict and sentence. They help students describe the legal process in clear English.
</a:t>
            </a:r>
            <a:endParaRPr lang="en-US" sz="1100" dirty="0"/>
          </a:p>
        </p:txBody>
      </p:sp>
      <p:sp>
        <p:nvSpPr>
          <p:cNvPr id="17" name="Text 10"/>
          <p:cNvSpPr txBox="1"/>
          <p:nvPr/>
        </p:nvSpPr>
        <p:spPr>
          <a:xfrm>
            <a:off x="1217850" y="4017338"/>
            <a:ext cx="7190100" cy="229500"/>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Fair treatment
</a:t>
            </a:r>
            <a:endParaRPr lang="en-US" sz="1400" dirty="0"/>
          </a:p>
        </p:txBody>
      </p:sp>
      <p:sp>
        <p:nvSpPr>
          <p:cNvPr id="18" name="Text 11"/>
          <p:cNvSpPr txBox="1"/>
          <p:nvPr/>
        </p:nvSpPr>
        <p:spPr>
          <a:xfrm>
            <a:off x="1217850" y="4261092"/>
            <a:ext cx="7190100" cy="3459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The expression innocent until proven guilty means a person is not treated as guilty before the law proves it. This idea is important for fairness and respect.
</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20575" y="1712750"/>
            <a:ext cx="3501900" cy="2153549"/>
          </a:xfrm>
          <a:prstGeom prst="rect">
            <a:avLst/>
          </a:prstGeom>
        </p:spPr>
      </p:pic>
      <p:sp>
        <p:nvSpPr>
          <p:cNvPr id="4" name="Text 0"/>
          <p:cNvSpPr txBox="1"/>
          <p:nvPr/>
        </p:nvSpPr>
        <p:spPr>
          <a:xfrm>
            <a:off x="362400" y="326250"/>
            <a:ext cx="8381700" cy="797700"/>
          </a:xfrm>
          <a:prstGeom prst="rect">
            <a:avLst/>
          </a:prstGeom>
          <a:noFill/>
          <a:ln/>
        </p:spPr>
        <p:txBody>
          <a:bodyPr wrap="square" lIns="0" tIns="0" rIns="0" bIns="0" rtlCol="0" anchor="t"/>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Crime prevention: what helps reduce crime
</a:t>
            </a:r>
            <a:endParaRPr lang="en-US" sz="3200" dirty="0"/>
          </a:p>
        </p:txBody>
      </p:sp>
      <p:sp>
        <p:nvSpPr>
          <p:cNvPr id="5" name="Text 1"/>
          <p:cNvSpPr txBox="1"/>
          <p:nvPr/>
        </p:nvSpPr>
        <p:spPr>
          <a:xfrm>
            <a:off x="4945300" y="1711925"/>
            <a:ext cx="3501900" cy="21552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Предотвращение преступлений зависит и от взрослых, и от безопасной среды, и от привычек самих подростков.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Самые сильные меры работают вместе: поддержка семьи, внимание школы и своевременная помощь полиции усиливают общий уровень безопасности.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5F92C9"/>
                </a:solidFill>
                <a:latin typeface="Arial" pitchFamily="34" charset="0"/>
                <a:ea typeface="Arial" pitchFamily="34" charset="-122"/>
                <a:cs typeface="Arial" pitchFamily="34" charset="-120"/>
              </a:rPr>
              <a:t>Учебная схема, условные веса для визуального сравнения факторов prevention.
</a:t>
            </a:r>
            <a:endParaRPr lang="en-US" sz="1100" dirty="0"/>
          </a:p>
        </p:txBody>
      </p:sp>
      <p:sp>
        <p:nvSpPr>
          <p:cNvPr id="6" name="Text 2"/>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6350" y="2773850"/>
            <a:ext cx="2714700" cy="185045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214650" y="2773850"/>
            <a:ext cx="2714700" cy="185045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5972950" y="2773850"/>
            <a:ext cx="2714700" cy="185045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456350" y="326250"/>
            <a:ext cx="7646100" cy="512400"/>
          </a:xfrm>
          <a:prstGeom prst="rect">
            <a:avLst/>
          </a:prstGeom>
          <a:noFill/>
          <a:ln/>
        </p:spPr>
        <p:txBody>
          <a:bodyPr wrap="square" lIns="0" tIns="0" rIns="0" bIns="0" rtlCol="0" anchor="t"/>
          <a:lstStyle/>
          <a:p>
            <a:pPr algn="l" indent="0" marL="0">
              <a:lnSpc>
                <a:spcPct val="90000"/>
              </a:lnSpc>
              <a:buNone/>
            </a:pPr>
            <a:r>
              <a:rPr lang="en-US" sz="2628" dirty="0">
                <a:solidFill>
                  <a:srgbClr val="5F92C9"/>
                </a:solidFill>
                <a:latin typeface="Arial" pitchFamily="34" charset="0"/>
                <a:ea typeface="Arial" pitchFamily="34" charset="-122"/>
                <a:cs typeface="Arial" pitchFamily="34" charset="-120"/>
              </a:rPr>
              <a:t>Подростки и риски, связанные с преступлениями
</a:t>
            </a:r>
            <a:endParaRPr lang="en-US" sz="2628" dirty="0"/>
          </a:p>
        </p:txBody>
      </p:sp>
      <p:sp>
        <p:nvSpPr>
          <p:cNvPr id="11" name="Text 1"/>
          <p:cNvSpPr txBox="1"/>
          <p:nvPr/>
        </p:nvSpPr>
        <p:spPr>
          <a:xfrm>
            <a:off x="693525" y="1257000"/>
            <a:ext cx="2207100" cy="1254900"/>
          </a:xfrm>
          <a:prstGeom prst="rect">
            <a:avLst/>
          </a:prstGeom>
          <a:noFill/>
          <a:ln/>
        </p:spPr>
        <p:txBody>
          <a:bodyPr wrap="square" lIns="0" tIns="0" rIns="0" bIns="0" rtlCol="0" anchor="t"/>
          <a:lstStyle/>
          <a:p>
            <a:pPr algn="l" indent="0" marL="0">
              <a:lnSpc>
                <a:spcPct val="90000"/>
              </a:lnSpc>
              <a:buNone/>
            </a:pPr>
            <a:r>
              <a:rPr lang="en-US" sz="1688" dirty="0">
                <a:solidFill>
                  <a:srgbClr val="5F92C9"/>
                </a:solidFill>
                <a:latin typeface="Arial" pitchFamily="34" charset="0"/>
                <a:ea typeface="Arial" pitchFamily="34" charset="-122"/>
                <a:cs typeface="Arial" pitchFamily="34" charset="-120"/>
              </a:rPr>
              <a:t>В школьном коридоре
</a:t>
            </a:r>
            <a:pPr algn="l" indent="0" marL="0">
              <a:lnSpc>
                <a:spcPct val="90000"/>
              </a:lnSpc>
              <a:buNone/>
            </a:pPr>
            <a:r>
              <a:rPr lang="en-US" sz="1688"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993" dirty="0">
                <a:solidFill>
                  <a:srgbClr val="5F92C9"/>
                </a:solidFill>
                <a:latin typeface="Arial" pitchFamily="34" charset="0"/>
                <a:ea typeface="Arial" pitchFamily="34" charset="-122"/>
                <a:cs typeface="Arial" pitchFamily="34" charset="-120"/>
              </a:rPr>
              <a:t>На перемене один ученик толкнул другого и случайно сломал чужой рюкзак. Сначала это кажется мелочью, но именно так начинается разговор о том, как легко break the rules и make a bad choice.
</a:t>
            </a:r>
            <a:endParaRPr lang="en-US" sz="1688" dirty="0"/>
          </a:p>
        </p:txBody>
      </p:sp>
      <p:sp>
        <p:nvSpPr>
          <p:cNvPr id="12" name="Text 2"/>
          <p:cNvSpPr txBox="1"/>
          <p:nvPr/>
        </p:nvSpPr>
        <p:spPr>
          <a:xfrm>
            <a:off x="3468450" y="1257000"/>
            <a:ext cx="2207100" cy="1254900"/>
          </a:xfrm>
          <a:prstGeom prst="rect">
            <a:avLst/>
          </a:prstGeom>
          <a:noFill/>
          <a:ln/>
        </p:spPr>
        <p:txBody>
          <a:bodyPr wrap="square" lIns="0" tIns="0" rIns="0" bIns="0" rtlCol="0" anchor="t"/>
          <a:lstStyle/>
          <a:p>
            <a:pPr algn="l" indent="0" marL="0">
              <a:lnSpc>
                <a:spcPct val="90000"/>
              </a:lnSpc>
              <a:buNone/>
            </a:pPr>
            <a:r>
              <a:rPr lang="en-US" sz="1501" dirty="0">
                <a:solidFill>
                  <a:srgbClr val="5F92C9"/>
                </a:solidFill>
                <a:latin typeface="Arial" pitchFamily="34" charset="0"/>
                <a:ea typeface="Arial" pitchFamily="34" charset="-122"/>
                <a:cs typeface="Arial" pitchFamily="34" charset="-120"/>
              </a:rPr>
              <a:t>Телефон и опасное сообщение
</a:t>
            </a:r>
            <a:pPr algn="l" indent="0" marL="0">
              <a:lnSpc>
                <a:spcPct val="90000"/>
              </a:lnSpc>
              <a:buNone/>
            </a:pPr>
            <a:r>
              <a:rPr lang="en-US" sz="1501"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883" dirty="0">
                <a:solidFill>
                  <a:srgbClr val="5F92C9"/>
                </a:solidFill>
                <a:latin typeface="Arial" pitchFamily="34" charset="0"/>
                <a:ea typeface="Arial" pitchFamily="34" charset="-122"/>
                <a:cs typeface="Arial" pitchFamily="34" charset="-120"/>
              </a:rPr>
              <a:t>Девочка получила в мессенджере просьбу отправить код и фотографию карты. Сообщение выглядело убедительно, но оно оказалось ловушкой. В такой ситуации важно stay safe, не спешить и сразу обратиться к взрослому.
</a:t>
            </a:r>
            <a:endParaRPr lang="en-US" sz="1501" dirty="0"/>
          </a:p>
        </p:txBody>
      </p:sp>
      <p:sp>
        <p:nvSpPr>
          <p:cNvPr id="13" name="Text 3"/>
          <p:cNvSpPr txBox="1"/>
          <p:nvPr/>
        </p:nvSpPr>
        <p:spPr>
          <a:xfrm>
            <a:off x="6243375" y="1257000"/>
            <a:ext cx="2207100" cy="1254900"/>
          </a:xfrm>
          <a:prstGeom prst="rect">
            <a:avLst/>
          </a:prstGeom>
          <a:noFill/>
          <a:ln/>
        </p:spPr>
        <p:txBody>
          <a:bodyPr wrap="square" lIns="0" tIns="0" rIns="0" bIns="0" rtlCol="0" anchor="t"/>
          <a:lstStyle/>
          <a:p>
            <a:pPr algn="l" indent="0" marL="0">
              <a:lnSpc>
                <a:spcPct val="90000"/>
              </a:lnSpc>
              <a:buNone/>
            </a:pPr>
            <a:r>
              <a:rPr lang="en-US" sz="1584" dirty="0">
                <a:solidFill>
                  <a:srgbClr val="5F92C9"/>
                </a:solidFill>
                <a:latin typeface="Arial" pitchFamily="34" charset="0"/>
                <a:ea typeface="Arial" pitchFamily="34" charset="-122"/>
                <a:cs typeface="Arial" pitchFamily="34" charset="-120"/>
              </a:rPr>
              <a:t>Компания и давление друзей
</a:t>
            </a:r>
            <a:pPr algn="l" indent="0" marL="0">
              <a:lnSpc>
                <a:spcPct val="90000"/>
              </a:lnSpc>
              <a:buNone/>
            </a:pPr>
            <a:r>
              <a:rPr lang="en-US" sz="1584"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932" dirty="0">
                <a:solidFill>
                  <a:srgbClr val="5F92C9"/>
                </a:solidFill>
                <a:latin typeface="Arial" pitchFamily="34" charset="0"/>
                <a:ea typeface="Arial" pitchFamily="34" charset="-122"/>
                <a:cs typeface="Arial" pitchFamily="34" charset="-120"/>
              </a:rPr>
              <a:t>После уроков группа одноклассников решила взять сладости из магазина без оплаты. Один подросток сомневался, но не хотел выделяться. Здесь особенно видно, как pressure from friends может quickly get you into trouble.
</a:t>
            </a:r>
            <a:endParaRPr lang="en-US" sz="1584" dirty="0"/>
          </a:p>
        </p:txBody>
      </p:sp>
      <p:sp>
        <p:nvSpPr>
          <p:cNvPr id="14" name="Text 4"/>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54813" y="1689200"/>
            <a:ext cx="282975" cy="323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366600" y="1695740"/>
            <a:ext cx="387900" cy="31032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030850" y="1695740"/>
            <a:ext cx="387900" cy="31032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5727350" y="1689200"/>
            <a:ext cx="323400" cy="3234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7391600" y="1689200"/>
            <a:ext cx="323400" cy="323400"/>
          </a:xfrm>
          <a:prstGeom prst="rect">
            <a:avLst/>
          </a:prstGeom>
        </p:spPr>
      </p:pic>
      <p:sp>
        <p:nvSpPr>
          <p:cNvPr id="13"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12</a:t>
            </a:r>
            <a:endParaRPr lang="en-US" sz="900" dirty="0"/>
          </a:p>
        </p:txBody>
      </p:sp>
      <p:sp>
        <p:nvSpPr>
          <p:cNvPr id="14" name="Text 1"/>
          <p:cNvSpPr txBox="1"/>
          <p:nvPr/>
        </p:nvSpPr>
        <p:spPr>
          <a:xfrm>
            <a:off x="362400" y="326250"/>
            <a:ext cx="8451300" cy="814800"/>
          </a:xfrm>
          <a:prstGeom prst="rect">
            <a:avLst/>
          </a:prstGeom>
          <a:noFill/>
          <a:ln/>
        </p:spPr>
        <p:txBody>
          <a:bodyPr wrap="square" lIns="0" tIns="0" rIns="0" bIns="0" rtlCol="0" anchor="t"/>
          <a:lstStyle/>
          <a:p>
            <a:pPr algn="l" indent="0" marL="0">
              <a:lnSpc>
                <a:spcPct val="90000"/>
              </a:lnSpc>
              <a:buNone/>
            </a:pPr>
            <a:r>
              <a:rPr lang="en-US" sz="3200" dirty="0">
                <a:solidFill>
                  <a:srgbClr val="5384B8"/>
                </a:solidFill>
                <a:latin typeface="Arial" pitchFamily="34" charset="0"/>
                <a:ea typeface="Arial" pitchFamily="34" charset="-122"/>
                <a:cs typeface="Arial" pitchFamily="34" charset="-120"/>
              </a:rPr>
              <a:t>Ключевые слова по теме киберпреступности
</a:t>
            </a:r>
            <a:endParaRPr lang="en-US" sz="3200" dirty="0"/>
          </a:p>
        </p:txBody>
      </p:sp>
      <p:sp>
        <p:nvSpPr>
          <p:cNvPr id="15" name="Text 2"/>
          <p:cNvSpPr txBox="1"/>
          <p:nvPr/>
        </p:nvSpPr>
        <p:spPr>
          <a:xfrm>
            <a:off x="614975" y="2279925"/>
            <a:ext cx="1273200" cy="1769700"/>
          </a:xfrm>
          <a:prstGeom prst="rect">
            <a:avLst/>
          </a:prstGeom>
          <a:noFill/>
          <a:ln/>
        </p:spPr>
        <p:txBody>
          <a:bodyPr wrap="square" lIns="0" tIns="0" rIns="0" bIns="0" rtlCol="0" anchor="t"/>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Пароль и доступ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5F92C9"/>
                </a:solidFill>
                <a:latin typeface="Arial" pitchFamily="34" charset="0"/>
                <a:ea typeface="Arial" pitchFamily="34" charset="-122"/>
                <a:cs typeface="Arial" pitchFamily="34" charset="-120"/>
              </a:rPr>
              <a:t>Надёжный password защищает account от взлома. Его нельзя передавать друзьям или вводить на подозрительных сайтах, даже если страница выглядит знакомой и срочной.
</a:t>
            </a:r>
            <a:endParaRPr lang="en-US" sz="1100" dirty="0"/>
          </a:p>
        </p:txBody>
      </p:sp>
      <p:sp>
        <p:nvSpPr>
          <p:cNvPr id="16" name="Text 3"/>
          <p:cNvSpPr txBox="1"/>
          <p:nvPr/>
        </p:nvSpPr>
        <p:spPr>
          <a:xfrm>
            <a:off x="2279225" y="2279925"/>
            <a:ext cx="1273200" cy="1769700"/>
          </a:xfrm>
          <a:prstGeom prst="rect">
            <a:avLst/>
          </a:prstGeom>
          <a:noFill/>
          <a:ln/>
        </p:spPr>
        <p:txBody>
          <a:bodyPr wrap="square" lIns="0" tIns="0" rIns="0" bIns="0" rtlCol="0" anchor="t"/>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Подозрительные ссылки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5F92C9"/>
                </a:solidFill>
                <a:latin typeface="Arial" pitchFamily="34" charset="0"/>
                <a:ea typeface="Arial" pitchFamily="34" charset="-122"/>
                <a:cs typeface="Arial" pitchFamily="34" charset="-120"/>
              </a:rPr>
              <a:t>Не каждый link безопасен: фальшивая ссылка может вести на scam-страницу. Перед открытием важно проверить адрес и не переходить по сообщениям от неизвестных людей.
</a:t>
            </a:r>
            <a:endParaRPr lang="en-US" sz="1100" dirty="0"/>
          </a:p>
        </p:txBody>
      </p:sp>
      <p:sp>
        <p:nvSpPr>
          <p:cNvPr id="17" name="Text 4"/>
          <p:cNvSpPr txBox="1"/>
          <p:nvPr/>
        </p:nvSpPr>
        <p:spPr>
          <a:xfrm>
            <a:off x="3943475" y="2279925"/>
            <a:ext cx="1273200" cy="1769700"/>
          </a:xfrm>
          <a:prstGeom prst="rect">
            <a:avLst/>
          </a:prstGeom>
          <a:noFill/>
          <a:ln/>
        </p:spPr>
        <p:txBody>
          <a:bodyPr wrap="square" lIns="0" tIns="0" rIns="0" bIns="0" rtlCol="0" anchor="t"/>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Личные данные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5F92C9"/>
                </a:solidFill>
                <a:latin typeface="Arial" pitchFamily="34" charset="0"/>
                <a:ea typeface="Arial" pitchFamily="34" charset="-122"/>
                <a:cs typeface="Arial" pitchFamily="34" charset="-120"/>
              </a:rPr>
              <a:t>Personal data нужно беречь особенно внимательно: имя, адрес, номер телефона и код из сообщения нельзя публиковать без необходимости. Это снижает риск кражи данных и шантажа.
</a:t>
            </a:r>
            <a:endParaRPr lang="en-US" sz="1100" dirty="0"/>
          </a:p>
        </p:txBody>
      </p:sp>
      <p:sp>
        <p:nvSpPr>
          <p:cNvPr id="18" name="Text 5"/>
          <p:cNvSpPr txBox="1"/>
          <p:nvPr/>
        </p:nvSpPr>
        <p:spPr>
          <a:xfrm>
            <a:off x="5607725" y="2279925"/>
            <a:ext cx="1273200" cy="1769700"/>
          </a:xfrm>
          <a:prstGeom prst="rect">
            <a:avLst/>
          </a:prstGeom>
          <a:noFill/>
          <a:ln/>
        </p:spPr>
        <p:txBody>
          <a:bodyPr wrap="square" lIns="0" tIns="0" rIns="0" bIns="0" rtlCol="0" anchor="t"/>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Сообщить и заблокировать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5F92C9"/>
                </a:solidFill>
                <a:latin typeface="Arial" pitchFamily="34" charset="0"/>
                <a:ea typeface="Arial" pitchFamily="34" charset="-122"/>
                <a:cs typeface="Arial" pitchFamily="34" charset="-120"/>
              </a:rPr>
              <a:t>Если вы заметили обман, лучше report проблему сразу: заблокировать отправителя, сохранить переписку и рассказать взрослому. Быстрая реакция помогает остановить scam.
</a:t>
            </a:r>
            <a:endParaRPr lang="en-US" sz="1100" dirty="0"/>
          </a:p>
        </p:txBody>
      </p:sp>
      <p:sp>
        <p:nvSpPr>
          <p:cNvPr id="19" name="Text 6"/>
          <p:cNvSpPr txBox="1"/>
          <p:nvPr/>
        </p:nvSpPr>
        <p:spPr>
          <a:xfrm>
            <a:off x="7271975" y="2279925"/>
            <a:ext cx="1273200" cy="1769700"/>
          </a:xfrm>
          <a:prstGeom prst="rect">
            <a:avLst/>
          </a:prstGeom>
          <a:noFill/>
          <a:ln/>
        </p:spPr>
        <p:txBody>
          <a:bodyPr wrap="square" lIns="0" tIns="0" rIns="0" bIns="0" rtlCol="0" anchor="t"/>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Следы в сети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5F92C9"/>
                </a:solidFill>
                <a:latin typeface="Arial" pitchFamily="34" charset="0"/>
                <a:ea typeface="Arial" pitchFamily="34" charset="-122"/>
                <a:cs typeface="Arial" pitchFamily="34" charset="-120"/>
              </a:rPr>
              <a:t>Даже удалённые сообщения часто оставляют цифровой след. Поэтому важно думать перед публикацией: в интернете всё может быть сохранено, переслано или использовано против вас.
</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079359" y="1733225"/>
            <a:ext cx="4972782" cy="1981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63700" y="3935950"/>
            <a:ext cx="3740400" cy="9066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Короткие инструкции помогают быстро выбрать правильный шаг в опасной ситуации.
</a:t>
            </a:r>
            <a:endParaRPr lang="en-US" sz="1200" dirty="0"/>
          </a:p>
        </p:txBody>
      </p:sp>
      <p:sp>
        <p:nvSpPr>
          <p:cNvPr id="6" name="Text 1"/>
          <p:cNvSpPr txBox="1"/>
          <p:nvPr/>
        </p:nvSpPr>
        <p:spPr>
          <a:xfrm>
            <a:off x="4600850" y="3935950"/>
            <a:ext cx="3740400" cy="906600"/>
          </a:xfrm>
          <a:prstGeom prst="rect">
            <a:avLst/>
          </a:prstGeom>
          <a:noFill/>
          <a:ln/>
        </p:spPr>
        <p:txBody>
          <a:bodyPr wrap="square" lIns="0" tIns="0" rIns="0" bIns="0" rtlCol="0" anchor="t"/>
          <a:lstStyle/>
          <a:p>
            <a:pPr algn="l" indent="0" marL="0">
              <a:lnSpc>
                <a:spcPct val="100000"/>
              </a:lnSpc>
              <a:buNone/>
            </a:pPr>
            <a:r>
              <a:rPr lang="en-US" sz="1200" dirty="0">
                <a:solidFill>
                  <a:srgbClr val="5384B8"/>
                </a:solidFill>
                <a:latin typeface="Arial" pitchFamily="34" charset="0"/>
                <a:ea typeface="Arial" pitchFamily="34" charset="-122"/>
                <a:cs typeface="Arial" pitchFamily="34" charset="-120"/>
              </a:rPr>
              <a:t>Во всех случаях сначала важны спокойствие и защита себя. Затем идут простые действия: не отвечать, закрыть доступ, обратиться за помощью и сообщить взрослому или полиции.
</a:t>
            </a:r>
            <a:endParaRPr lang="en-US" sz="1200" dirty="0"/>
          </a:p>
        </p:txBody>
      </p:sp>
      <p:sp>
        <p:nvSpPr>
          <p:cNvPr id="7" name="Text 2"/>
          <p:cNvSpPr txBox="1"/>
          <p:nvPr/>
        </p:nvSpPr>
        <p:spPr>
          <a:xfrm>
            <a:off x="799225" y="1264522"/>
            <a:ext cx="7868400" cy="345900"/>
          </a:xfrm>
          <a:prstGeom prst="rect">
            <a:avLst/>
          </a:prstGeom>
          <a:noFill/>
          <a:ln/>
        </p:spPr>
        <p:txBody>
          <a:bodyPr wrap="square" lIns="0" tIns="0" rIns="0" bIns="0" rtlCol="0" anchor="ctr"/>
          <a:lstStyle/>
          <a:p>
            <a:pPr algn="l" indent="0" marL="0">
              <a:lnSpc>
                <a:spcPct val="100000"/>
              </a:lnSpc>
              <a:buNone/>
            </a:pPr>
            <a:r>
              <a:rPr lang="en-US" sz="1000" dirty="0">
                <a:solidFill>
                  <a:srgbClr val="5384B8"/>
                </a:solidFill>
                <a:latin typeface="Arial" pitchFamily="34" charset="0"/>
                <a:ea typeface="Arial" pitchFamily="34" charset="-122"/>
                <a:cs typeface="Arial" pitchFamily="34" charset="-120"/>
              </a:rPr>
              <a:t>Учебная лексика по теме Crime; обобщение для 8 класса
</a:t>
            </a:r>
            <a:endParaRPr lang="en-US" sz="1000" dirty="0"/>
          </a:p>
        </p:txBody>
      </p:sp>
      <p:sp>
        <p:nvSpPr>
          <p:cNvPr id="8" name="Text 3"/>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13</a:t>
            </a:r>
            <a:endParaRPr lang="en-US" sz="900" dirty="0"/>
          </a:p>
        </p:txBody>
      </p:sp>
      <p:sp>
        <p:nvSpPr>
          <p:cNvPr id="9" name="Text 4"/>
          <p:cNvSpPr txBox="1"/>
          <p:nvPr/>
        </p:nvSpPr>
        <p:spPr>
          <a:xfrm>
            <a:off x="419400" y="326250"/>
            <a:ext cx="8305200" cy="648300"/>
          </a:xfrm>
          <a:prstGeom prst="rect">
            <a:avLst/>
          </a:prstGeom>
          <a:noFill/>
          <a:ln/>
        </p:spPr>
        <p:txBody>
          <a:bodyPr wrap="square" lIns="0" tIns="0" rIns="0" bIns="0" rtlCol="0" anchor="t"/>
          <a:lstStyle/>
          <a:p>
            <a:pPr algn="ctr" indent="0" marL="0">
              <a:lnSpc>
                <a:spcPct val="90000"/>
              </a:lnSpc>
              <a:buNone/>
            </a:pPr>
            <a:r>
              <a:rPr lang="en-US" sz="3200" dirty="0">
                <a:solidFill>
                  <a:srgbClr val="5384B8"/>
                </a:solidFill>
                <a:latin typeface="Arial" pitchFamily="34" charset="0"/>
                <a:ea typeface="Arial" pitchFamily="34" charset="-122"/>
                <a:cs typeface="Arial" pitchFamily="34" charset="-120"/>
              </a:rPr>
              <a:t>Ситуация и безопасное действие
</a:t>
            </a:r>
            <a:endParaRPr lang="en-US"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70225" y="326250"/>
            <a:ext cx="8274000" cy="560100"/>
          </a:xfrm>
          <a:prstGeom prst="rect">
            <a:avLst/>
          </a:prstGeom>
          <a:noFill/>
          <a:ln/>
        </p:spPr>
        <p:txBody>
          <a:bodyPr wrap="square" lIns="0" tIns="0" rIns="0" bIns="0" rtlCol="0" anchor="t"/>
          <a:lstStyle/>
          <a:p>
            <a:pPr algn="l" indent="0" marL="0">
              <a:lnSpc>
                <a:spcPct val="90000"/>
              </a:lnSpc>
              <a:buNone/>
            </a:pPr>
            <a:r>
              <a:rPr lang="en-US" sz="3097" dirty="0">
                <a:solidFill>
                  <a:srgbClr val="FFFFFF"/>
                </a:solidFill>
                <a:latin typeface="Arial" pitchFamily="34" charset="0"/>
                <a:ea typeface="Arial" pitchFamily="34" charset="-122"/>
                <a:cs typeface="Arial" pitchFamily="34" charset="-120"/>
              </a:rPr>
              <a:t>Полезные модальные глаголы по теме Crime
</a:t>
            </a:r>
            <a:endParaRPr lang="en-US" sz="3097" dirty="0"/>
          </a:p>
        </p:txBody>
      </p:sp>
      <p:sp>
        <p:nvSpPr>
          <p:cNvPr id="9" name="Text 1"/>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14</a:t>
            </a:r>
            <a:endParaRPr lang="en-US" sz="900" dirty="0"/>
          </a:p>
        </p:txBody>
      </p:sp>
      <p:sp>
        <p:nvSpPr>
          <p:cNvPr id="10" name="Text 2"/>
          <p:cNvSpPr txBox="1"/>
          <p:nvPr/>
        </p:nvSpPr>
        <p:spPr>
          <a:xfrm>
            <a:off x="952384" y="1469311"/>
            <a:ext cx="3452400" cy="273219"/>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Must: правило и необходимость
</a:t>
            </a:r>
            <a:endParaRPr lang="en-US" sz="1400" dirty="0"/>
          </a:p>
        </p:txBody>
      </p:sp>
      <p:sp>
        <p:nvSpPr>
          <p:cNvPr id="11" name="Text 3"/>
          <p:cNvSpPr txBox="1"/>
          <p:nvPr/>
        </p:nvSpPr>
        <p:spPr>
          <a:xfrm>
            <a:off x="952384" y="1815841"/>
            <a:ext cx="3452400" cy="70252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Глагол must используют, когда речь идёт о строгом правиле или обязательном действии. Например: You must call the police. Такая форма звучит чётко и подходит для срочных советов.
</a:t>
            </a:r>
            <a:endParaRPr lang="en-US" sz="1100" dirty="0"/>
          </a:p>
        </p:txBody>
      </p:sp>
      <p:sp>
        <p:nvSpPr>
          <p:cNvPr id="12" name="Text 4"/>
          <p:cNvSpPr txBox="1"/>
          <p:nvPr/>
        </p:nvSpPr>
        <p:spPr>
          <a:xfrm>
            <a:off x="5127884" y="1469311"/>
            <a:ext cx="3452400" cy="273219"/>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Should: совет и рекомендация
</a:t>
            </a:r>
            <a:endParaRPr lang="en-US" sz="1400" dirty="0"/>
          </a:p>
        </p:txBody>
      </p:sp>
      <p:sp>
        <p:nvSpPr>
          <p:cNvPr id="13" name="Text 5"/>
          <p:cNvSpPr txBox="1"/>
          <p:nvPr/>
        </p:nvSpPr>
        <p:spPr>
          <a:xfrm>
            <a:off x="5127884" y="1815841"/>
            <a:ext cx="3452400" cy="70252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Should помогает мягко советовать, не приказывая. Например: You should tell an adult. Этот глагол полезен, когда нужно объяснить безопасное и разумное поведение в обычной ситуации.
</a:t>
            </a:r>
            <a:endParaRPr lang="en-US" sz="1100" dirty="0"/>
          </a:p>
        </p:txBody>
      </p:sp>
      <p:sp>
        <p:nvSpPr>
          <p:cNvPr id="14" name="Text 6"/>
          <p:cNvSpPr txBox="1"/>
          <p:nvPr/>
        </p:nvSpPr>
        <p:spPr>
          <a:xfrm>
            <a:off x="952384" y="3482336"/>
            <a:ext cx="3452400" cy="273219"/>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Must not: запрет
</a:t>
            </a:r>
            <a:endParaRPr lang="en-US" sz="1400" dirty="0"/>
          </a:p>
        </p:txBody>
      </p:sp>
      <p:sp>
        <p:nvSpPr>
          <p:cNvPr id="15" name="Text 7"/>
          <p:cNvSpPr txBox="1"/>
          <p:nvPr/>
        </p:nvSpPr>
        <p:spPr>
          <a:xfrm>
            <a:off x="952384" y="3828866"/>
            <a:ext cx="3452400" cy="70252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Форма must not показывает, что действие запрещено. Например: You must not share your password. Она особенно важна, когда нужно предупредить о риске и защитить личную информацию.
</a:t>
            </a:r>
            <a:endParaRPr lang="en-US" sz="1100" dirty="0"/>
          </a:p>
        </p:txBody>
      </p:sp>
      <p:sp>
        <p:nvSpPr>
          <p:cNvPr id="16" name="Text 8"/>
          <p:cNvSpPr txBox="1"/>
          <p:nvPr/>
        </p:nvSpPr>
        <p:spPr>
          <a:xfrm>
            <a:off x="5127884" y="3482336"/>
            <a:ext cx="3452400" cy="273219"/>
          </a:xfrm>
          <a:prstGeom prst="rect">
            <a:avLst/>
          </a:prstGeom>
          <a:noFill/>
          <a:ln/>
        </p:spPr>
        <p:txBody>
          <a:bodyPr wrap="square" lIns="0" tIns="0" rIns="0" bIns="0" rtlCol="0" anchor="t"/>
          <a:lstStyle/>
          <a:p>
            <a:pPr algn="l" indent="0" marL="0">
              <a:lnSpc>
                <a:spcPct val="100000"/>
              </a:lnSpc>
              <a:buNone/>
            </a:pPr>
            <a:r>
              <a:rPr lang="en-US" sz="1400" dirty="0">
                <a:solidFill>
                  <a:srgbClr val="5384B8"/>
                </a:solidFill>
                <a:latin typeface="Arial" pitchFamily="34" charset="0"/>
                <a:ea typeface="Arial" pitchFamily="34" charset="-122"/>
                <a:cs typeface="Arial" pitchFamily="34" charset="-120"/>
              </a:rPr>
              <a:t>Can and cannot: возможность
</a:t>
            </a:r>
            <a:endParaRPr lang="en-US" sz="1400" dirty="0"/>
          </a:p>
        </p:txBody>
      </p:sp>
      <p:sp>
        <p:nvSpPr>
          <p:cNvPr id="17" name="Text 9"/>
          <p:cNvSpPr txBox="1"/>
          <p:nvPr/>
        </p:nvSpPr>
        <p:spPr>
          <a:xfrm>
            <a:off x="5127884" y="3828866"/>
            <a:ext cx="3452400" cy="70252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Can и cannot помогают говорить о том, что возможно или невозможно. Например: You can ask for help, but you cannot solve every problem alone. Эти формы делают совет понятным и простым.
</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20575" y="1712750"/>
            <a:ext cx="3501900" cy="2153549"/>
          </a:xfrm>
          <a:prstGeom prst="rect">
            <a:avLst/>
          </a:prstGeom>
        </p:spPr>
      </p:pic>
      <p:sp>
        <p:nvSpPr>
          <p:cNvPr id="4" name="Text 0"/>
          <p:cNvSpPr txBox="1"/>
          <p:nvPr/>
        </p:nvSpPr>
        <p:spPr>
          <a:xfrm>
            <a:off x="362400" y="326250"/>
            <a:ext cx="8381700" cy="797700"/>
          </a:xfrm>
          <a:prstGeom prst="rect">
            <a:avLst/>
          </a:prstGeom>
          <a:noFill/>
          <a:ln/>
        </p:spPr>
        <p:txBody>
          <a:bodyPr wrap="square" lIns="0" tIns="0" rIns="0" bIns="0" rtlCol="0" anchor="t"/>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Виды наказаний и степень ответственности
</a:t>
            </a:r>
            <a:endParaRPr lang="en-US" sz="3200" dirty="0"/>
          </a:p>
        </p:txBody>
      </p:sp>
      <p:sp>
        <p:nvSpPr>
          <p:cNvPr id="5" name="Text 1"/>
          <p:cNvSpPr txBox="1"/>
          <p:nvPr/>
        </p:nvSpPr>
        <p:spPr>
          <a:xfrm>
            <a:off x="4945300" y="1711925"/>
            <a:ext cx="3501900" cy="21552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Диаграмма показывает, что правовая реакция становится строже по мере роста вреда, который причинило нарушение.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Чем серьёзнее проступок, тем строже мера ответственности. На решение влияют закон, последствия и возраст человека.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5F92C9"/>
                </a:solidFill>
                <a:latin typeface="Arial" pitchFamily="34" charset="0"/>
                <a:ea typeface="Arial" pitchFamily="34" charset="-122"/>
                <a:cs typeface="Arial" pitchFamily="34" charset="-120"/>
              </a:rPr>
              <a:t>Обобщение учебной лексики по теме law and punishment; без количественных данных
</a:t>
            </a:r>
            <a:endParaRPr lang="en-US" sz="1100" dirty="0"/>
          </a:p>
        </p:txBody>
      </p:sp>
      <p:sp>
        <p:nvSpPr>
          <p:cNvPr id="6" name="Text 2"/>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70225" y="326250"/>
            <a:ext cx="7507200" cy="512400"/>
          </a:xfrm>
          <a:prstGeom prst="rect">
            <a:avLst/>
          </a:prstGeom>
          <a:noFill/>
          <a:ln/>
        </p:spPr>
        <p:txBody>
          <a:bodyPr wrap="square" lIns="0" tIns="0" rIns="0" bIns="0" rtlCol="0" anchor="t"/>
          <a:lstStyle/>
          <a:p>
            <a:pPr algn="l" indent="0" marL="0">
              <a:lnSpc>
                <a:spcPct val="90000"/>
              </a:lnSpc>
              <a:buNone/>
            </a:pPr>
            <a:r>
              <a:rPr lang="en-US" sz="3100" dirty="0">
                <a:solidFill>
                  <a:srgbClr val="5F92C9"/>
                </a:solidFill>
                <a:latin typeface="Arial" pitchFamily="34" charset="0"/>
                <a:ea typeface="Arial" pitchFamily="34" charset="-122"/>
                <a:cs typeface="Arial" pitchFamily="34" charset="-120"/>
              </a:rPr>
              <a:t>Почему важно сообщать о преступлении
</a:t>
            </a:r>
            <a:endParaRPr lang="en-US" sz="3100" dirty="0"/>
          </a:p>
        </p:txBody>
      </p:sp>
      <p:sp>
        <p:nvSpPr>
          <p:cNvPr id="9" name="Text 1"/>
          <p:cNvSpPr txBox="1"/>
          <p:nvPr/>
        </p:nvSpPr>
        <p:spPr>
          <a:xfrm>
            <a:off x="8408025" y="4718050"/>
            <a:ext cx="589200" cy="293400"/>
          </a:xfrm>
          <a:prstGeom prst="rect">
            <a:avLst/>
          </a:prstGeom>
          <a:noFill/>
          <a:ln/>
        </p:spPr>
        <p:txBody>
          <a:bodyPr wrap="square" lIns="0" tIns="0" rIns="0" bIns="0" rtlCol="0" anchor="t"/>
          <a:lstStyle/>
          <a:p>
            <a:pPr algn="r" indent="0" marL="0">
              <a:lnSpc>
                <a:spcPct val="100000"/>
              </a:lnSpc>
              <a:buNone/>
            </a:pPr>
            <a:r>
              <a:rPr lang="en-US" sz="900" dirty="0">
                <a:solidFill>
                  <a:srgbClr val="5F92C9"/>
                </a:solidFill>
                <a:latin typeface="Arial" pitchFamily="34" charset="0"/>
                <a:ea typeface="Arial" pitchFamily="34" charset="-122"/>
                <a:cs typeface="Arial" pitchFamily="34" charset="-120"/>
              </a:rPr>
              <a:t>16</a:t>
            </a:r>
            <a:endParaRPr lang="en-US" sz="900" dirty="0"/>
          </a:p>
        </p:txBody>
      </p:sp>
      <p:sp>
        <p:nvSpPr>
          <p:cNvPr id="10" name="Text 2"/>
          <p:cNvSpPr txBox="1"/>
          <p:nvPr/>
        </p:nvSpPr>
        <p:spPr>
          <a:xfrm>
            <a:off x="605000" y="2504975"/>
            <a:ext cx="1251900" cy="14427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Сообщение о преступлении помогает быстрее остановить угрозу и предотвратить новые проблемы. Если опасность не замечают вовремя, пострадать могут и другие люди.
</a:t>
            </a:r>
            <a:endParaRPr lang="en-US" sz="900" dirty="0"/>
          </a:p>
        </p:txBody>
      </p:sp>
      <p:sp>
        <p:nvSpPr>
          <p:cNvPr id="11" name="Text 3"/>
          <p:cNvSpPr txBox="1"/>
          <p:nvPr/>
        </p:nvSpPr>
        <p:spPr>
          <a:xfrm>
            <a:off x="605000" y="1909700"/>
            <a:ext cx="1251900" cy="5124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Остановить опасность
</a:t>
            </a:r>
            <a:endParaRPr lang="en-US" sz="1100" dirty="0"/>
          </a:p>
        </p:txBody>
      </p:sp>
      <p:sp>
        <p:nvSpPr>
          <p:cNvPr id="12" name="Text 4"/>
          <p:cNvSpPr txBox="1"/>
          <p:nvPr/>
        </p:nvSpPr>
        <p:spPr>
          <a:xfrm>
            <a:off x="7318200" y="2504975"/>
            <a:ext cx="1251900" cy="14427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Если человек делится точной информацией, расследование становится надёжнее. Это помогает не обвинить невиновного и принять более справедливое решение.
</a:t>
            </a:r>
            <a:endParaRPr lang="en-US" sz="900" dirty="0"/>
          </a:p>
        </p:txBody>
      </p:sp>
      <p:sp>
        <p:nvSpPr>
          <p:cNvPr id="13" name="Text 5"/>
          <p:cNvSpPr txBox="1"/>
          <p:nvPr/>
        </p:nvSpPr>
        <p:spPr>
          <a:xfrm>
            <a:off x="7318200" y="1909700"/>
            <a:ext cx="1251900" cy="5124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Поддержать справедливость
</a:t>
            </a:r>
            <a:endParaRPr lang="en-US" sz="1100" dirty="0"/>
          </a:p>
        </p:txBody>
      </p:sp>
      <p:sp>
        <p:nvSpPr>
          <p:cNvPr id="14" name="Text 6"/>
          <p:cNvSpPr txBox="1"/>
          <p:nvPr/>
        </p:nvSpPr>
        <p:spPr>
          <a:xfrm>
            <a:off x="5639900" y="2504975"/>
            <a:ext cx="1251900" cy="14427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Фразы contact the police и ask for help учат не молчать, когда ситуация пугает. Для подростка это важный навык ответственности и самозащиты.
</a:t>
            </a:r>
            <a:endParaRPr lang="en-US" sz="900" dirty="0"/>
          </a:p>
        </p:txBody>
      </p:sp>
      <p:sp>
        <p:nvSpPr>
          <p:cNvPr id="15" name="Text 7"/>
          <p:cNvSpPr txBox="1"/>
          <p:nvPr/>
        </p:nvSpPr>
        <p:spPr>
          <a:xfrm>
            <a:off x="5639900" y="1909700"/>
            <a:ext cx="1251900" cy="5124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Сделать первый шаг к помощи
</a:t>
            </a:r>
            <a:endParaRPr lang="en-US" sz="1100" dirty="0"/>
          </a:p>
        </p:txBody>
      </p:sp>
      <p:sp>
        <p:nvSpPr>
          <p:cNvPr id="16" name="Text 8"/>
          <p:cNvSpPr txBox="1"/>
          <p:nvPr/>
        </p:nvSpPr>
        <p:spPr>
          <a:xfrm>
            <a:off x="3961600" y="2504975"/>
            <a:ext cx="1251900" cy="14427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Полезно save evidence: сообщения, скриншоты, фото, даты и время. Такие детали помогают понять, что произошло, и не потерять важную информацию.
</a:t>
            </a:r>
            <a:endParaRPr lang="en-US" sz="900" dirty="0"/>
          </a:p>
        </p:txBody>
      </p:sp>
      <p:sp>
        <p:nvSpPr>
          <p:cNvPr id="17" name="Text 9"/>
          <p:cNvSpPr txBox="1"/>
          <p:nvPr/>
        </p:nvSpPr>
        <p:spPr>
          <a:xfrm>
            <a:off x="3961600" y="1909700"/>
            <a:ext cx="1251900" cy="5124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Сохранить доказательства
</a:t>
            </a:r>
            <a:endParaRPr lang="en-US" sz="1100" dirty="0"/>
          </a:p>
        </p:txBody>
      </p:sp>
      <p:sp>
        <p:nvSpPr>
          <p:cNvPr id="18" name="Text 10"/>
          <p:cNvSpPr txBox="1"/>
          <p:nvPr/>
        </p:nvSpPr>
        <p:spPr>
          <a:xfrm>
            <a:off x="2283300" y="2504975"/>
            <a:ext cx="1251900" cy="1442700"/>
          </a:xfrm>
          <a:prstGeom prst="rect">
            <a:avLst/>
          </a:prstGeom>
          <a:noFill/>
          <a:ln/>
        </p:spPr>
        <p:txBody>
          <a:bodyPr wrap="square" lIns="0" tIns="0" rIns="0" bIns="0" rtlCol="0" anchor="t"/>
          <a:lstStyle/>
          <a:p>
            <a:pPr algn="l" indent="0" marL="0">
              <a:lnSpc>
                <a:spcPct val="100000"/>
              </a:lnSpc>
              <a:buNone/>
            </a:pPr>
            <a:r>
              <a:rPr lang="en-US" sz="900" dirty="0">
                <a:solidFill>
                  <a:srgbClr val="5384B8"/>
                </a:solidFill>
                <a:latin typeface="Arial" pitchFamily="34" charset="0"/>
                <a:ea typeface="Arial" pitchFamily="34" charset="-122"/>
                <a:cs typeface="Arial" pitchFamily="34" charset="-120"/>
              </a:rPr>
              <a:t>Когда вы report a crime, вы помогаете защитить друзей, одноклассников и соседей. Своевременная информация позволяет полиции реагировать быстрее и точнее.
</a:t>
            </a:r>
            <a:endParaRPr lang="en-US" sz="900" dirty="0"/>
          </a:p>
        </p:txBody>
      </p:sp>
      <p:sp>
        <p:nvSpPr>
          <p:cNvPr id="19" name="Text 11"/>
          <p:cNvSpPr txBox="1"/>
          <p:nvPr/>
        </p:nvSpPr>
        <p:spPr>
          <a:xfrm>
            <a:off x="2283300" y="1909700"/>
            <a:ext cx="1251900" cy="512400"/>
          </a:xfrm>
          <a:prstGeom prst="rect">
            <a:avLst/>
          </a:prstGeom>
          <a:noFill/>
          <a:ln/>
        </p:spPr>
        <p:txBody>
          <a:bodyPr wrap="square" lIns="0" tIns="0" rIns="0" bIns="0" rtlCol="0" anchor="t"/>
          <a:lstStyle/>
          <a:p>
            <a:pPr algn="l" indent="0" marL="0">
              <a:lnSpc>
                <a:spcPct val="100000"/>
              </a:lnSpc>
              <a:buNone/>
            </a:pPr>
            <a:r>
              <a:rPr lang="en-US" sz="1100" dirty="0">
                <a:solidFill>
                  <a:srgbClr val="5384B8"/>
                </a:solidFill>
                <a:latin typeface="Arial" pitchFamily="34" charset="0"/>
                <a:ea typeface="Arial" pitchFamily="34" charset="-122"/>
                <a:cs typeface="Arial" pitchFamily="34" charset="-120"/>
              </a:rPr>
              <a:t>Защитить людей рядом
</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2400" y="1358806"/>
            <a:ext cx="8456700" cy="3304589"/>
          </a:xfrm>
          <a:prstGeom prst="rect">
            <a:avLst/>
          </a:prstGeom>
        </p:spPr>
      </p:pic>
      <p:sp>
        <p:nvSpPr>
          <p:cNvPr id="4"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17</a:t>
            </a:r>
            <a:endParaRPr lang="en-US" sz="900" dirty="0"/>
          </a:p>
        </p:txBody>
      </p:sp>
      <p:sp>
        <p:nvSpPr>
          <p:cNvPr id="5" name="Text 1"/>
          <p:cNvSpPr txBox="1"/>
          <p:nvPr/>
        </p:nvSpPr>
        <p:spPr>
          <a:xfrm>
            <a:off x="362400" y="326250"/>
            <a:ext cx="8456700" cy="552600"/>
          </a:xfrm>
          <a:prstGeom prst="rect">
            <a:avLst/>
          </a:prstGeom>
          <a:noFill/>
          <a:ln/>
        </p:spPr>
        <p:txBody>
          <a:bodyPr wrap="square" lIns="0" tIns="0" rIns="0" bIns="0" rtlCol="0" anchor="t"/>
          <a:lstStyle/>
          <a:p>
            <a:pPr algn="l" indent="0" marL="0">
              <a:lnSpc>
                <a:spcPct val="90000"/>
              </a:lnSpc>
              <a:buNone/>
            </a:pPr>
            <a:r>
              <a:rPr lang="en-US" sz="3200" dirty="0">
                <a:solidFill>
                  <a:srgbClr val="5F92C9"/>
                </a:solidFill>
                <a:latin typeface="Arial" pitchFamily="34" charset="0"/>
                <a:ea typeface="Arial" pitchFamily="34" charset="-122"/>
                <a:cs typeface="Arial" pitchFamily="34" charset="-120"/>
              </a:rPr>
              <a:t>Если вы увидели опасную ситуацию
</a:t>
            </a:r>
            <a:endParaRPr lang="en-US" sz="3200" dirty="0"/>
          </a:p>
        </p:txBody>
      </p:sp>
      <p:sp>
        <p:nvSpPr>
          <p:cNvPr id="6" name="Text 2"/>
          <p:cNvSpPr txBox="1"/>
          <p:nvPr/>
        </p:nvSpPr>
        <p:spPr>
          <a:xfrm>
            <a:off x="362400" y="910075"/>
            <a:ext cx="8456700" cy="345900"/>
          </a:xfrm>
          <a:prstGeom prst="rect">
            <a:avLst/>
          </a:prstGeom>
          <a:noFill/>
          <a:ln/>
        </p:spPr>
        <p:txBody>
          <a:bodyPr wrap="square" lIns="0" tIns="0" rIns="0" bIns="0" rtlCol="0" anchor="t"/>
          <a:lstStyle/>
          <a:p>
            <a:pPr algn="l" indent="0" marL="0">
              <a:lnSpc>
                <a:spcPct val="115000"/>
              </a:lnSpc>
              <a:buNone/>
            </a:pPr>
            <a:r>
              <a:rPr lang="en-US" sz="1200" dirty="0">
                <a:solidFill>
                  <a:srgbClr val="5384B8"/>
                </a:solidFill>
                <a:latin typeface="Arial" pitchFamily="34" charset="0"/>
                <a:ea typeface="Arial" pitchFamily="34" charset="-122"/>
                <a:cs typeface="Arial" pitchFamily="34" charset="-120"/>
              </a:rPr>
              <a:t>Последовательность действий для безопасного и правильного поведения в реальной жизни.
</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5770" y="1080502"/>
            <a:ext cx="2722500" cy="201794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39070" y="1080502"/>
            <a:ext cx="2722500" cy="2017947"/>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020745" y="1080502"/>
            <a:ext cx="2722500" cy="2017947"/>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18</a:t>
            </a:r>
            <a:endParaRPr lang="en-US" sz="900" dirty="0"/>
          </a:p>
        </p:txBody>
      </p:sp>
      <p:sp>
        <p:nvSpPr>
          <p:cNvPr id="11" name="Text 1"/>
          <p:cNvSpPr txBox="1"/>
          <p:nvPr/>
        </p:nvSpPr>
        <p:spPr>
          <a:xfrm>
            <a:off x="571275" y="3720675"/>
            <a:ext cx="2486400" cy="877800"/>
          </a:xfrm>
          <a:prstGeom prst="rect">
            <a:avLst/>
          </a:prstGeom>
          <a:noFill/>
          <a:ln/>
        </p:spPr>
        <p:txBody>
          <a:bodyPr wrap="square" lIns="0" tIns="0" rIns="0" bIns="0" rtlCol="0" anchor="t"/>
          <a:lstStyle/>
          <a:p>
            <a:pPr algn="l" indent="0" marL="0">
              <a:lnSpc>
                <a:spcPct val="115000"/>
              </a:lnSpc>
              <a:buNone/>
            </a:pPr>
            <a:r>
              <a:rPr lang="en-US" sz="977" dirty="0">
                <a:solidFill>
                  <a:srgbClr val="5F92C9"/>
                </a:solidFill>
                <a:latin typeface="Arial" pitchFamily="34" charset="0"/>
                <a:ea typeface="Arial" pitchFamily="34" charset="-122"/>
                <a:cs typeface="Arial" pitchFamily="34" charset="-120"/>
              </a:rPr>
              <a:t>После школы ребята пошли на тренировку по баскетболу. Там у каждого была своя роль, а coach помогал команде работать вместе. Регулярная practice дала им цель, и свободного времени стало меньше для скуки и рискованных решений.
</a:t>
            </a:r>
            <a:endParaRPr lang="en-US" sz="977" dirty="0"/>
          </a:p>
        </p:txBody>
      </p:sp>
      <p:sp>
        <p:nvSpPr>
          <p:cNvPr id="12" name="Text 2"/>
          <p:cNvSpPr txBox="1"/>
          <p:nvPr/>
        </p:nvSpPr>
        <p:spPr>
          <a:xfrm>
            <a:off x="571268" y="3309506"/>
            <a:ext cx="2486400" cy="357600"/>
          </a:xfrm>
          <a:prstGeom prst="rect">
            <a:avLst/>
          </a:prstGeom>
          <a:noFill/>
          <a:ln/>
        </p:spPr>
        <p:txBody>
          <a:bodyPr wrap="square" lIns="0" tIns="0" rIns="0" bIns="0" rtlCol="0" anchor="ctr"/>
          <a:lstStyle/>
          <a:p>
            <a:pPr algn="l" indent="0" marL="0">
              <a:lnSpc>
                <a:spcPct val="100000"/>
              </a:lnSpc>
              <a:buNone/>
            </a:pPr>
            <a:r>
              <a:rPr lang="en-US" sz="1200" dirty="0">
                <a:solidFill>
                  <a:srgbClr val="5F92C9"/>
                </a:solidFill>
                <a:latin typeface="Arial" pitchFamily="34" charset="0"/>
                <a:ea typeface="Arial" pitchFamily="34" charset="-122"/>
                <a:cs typeface="Arial" pitchFamily="34" charset="-120"/>
              </a:rPr>
              <a:t>После уроков на площадке
</a:t>
            </a:r>
            <a:endParaRPr lang="en-US" sz="1200" dirty="0"/>
          </a:p>
        </p:txBody>
      </p:sp>
      <p:sp>
        <p:nvSpPr>
          <p:cNvPr id="13" name="Text 3"/>
          <p:cNvSpPr txBox="1"/>
          <p:nvPr/>
        </p:nvSpPr>
        <p:spPr>
          <a:xfrm>
            <a:off x="3357125" y="3720675"/>
            <a:ext cx="2486400" cy="877800"/>
          </a:xfrm>
          <a:prstGeom prst="rect">
            <a:avLst/>
          </a:prstGeom>
          <a:noFill/>
          <a:ln/>
        </p:spPr>
        <p:txBody>
          <a:bodyPr wrap="square" lIns="0" tIns="0" rIns="0" bIns="0" rtlCol="0" anchor="t"/>
          <a:lstStyle/>
          <a:p>
            <a:pPr algn="l" indent="0" marL="0">
              <a:lnSpc>
                <a:spcPct val="115000"/>
              </a:lnSpc>
              <a:buNone/>
            </a:pPr>
            <a:r>
              <a:rPr lang="en-US" sz="983" dirty="0">
                <a:solidFill>
                  <a:srgbClr val="5F92C9"/>
                </a:solidFill>
                <a:latin typeface="Arial" pitchFamily="34" charset="0"/>
                <a:ea typeface="Arial" pitchFamily="34" charset="-122"/>
                <a:cs typeface="Arial" pitchFamily="34" charset="-120"/>
              </a:rPr>
              <a:t>В кружке робототехники ученики собирали модель и готовились к competition. Один помогал с деталями, другой проверял схему, а mentor объяснял ошибки. Такой club учит терпению, ответственности и уважению к общему результату.
</a:t>
            </a:r>
            <a:endParaRPr lang="en-US" sz="983" dirty="0"/>
          </a:p>
        </p:txBody>
      </p:sp>
      <p:sp>
        <p:nvSpPr>
          <p:cNvPr id="14" name="Text 4"/>
          <p:cNvSpPr txBox="1"/>
          <p:nvPr/>
        </p:nvSpPr>
        <p:spPr>
          <a:xfrm>
            <a:off x="3357118" y="3309506"/>
            <a:ext cx="2486400" cy="357600"/>
          </a:xfrm>
          <a:prstGeom prst="rect">
            <a:avLst/>
          </a:prstGeom>
          <a:noFill/>
          <a:ln/>
        </p:spPr>
        <p:txBody>
          <a:bodyPr wrap="square" lIns="0" tIns="0" rIns="0" bIns="0" rtlCol="0" anchor="ctr"/>
          <a:lstStyle/>
          <a:p>
            <a:pPr algn="l" indent="0" marL="0">
              <a:lnSpc>
                <a:spcPct val="100000"/>
              </a:lnSpc>
              <a:buNone/>
            </a:pPr>
            <a:r>
              <a:rPr lang="en-US" sz="1200" dirty="0">
                <a:solidFill>
                  <a:srgbClr val="5F92C9"/>
                </a:solidFill>
                <a:latin typeface="Arial" pitchFamily="34" charset="0"/>
                <a:ea typeface="Arial" pitchFamily="34" charset="-122"/>
                <a:cs typeface="Arial" pitchFamily="34" charset="-120"/>
              </a:rPr>
              <a:t>Школьный клуб идей
</a:t>
            </a:r>
            <a:endParaRPr lang="en-US" sz="1200" dirty="0"/>
          </a:p>
        </p:txBody>
      </p:sp>
      <p:sp>
        <p:nvSpPr>
          <p:cNvPr id="15" name="Text 5"/>
          <p:cNvSpPr txBox="1"/>
          <p:nvPr/>
        </p:nvSpPr>
        <p:spPr>
          <a:xfrm>
            <a:off x="6142975" y="3720675"/>
            <a:ext cx="2486400" cy="877800"/>
          </a:xfrm>
          <a:prstGeom prst="rect">
            <a:avLst/>
          </a:prstGeom>
          <a:noFill/>
          <a:ln/>
        </p:spPr>
        <p:txBody>
          <a:bodyPr wrap="square" lIns="0" tIns="0" rIns="0" bIns="0" rtlCol="0" anchor="t"/>
          <a:lstStyle/>
          <a:p>
            <a:pPr algn="l" indent="0" marL="0">
              <a:lnSpc>
                <a:spcPct val="115000"/>
              </a:lnSpc>
              <a:buNone/>
            </a:pPr>
            <a:r>
              <a:rPr lang="en-US" sz="1000" dirty="0">
                <a:solidFill>
                  <a:srgbClr val="5F92C9"/>
                </a:solidFill>
                <a:latin typeface="Arial" pitchFamily="34" charset="0"/>
                <a:ea typeface="Arial" pitchFamily="34" charset="-122"/>
                <a:cs typeface="Arial" pitchFamily="34" charset="-120"/>
              </a:rPr>
              <a:t>Группа подростков вместе с учителем убирала школьный двор и сажала цветы. Это был не только hobby, но и полезный team project, который показал: успех приходит, когда есть цель, поддержка взрослых и общий труд.
</a:t>
            </a:r>
            <a:endParaRPr lang="en-US" sz="1000" dirty="0"/>
          </a:p>
        </p:txBody>
      </p:sp>
      <p:sp>
        <p:nvSpPr>
          <p:cNvPr id="16" name="Text 6"/>
          <p:cNvSpPr txBox="1"/>
          <p:nvPr/>
        </p:nvSpPr>
        <p:spPr>
          <a:xfrm>
            <a:off x="6142968" y="3309506"/>
            <a:ext cx="2486400" cy="357600"/>
          </a:xfrm>
          <a:prstGeom prst="rect">
            <a:avLst/>
          </a:prstGeom>
          <a:noFill/>
          <a:ln/>
        </p:spPr>
        <p:txBody>
          <a:bodyPr wrap="square" lIns="0" tIns="0" rIns="0" bIns="0" rtlCol="0" anchor="ctr"/>
          <a:lstStyle/>
          <a:p>
            <a:pPr algn="l" indent="0" marL="0">
              <a:lnSpc>
                <a:spcPct val="100000"/>
              </a:lnSpc>
              <a:buNone/>
            </a:pPr>
            <a:r>
              <a:rPr lang="en-US" sz="1200" dirty="0">
                <a:solidFill>
                  <a:srgbClr val="5F92C9"/>
                </a:solidFill>
                <a:latin typeface="Arial" pitchFamily="34" charset="0"/>
                <a:ea typeface="Arial" pitchFamily="34" charset="-122"/>
                <a:cs typeface="Arial" pitchFamily="34" charset="-120"/>
              </a:rPr>
              <a:t>Волонтёрский субботник
</a:t>
            </a:r>
            <a:endParaRPr lang="en-US" sz="1200" dirty="0"/>
          </a:p>
        </p:txBody>
      </p:sp>
      <p:sp>
        <p:nvSpPr>
          <p:cNvPr id="17" name="Text 7"/>
          <p:cNvSpPr txBox="1"/>
          <p:nvPr/>
        </p:nvSpPr>
        <p:spPr>
          <a:xfrm>
            <a:off x="500925" y="326250"/>
            <a:ext cx="8243100" cy="665700"/>
          </a:xfrm>
          <a:prstGeom prst="rect">
            <a:avLst/>
          </a:prstGeom>
          <a:noFill/>
          <a:ln/>
        </p:spPr>
        <p:txBody>
          <a:bodyPr wrap="square" lIns="0" tIns="0" rIns="0" bIns="0" rtlCol="0" anchor="t"/>
          <a:lstStyle/>
          <a:p>
            <a:pPr algn="l" indent="0" marL="0">
              <a:lnSpc>
                <a:spcPct val="90000"/>
              </a:lnSpc>
              <a:buNone/>
            </a:pPr>
            <a:r>
              <a:rPr lang="en-US" sz="2909" dirty="0">
                <a:solidFill>
                  <a:srgbClr val="FFFFFF"/>
                </a:solidFill>
                <a:latin typeface="Arial" pitchFamily="34" charset="0"/>
                <a:ea typeface="Arial" pitchFamily="34" charset="-122"/>
                <a:cs typeface="Arial" pitchFamily="34" charset="-120"/>
              </a:rPr>
              <a:t>Позитивные альтернативы: спорт, кружки и команда
</a:t>
            </a:r>
            <a:endParaRPr lang="en-US" sz="2909"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720575" y="1712750"/>
            <a:ext cx="3501900" cy="2153549"/>
          </a:xfrm>
          <a:prstGeom prst="rect">
            <a:avLst/>
          </a:prstGeom>
        </p:spPr>
      </p:pic>
      <p:sp>
        <p:nvSpPr>
          <p:cNvPr id="4" name="Text 0"/>
          <p:cNvSpPr txBox="1"/>
          <p:nvPr/>
        </p:nvSpPr>
        <p:spPr>
          <a:xfrm>
            <a:off x="362400" y="326250"/>
            <a:ext cx="8381700" cy="797700"/>
          </a:xfrm>
          <a:prstGeom prst="rect">
            <a:avLst/>
          </a:prstGeom>
          <a:noFill/>
          <a:ln/>
        </p:spPr>
        <p:txBody>
          <a:bodyPr wrap="square" lIns="0" tIns="0" rIns="0" bIns="0" rtlCol="0" anchor="t"/>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Мифы и факты о преступности
</a:t>
            </a:r>
            <a:endParaRPr lang="en-US" sz="3200" dirty="0"/>
          </a:p>
        </p:txBody>
      </p:sp>
      <p:sp>
        <p:nvSpPr>
          <p:cNvPr id="5" name="Text 1"/>
          <p:cNvSpPr txBox="1"/>
          <p:nvPr/>
        </p:nvSpPr>
        <p:spPr>
          <a:xfrm>
            <a:off x="4945300" y="1711925"/>
            <a:ext cx="3501900" cy="2155200"/>
          </a:xfrm>
          <a:prstGeom prst="rect">
            <a:avLst/>
          </a:prstGeom>
          <a:noFill/>
          <a:ln/>
        </p:spPr>
        <p:txBody>
          <a:bodyPr wrap="square" lIns="0" tIns="0" rIns="0" bIns="0" rtlCol="0" anchor="ctr"/>
          <a:lstStyle/>
          <a:p>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Критическое чтение помогает не верить первым впечатлениям и проверять, что именно утверждает текст.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Опасность может возникать в разных местах и у разных людей. Проверка фактов помогает принимать более разумные и безопасные решения.
</a:t>
            </a:r>
            <a:pPr algn="l" indent="0" marL="0">
              <a:lnSpc>
                <a:spcPct val="100000"/>
              </a:lnSpc>
              <a:buNone/>
            </a:pPr>
            <a:r>
              <a:rPr lang="en-US" sz="1100" dirty="0">
                <a:solidFill>
                  <a:srgbClr val="5F92C9"/>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5F92C9"/>
                </a:solidFill>
                <a:latin typeface="Arial" pitchFamily="34" charset="0"/>
                <a:ea typeface="Arial" pitchFamily="34" charset="-122"/>
                <a:cs typeface="Arial" pitchFamily="34" charset="-120"/>
              </a:rPr>
              <a:t>Учебное обобщение по теме Crime; без статистических данных
</a:t>
            </a:r>
            <a:endParaRPr lang="en-US" sz="1100" dirty="0"/>
          </a:p>
        </p:txBody>
      </p:sp>
      <p:sp>
        <p:nvSpPr>
          <p:cNvPr id="6" name="Text 2"/>
          <p:cNvSpPr txBox="1"/>
          <p:nvPr/>
        </p:nvSpPr>
        <p:spPr>
          <a:xfrm>
            <a:off x="8408025" y="4665550"/>
            <a:ext cx="589200" cy="345900"/>
          </a:xfrm>
          <a:prstGeom prst="rect">
            <a:avLst/>
          </a:prstGeom>
          <a:noFill/>
          <a:ln/>
        </p:spPr>
        <p:txBody>
          <a:bodyPr wrap="square" lIns="0" tIns="0" rIns="0" bIns="0" rtlCol="0" anchor="t"/>
          <a:lstStyle/>
          <a:p>
            <a:pPr algn="r" indent="0" marL="0">
              <a:lnSpc>
                <a:spcPct val="100000"/>
              </a:lnSpc>
              <a:buNone/>
            </a:pPr>
            <a:r>
              <a:rPr lang="en-US" sz="900" dirty="0">
                <a:solidFill>
                  <a:srgbClr val="FFFFFF"/>
                </a:solidFill>
                <a:latin typeface="Arial" pitchFamily="34" charset="0"/>
                <a:ea typeface="Arial" pitchFamily="34" charset="-122"/>
                <a:cs typeface="Arial" pitchFamily="34" charset="-120"/>
              </a:rPr>
              <a:t>19</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63700" y="2505075"/>
            <a:ext cx="8203800" cy="2047800"/>
          </a:xfrm>
          <a:prstGeom prst="rect">
            <a:avLst/>
          </a:prstGeom>
          <a:noFill/>
          <a:ln/>
        </p:spPr>
        <p:txBody>
          <a:bodyPr wrap="square" lIns="0" tIns="0" rIns="0" bIns="0" rtlCol="0" anchor="b"/>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Crime: слова, которые помогают выбирать безопасно
</a:t>
            </a:r>
            <a:pPr algn="l" indent="0" marL="0">
              <a:lnSpc>
                <a:spcPct val="90000"/>
              </a:lnSpc>
              <a:buNone/>
            </a:pPr>
            <a:r>
              <a:rPr lang="en-US" sz="3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Тема Crime учит не только новой лексике, но и внимательности, ответственности и умению просить о помощи. Зная слова и правила, ученики лучше понимают реальную жизнь и делают более безопасный выбор.
</a:t>
            </a:r>
            <a:endParaRPr 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2026-05-31T07:39:44Z</dcterms:created>
  <dcterms:modified xsi:type="dcterms:W3CDTF">2026-05-31T07:39:44Z</dcterms:modified>
</cp:coreProperties>
</file>