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России в конце XX — начале XXI века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поиска места после СССР к более самостоятельному и прагматичному курсу.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условия после распада СССР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1991 году распад СССР радикально изменил международное положение России: исчезли прежние союзы, сократилось влияние и сменилась расстановка сил. При этом Россия сохранила место в Совете Безопасности ООН и часть ядерного потенциала, но столкнулась с экономическим спадом и нестабильностью.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внешней политики России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1992–1999 годы: адаптация к новым правилам, попытка интегрироваться в мировое сообщество и надежда на партнёрство с США и странами Запада при ограниченных ресурсах.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2000–2008 годы: усиление прагматичной и более самостоятельной линии; опора на государственные интересы и восстановление международного влияния по мере стабилизации внутри страны.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по направлениям: контакты с НАТО и ЕС, работа в СНГ, сотрудничество с Китаем и Индией, участие в международных организациях и использование энергетических ресурсов как инструмента давления.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внешнеполитических приоритетов России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ослабление западного вектора при одновременном росте внимания к СНГ и Азии в 2000-е — по качественному описанию динамики.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прост: при изменении возможностей внутри страны Россия постепенно переходила от «одновекторности» к более многовекторной модели.
</a:t>
            </a:r>
            <a:endParaRPr lang="en-US" sz="1145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показатели по качественному описанию (1992, 1996, 2000, 2004, 2008); точные численные данные не приведены.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М. Примаков и поворот к многовекторности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Примаков как символ отказа от односторонности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1996–1998 годах Евгений Максимович Примаков возглавлял Министерство иностранных дел России. Его подход связывают с отказом от прежней односторонней ориентации и с идеей многополярного мира, где дипломатия опирается на собственные интересы, а не на ожидания извне.
</a:t>
            </a:r>
            <a:endParaRPr lang="en-US" sz="1159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Партнёрство «в нескольких направлениях»: СНГ, Китай, Индия
</a:t>
            </a:r>
            <a:pPr algn="l" indent="0" marL="0">
              <a:lnSpc>
                <a:spcPct val="115000"/>
              </a:lnSpc>
              <a:buNone/>
            </a:pPr>
            <a:r>
              <a:rPr lang="en-US" sz="1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Примаков подчёркивал самостоятельность российской дипломатии и внимание к интересам стран СНГ, Китая и Индии. Образно этот поворот хорошо передают кадры переговоров и выступлений министра: акцент на диалоге с разными центрами силы.
</a:t>
            </a:r>
            <a:endParaRPr lang="en-US" sz="112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9238" y="2244550"/>
            <a:ext cx="378977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внешней политики 1990-х годов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партнёрские механизмы и правовой статус России сменялись на фоне нарастающих сомнений в надёжности сотрудничества.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десятилетия ключевые решения воспринимались не как сближение, а как фактор разрыва ожиданий: институты сотрудничества не сняли противоречия.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обобщения по событиям 1992, 1994, 1997, 1999 годов; точные первоисточники не указаны.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внутренней стабилизации — к более самостоятельной внешней политике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причин и последствий, отражающая описанный переход в 2000-е годы.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России с США и НАТО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событий 11 сентября 2001 года Россия и США временно сблизились вокруг борьбы с международным терроризмом, но на уровне стратегических разногласий сотрудничество оставалось ограниченным.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Острота споров сохранялась: расширение НАТО, планы создания американской системы ПРО и разные оценки интервенции в Югославии и Ираке.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Критический поворот в риторике усилился в 2007 году: в Мюнхенской речи звучала жёсткая оценка однополярного мира, одностороннего применения силы и игнорирования интересов других государств.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 периода 2000-х: контакт по отдельным задачам не снимал взаимного недоверия, а разногласия определяли границы сближения с Западом.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НАТО и изменение обстановки в Европе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отражают три ключевых этапа расширения: в 1999, 2004 и 2009 годах усиливалось присутствие альянса в Восточной Европе и на Балканах.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расширение, тем сильнее становилась обеспокоенность России вопросами военной безопасности и тем заметнее ухудшалось взаимодействие с Западом.
</a:t>
            </a:r>
            <a:endParaRPr lang="en-US" sz="1011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расширения НАТО (1999, 2004, 2009); численные значения — условная шкала, т.к. в описании отсутствуют точные данные.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05356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15076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постсоветское пространство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практические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акцент делался на экономических контактах, транспортных маршрутах и культурных взаимодействиях. Это позволяло поддерживать устойчивость сотрудничества и сохранять уровень вовлечённости в регионе.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как главный приоритет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Постсоветское пространство стало ключевой зоной внимания: Россия стремилась сохранять и развивать связи, потому что влияние там связано и с безопасностью, и с экономикой, и с политикой.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на отдельных направлениях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выстраивались с Беларусью, Казахстаном, Украиной, а также со странами Южного Кавказа и Центральной Азии. Такой «набор партнёров» помогал удерживать широкий контур влияния.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и урегулирование конфликтов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задачей оставалось содействие урегулированию региональных конфликтов и поддержка интеграционных объединений на пространстве бывшего СССР как основы для стабильности.
</a:t>
            </a:r>
            <a:endParaRPr lang="en-US" sz="9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России к Азии: новые связи, новые площадки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Шанхайский курс безопасности: общая рамка сотрудничества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2000-е годы Россия активнее развивала связи с государствами Азии — от Китая и Индии до стран региона Азиатско-Тихоокеанского сотрудничества. В 2001 году была создана Шанхайская организация сотрудничества. В ее рамках выстраивали взаимодействие по безопасности, противодействию экстремизму и совместным экономическим проектам.
</a:t>
            </a:r>
            <a:endParaRPr lang="en-US" sz="1099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Саммитный формат: доверие через личные контакты лидеров
</a:t>
            </a:r>
            <a:pPr algn="l" indent="0" marL="0">
              <a:lnSpc>
                <a:spcPct val="115000"/>
              </a:lnSpc>
              <a:buNone/>
            </a:pPr>
            <a:r>
              <a:rPr lang="en-US" sz="1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саммитах Россия, Китай и Индия демонстрировали стратегическую заинтересованность в диалоге. Делегации обсуждали вопросы региональной устойчивости и перспективы торгово-экономических связей. Такие встречи помогали закреплять партнерство не только на уровне документов, но и в формате регулярного политического общения.
</a:t>
            </a:r>
            <a:endParaRPr lang="en-US" sz="111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приоритетов внешней политики в 1990-е и 2000-е годы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характер задач и инструментов внешней политики в два периода: от попыток интеграции и ограниченных ресурсов к более активной защите собственных интересов, усилению безопасности и энергетической дипломатии.
</a:t>
            </a:r>
            <a:endParaRPr lang="en-US" sz="1016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заметна в инструментах: адаптация уступает место более активной линии, где суверенитет и практические рычаги — в первую очередь безопасность и энергия — становятся опорой влияния.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учебного курса (качественное сравнение без привязки к статистике).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энергетический фактор усилил переговорные позиции России.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слайда основано на описании динамики и роли энергоресурсов в 2000-е годы (без указания точных долей/цифр).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природный газ стали важнейшими инструментами внешней политики: экспорт формировал валютные поступления и давал дополнительные возможности для выстраивания отношений с партнёрами.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база внешней политики России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мировых цен на нефть и накопления золотовалютных резервов увеличивалась и финансовая устойчивость государства, что расширяло пространство для более уверенных внешнеполитических решений.
</a:t>
            </a:r>
            <a:endParaRPr lang="en-US" sz="986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стабилизация работала как «фундамент» дипломатической самостоятельности: при устойчивых доходах внешняя политика становится менее реактивной и более планируемой.
</a:t>
            </a:r>
            <a:endParaRPr lang="en-US" sz="986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Описательная динамика 2000–2008 годов из заданного материала; значения представлены в виде условного индекса (точные ценовые и резервные цифры не указаны).
</a:t>
            </a:r>
            <a:endParaRPr lang="en-US" sz="70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4263" y="1318279"/>
            <a:ext cx="251004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4249" y="2187159"/>
            <a:ext cx="251004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2426" y="3080964"/>
            <a:ext cx="254651" cy="20372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4249" y="3927480"/>
            <a:ext cx="251004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международных организациях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ООН: рамка для безопасности и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1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членство в Совете Безопасности ООН сохраняло возможность участвовать в ключевых решениях по безопасности. Это повышало вес России в вопросах международного права и предотвращения конфликтов.
</a:t>
            </a:r>
            <a:endParaRPr lang="en-US" sz="807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ОБСЕ: диалог о сотрудничестве и доверии
</a:t>
            </a:r>
            <a:pPr algn="l" indent="0" marL="0">
              <a:lnSpc>
                <a:spcPct val="115000"/>
              </a:lnSpc>
              <a:buNone/>
            </a:pPr>
            <a:r>
              <a:rPr lang="en-US" sz="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ОБСЕ обсуждали вопросы европейской безопасности и меры укрепления доверия. Такие площадки помогали вести переговоры по спорным темам и поддерживать контакты с государствами региона.
</a:t>
            </a:r>
            <a:endParaRPr lang="en-US" sz="836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Европы: нормы и гуманитарные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1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Совете Европы была связана с гуманитарной повесткой, правовыми стандартами и международным сотрудничеством. Это дополняло внешнюю политику не только силовым, но и правовым измерением.
</a:t>
            </a:r>
            <a:endParaRPr lang="en-US" sz="807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«Большая восьмёрка»: координация по глобальным вопросам
</a:t>
            </a:r>
            <a:pPr algn="l" indent="0" marL="0">
              <a:lnSpc>
                <a:spcPct val="115000"/>
              </a:lnSpc>
              <a:buNone/>
            </a:pPr>
            <a:r>
              <a:rPr lang="en-US" sz="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«Большой восьмёрке» обеспечивало регулярный политический обмен по экономическим и глобальным вызовам. Россия могла обсуждать повестку с ведущими государствами в формате прямого контакта.
</a:t>
            </a:r>
            <a:endParaRPr lang="en-US" sz="77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и конфликты начала XXI века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эпизодов и общий итог: усиление приоритета суверенитета и недоверия к внешнему вмешательству.
</a:t>
            </a:r>
            <a:endParaRPr lang="en-US" sz="9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Дипломатический язык России в 2000-е годы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внешнеполитической риторике чаще звучали понятия суверенитета, национальных интересов, взаимности и равноправия государств. Акцент смещался от осторожных формулировок к формулированию собственной позиции и ожиданий.
</a:t>
            </a:r>
            <a:endParaRPr lang="en-US" sz="1061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Подчеркивалось, что международные решения должны учитывать баланс сил и законные интересы разных стран. Такой подход означал внимание не только к западным инициативам, но и к аргументам других центров влияния.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целом риторика отражала переход к более уверенной и самостоятельной внешней политике. Стремление задавать рамки обсуждения показывало рост политической автономии и готовность отстаивать приоритеты.
</a:t>
            </a:r>
            <a:endParaRPr lang="en-US" sz="11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международный образ России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Саммиты и политические контакты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2000-е годы образ России формировался через крупные международные саммиты и активность в ООН. Дипломатические визиты в страны Азии, Европы и Ближнего Востока превращали взаимодействие в регулярный процесс.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ООН и энергетических проектов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Дополняли картину энергетические проекты и обсуждение практических направлений сотрудничества. В результате страна все чаще воспринималась как значимый участник мировой политики, способный влиять на глобальные решения, а не только реагировать на события.
</a:t>
            </a:r>
            <a:endParaRPr lang="en-US" sz="12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внешней политики к 2008 году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2008 году Россия заметно сместила фокус на безопасность и работу в регионе СНГ, при этом сохраняя диалог с Западом и наращивая азиатское направление.
</a:t>
            </a:r>
            <a:endParaRPr lang="en-US" sz="1172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приоритетов показывает режим «собственного центра силы»: внешняя политика опиралась на устойчивые интересы и инструменты, а не только на внешнюю среду.
</a:t>
            </a:r>
            <a:endParaRPr lang="en-US" sz="1055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оценка по заданному описанию; доли в диаграмме условные, точные статистические величины не приведены.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темы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России конца XX — начала XXI века прошла путь от адаптации после распада СССР к более самостоятельному и прагматичному курсу. В 1990-е доминировали попытки партнерства с Западом, а в 2000-е — суверенитет, энергетическое влияние, СНГ и сотрудничество с Азией; к 2008 году Россия укрепила позиции как самостоятельный игрок.
</a:t>
            </a:r>
            <a:endParaRPr lang="en-US" sz="102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2026-05-12T19:11:12Z</dcterms:created>
  <dcterms:modified xsi:type="dcterms:W3CDTF">2026-05-12T19:11:12Z</dcterms:modified>
</cp:coreProperties>
</file>