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image" Target="../media/image-16-7.jpe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3423" y="2263"/>
            <a:ext cx="5470577" cy="515003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86697" y="1275736"/>
            <a:ext cx="3502742" cy="2278625"/>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Тепловое расширение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Почему тела меняют размер при нагревании?
</a:t>
            </a:r>
            <a:endParaRPr lang="en-US" sz="3000" dirty="0"/>
          </a:p>
        </p:txBody>
      </p:sp>
      <p:sp>
        <p:nvSpPr>
          <p:cNvPr id="5" name="Text 1"/>
          <p:cNvSpPr txBox="1"/>
          <p:nvPr/>
        </p:nvSpPr>
        <p:spPr>
          <a:xfrm>
            <a:off x="486697" y="4011560"/>
            <a:ext cx="3038168" cy="523568"/>
          </a:xfrm>
          <a:prstGeom prst="rect">
            <a:avLst/>
          </a:prstGeom>
          <a:noFill/>
          <a:ln/>
        </p:spPr>
        <p:txBody>
          <a:bodyPr wrap="square" lIns="0" tIns="0" rIns="0" bIns="0" rtlCol="0" anchor="ctr"/>
          <a:lstStyle/>
          <a:p>
            <a:pPr algn="l" indent="0" marL="0">
              <a:lnSpc>
                <a:spcPct val="100000"/>
              </a:lnSpc>
              <a:buNone/>
            </a:pPr>
            <a:r>
              <a:rPr lang="en-US" sz="1100" dirty="0">
                <a:solidFill>
                  <a:srgbClr val="020086"/>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1" y="0"/>
            <a:ext cx="4666288" cy="51545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67300" y="728250"/>
            <a:ext cx="3624749" cy="3687000"/>
          </a:xfrm>
          <a:prstGeom prst="rect">
            <a:avLst/>
          </a:prstGeom>
          <a:noFill/>
          <a:ln/>
        </p:spPr>
        <p:txBody>
          <a:bodyPr wrap="square" lIns="0" tIns="0" rIns="0" bIns="0" rtlCol="0" anchor="ctr"/>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Где мы встречаем тепловое расширение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Это явление легко заметить дома, в школе и на улице: банки открываются легче, провода провисают, а воздух в шарике увеличивает давление при нагревании.
</a:t>
            </a:r>
            <a:endParaRPr lang="en-US" sz="2700" dirty="0"/>
          </a:p>
        </p:txBody>
      </p:sp>
      <p:sp>
        <p:nvSpPr>
          <p:cNvPr id="5"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03948" y="2040949"/>
            <a:ext cx="658979" cy="658979"/>
          </a:xfrm>
          <a:prstGeom prst="rect">
            <a:avLst/>
          </a:prstGeom>
        </p:spPr>
      </p:pic>
      <p:pic>
        <p:nvPicPr>
          <p:cNvPr id="5" name="Image 3" descr="preencoded.png">    </p:cNvPr>
          <p:cNvPicPr>
            <a:picLocks noChangeAspect="1"/>
          </p:cNvPicPr>
          <p:nvPr/>
        </p:nvPicPr>
        <p:blipFill>
          <a:blip r:embed="rId4"/>
          <a:stretch>
            <a:fillRect/>
          </a:stretch>
        </p:blipFill>
        <p:spPr>
          <a:xfrm>
            <a:off x="3164023" y="2040949"/>
            <a:ext cx="576607" cy="658979"/>
          </a:xfrm>
          <a:prstGeom prst="rect">
            <a:avLst/>
          </a:prstGeom>
        </p:spPr>
      </p:pic>
      <p:pic>
        <p:nvPicPr>
          <p:cNvPr id="6" name="Image 4" descr="preencoded.png">    </p:cNvPr>
          <p:cNvPicPr>
            <a:picLocks noChangeAspect="1"/>
          </p:cNvPicPr>
          <p:nvPr/>
        </p:nvPicPr>
        <p:blipFill>
          <a:blip r:embed="rId5"/>
          <a:stretch>
            <a:fillRect/>
          </a:stretch>
        </p:blipFill>
        <p:spPr>
          <a:xfrm>
            <a:off x="5752084" y="2040949"/>
            <a:ext cx="658979" cy="658979"/>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Почему частицы начинают двигаться быстрее
</a:t>
            </a:r>
            <a:endParaRPr lang="en-US" sz="2400" dirty="0"/>
          </a:p>
        </p:txBody>
      </p:sp>
      <p:sp>
        <p:nvSpPr>
          <p:cNvPr id="8" name="Text 1"/>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Почему частицы начинают двигаться быстрее
</a:t>
            </a:r>
            <a:endParaRPr lang="en-US" sz="2400" dirty="0"/>
          </a:p>
        </p:txBody>
      </p:sp>
      <p:sp>
        <p:nvSpPr>
          <p:cNvPr id="9" name="Text 2"/>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3</a:t>
            </a:r>
            <a:endParaRPr lang="en-US" sz="1100" dirty="0"/>
          </a:p>
        </p:txBody>
      </p:sp>
      <p:sp>
        <p:nvSpPr>
          <p:cNvPr id="10" name="Text 3"/>
          <p:cNvSpPr txBox="1"/>
          <p:nvPr/>
        </p:nvSpPr>
        <p:spPr>
          <a:xfrm>
            <a:off x="495301" y="2851547"/>
            <a:ext cx="2341615" cy="1688989"/>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Устройство вещества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Все тела состоят из атомов и молекул. Эти частицы слишком малы, чтобы увидеть их глазами, но именно их движение определяет, как ведет себя вещество при нагревании.
</a:t>
            </a:r>
            <a:endParaRPr lang="en-US" sz="1500" dirty="0"/>
          </a:p>
        </p:txBody>
      </p:sp>
      <p:sp>
        <p:nvSpPr>
          <p:cNvPr id="11" name="Text 4"/>
          <p:cNvSpPr txBox="1"/>
          <p:nvPr/>
        </p:nvSpPr>
        <p:spPr>
          <a:xfrm>
            <a:off x="3114189" y="2851547"/>
            <a:ext cx="2341615" cy="1688989"/>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Больше энергии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Когда температура повышается, частицы получают больше энергии и начинают двигаться быстрее. Из-за этого они чаще сталкиваются и занимают немного больше пространства внутри вещества.
</a:t>
            </a:r>
            <a:endParaRPr lang="en-US" sz="1500" dirty="0"/>
          </a:p>
        </p:txBody>
      </p:sp>
      <p:sp>
        <p:nvSpPr>
          <p:cNvPr id="12" name="Text 5"/>
          <p:cNvSpPr txBox="1"/>
          <p:nvPr/>
        </p:nvSpPr>
        <p:spPr>
          <a:xfrm>
            <a:off x="5733078" y="2851547"/>
            <a:ext cx="2341615" cy="1688989"/>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Разное поведение веществ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твердых телах частицы связаны очень тесно, поэтому расширение небольшое. В жидкостях связь слабее, а в газах свободного пространства больше всего, поэтому они расширяются сильнее.
</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144407" y="1496961"/>
            <a:ext cx="2609628" cy="304357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Расширение металла при нагревании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9" name="Text 2"/>
          <p:cNvSpPr txBox="1"/>
          <p:nvPr/>
        </p:nvSpPr>
        <p:spPr>
          <a:xfrm>
            <a:off x="495301" y="1799260"/>
            <a:ext cx="2503487"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Нагрев и удлинение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Металлическая линейка или полоска при нагревании немного удлиняется. Изменение может быть очень маленьким, но в точных приборах и конструкциях оно становится заметным и важным.
</a:t>
            </a:r>
            <a:endParaRPr lang="en-US" sz="1050" dirty="0"/>
          </a:p>
        </p:txBody>
      </p:sp>
      <p:sp>
        <p:nvSpPr>
          <p:cNvPr id="10" name="Text 3"/>
          <p:cNvSpPr txBox="1"/>
          <p:nvPr/>
        </p:nvSpPr>
        <p:spPr>
          <a:xfrm>
            <a:off x="3352801" y="1799260"/>
            <a:ext cx="2503487"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Почему это видно в опыте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Школьный опыт с металлическим прутом помогает увидеть, что длина меняется после нагревания. Такой пример нагляден и показывает одно из самых простых проявлений теплового расширения.
</a:t>
            </a:r>
            <a:endParaRPr lang="en-US" sz="1050" dirty="0"/>
          </a:p>
        </p:txBody>
      </p:sp>
      <p:sp>
        <p:nvSpPr>
          <p:cNvPr id="11" name="Text 4"/>
          <p:cNvSpPr txBox="1"/>
          <p:nvPr/>
        </p:nvSpPr>
        <p:spPr>
          <a:xfrm>
            <a:off x="1820864" y="3396572"/>
            <a:ext cx="2503487"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Значение для техники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инженерных деталях даже небольшое удлинение металла может повлиять на работу механизма. Поэтому при проектировании учитывают, как материал поведет себя при изменении температуры.
</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по-разному расширяются твердые тела, жидкости и газы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Диаграмма показывает общий порядок изменений: чем слабее частицы связаны между собой, тем сильнее рост объема.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При одинаковом нагревании газы реагируют сильнее всего, а твердые тела — слабее всего. Это связано с расстоянием между частицами и силой их взаимодействия.
</a:t>
            </a:r>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Схематическая учебная диаграмма по общим физическим закономерностям теплового расширения.
</a:t>
            </a:r>
            <a:endParaRPr lang="en-US" sz="1054"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40893" y="3041516"/>
            <a:ext cx="4153846" cy="157391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Почему газы расширяются сильнее остальных веществ
</a:t>
            </a:r>
            <a:endParaRPr lang="en-US" sz="2400" dirty="0"/>
          </a:p>
        </p:txBody>
      </p:sp>
      <p:sp>
        <p:nvSpPr>
          <p:cNvPr id="9"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
        <p:nvSpPr>
          <p:cNvPr id="10" name="Text 2"/>
          <p:cNvSpPr txBox="1"/>
          <p:nvPr/>
        </p:nvSpPr>
        <p:spPr>
          <a:xfrm>
            <a:off x="495300" y="1935896"/>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Много свободного места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В газе частицы находятся далеко друг от друга и между ними много пустого пространства. Поэтому при нагревании газу легче увеличивать объем, чем твердому телу или жидкости.
</a:t>
            </a:r>
            <a:endParaRPr lang="en-US" sz="1050" dirty="0"/>
          </a:p>
        </p:txBody>
      </p:sp>
      <p:sp>
        <p:nvSpPr>
          <p:cNvPr id="11" name="Text 3"/>
          <p:cNvSpPr txBox="1"/>
          <p:nvPr/>
        </p:nvSpPr>
        <p:spPr>
          <a:xfrm>
            <a:off x="4763422" y="1935896"/>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Быстрее движение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При повышении температуры частицы газа движутся заметно энергичнее и сильнее разлетаются в разные стороны. Из-за этого газ быстро занимает больший объем, особенно в свободном пространстве.
</a:t>
            </a:r>
            <a:endParaRPr lang="en-US" sz="1050" dirty="0"/>
          </a:p>
        </p:txBody>
      </p:sp>
      <p:sp>
        <p:nvSpPr>
          <p:cNvPr id="12" name="Text 4"/>
          <p:cNvSpPr txBox="1"/>
          <p:nvPr/>
        </p:nvSpPr>
        <p:spPr>
          <a:xfrm>
            <a:off x="490876" y="3533208"/>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Рост давления в сосуде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Если газ находится в закрытой емкости, его расширение не может пройти свободно. Тогда увеличивается давление, и это можно увидеть, например, в шарике или слегка надувающейся бутылке.
</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2148509"/>
            <a:ext cx="4750071" cy="151583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Примеры теплового расширения в быту и технике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7</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таблице показано, как разные предметы изменяются при нагревании и почему это важно учитывать.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Тепловое расширение помогает объяснить работу приборов и одновременно подсказывает, где нужны зазоры, швы и осторожность при нагревании.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Учебные примеры теплового расширения.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тепловое расширение учитывают в технике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Схема показывает, как инженеры заранее предотвращают деформации при нагревании и охлаждении.
</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Почему на железной дороге оставляют зазоры
</a:t>
            </a:r>
            <a:endParaRPr lang="en-US" sz="2400" dirty="0"/>
          </a:p>
        </p:txBody>
      </p:sp>
      <p:sp>
        <p:nvSpPr>
          <p:cNvPr id="7"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
        <p:nvSpPr>
          <p:cNvPr id="8" name="Text 2"/>
          <p:cNvSpPr txBox="1"/>
          <p:nvPr/>
        </p:nvSpPr>
        <p:spPr>
          <a:xfrm>
            <a:off x="632059" y="2545107"/>
            <a:ext cx="2132057" cy="1673911"/>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Лето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Стальные рельсы нагреваются на солнце и немного удлиняются. Если не оставить промежутков, путь может начать изгибаться и становиться опасным.
</a:t>
            </a:r>
            <a:endParaRPr lang="en-US" sz="1500" dirty="0"/>
          </a:p>
        </p:txBody>
      </p:sp>
      <p:sp>
        <p:nvSpPr>
          <p:cNvPr id="9" name="Text 3"/>
          <p:cNvSpPr txBox="1"/>
          <p:nvPr/>
        </p:nvSpPr>
        <p:spPr>
          <a:xfrm>
            <a:off x="3168712" y="2545107"/>
            <a:ext cx="2132056" cy="1673911"/>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Зима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При охлаждении рельсы слегка укорачиваются. Небольшие промежутки и специальные конструкции помогают пути сохранять прочность и не повреждаться при смене температуры.
</a:t>
            </a:r>
            <a:endParaRPr lang="en-US" sz="1500" dirty="0"/>
          </a:p>
        </p:txBody>
      </p:sp>
      <p:sp>
        <p:nvSpPr>
          <p:cNvPr id="10" name="Text 4"/>
          <p:cNvSpPr txBox="1"/>
          <p:nvPr/>
        </p:nvSpPr>
        <p:spPr>
          <a:xfrm>
            <a:off x="5685802" y="2545107"/>
            <a:ext cx="2132057" cy="1673911"/>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Безопасность движения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Зазоры предотвращают деформацию полотна и уменьшают риск аварий. Поэтому изменение длины рельсов учитывают еще на этапе строительства железной дороги.
</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144407" y="1496961"/>
            <a:ext cx="2609628" cy="304357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Тепловое расширение и мосты
</a:t>
            </a:r>
            <a:endParaRPr lang="en-US" sz="2400" dirty="0"/>
          </a:p>
        </p:txBody>
      </p:sp>
      <p:sp>
        <p:nvSpPr>
          <p:cNvPr id="9"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
        <p:nvSpPr>
          <p:cNvPr id="10" name="Text 2"/>
          <p:cNvSpPr txBox="1"/>
          <p:nvPr/>
        </p:nvSpPr>
        <p:spPr>
          <a:xfrm>
            <a:off x="667063" y="1872776"/>
            <a:ext cx="2423277" cy="982482"/>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Изменение длины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Мосты реагируют на погоду так же, как и другие большие сооружения: в тепле они расширяются, а при охлаждении немного сжимаются. Эти изменения происходят постоянно и незаметно на глаз.
</a:t>
            </a:r>
            <a:endParaRPr lang="en-US" sz="1050" dirty="0"/>
          </a:p>
        </p:txBody>
      </p:sp>
      <p:sp>
        <p:nvSpPr>
          <p:cNvPr id="11" name="Text 3"/>
          <p:cNvSpPr txBox="1"/>
          <p:nvPr/>
        </p:nvSpPr>
        <p:spPr>
          <a:xfrm>
            <a:off x="3433011" y="1872776"/>
            <a:ext cx="2423277" cy="982482"/>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Деформационные швы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Чтобы мост не трескался, в его конструкции делают специальные швы. Они дают частям сооружения возможность двигаться без разрушения, когда температура воздуха меняется.
</a:t>
            </a:r>
            <a:endParaRPr lang="en-US" sz="1050" dirty="0"/>
          </a:p>
        </p:txBody>
      </p:sp>
      <p:sp>
        <p:nvSpPr>
          <p:cNvPr id="12" name="Text 4"/>
          <p:cNvSpPr txBox="1"/>
          <p:nvPr/>
        </p:nvSpPr>
        <p:spPr>
          <a:xfrm>
            <a:off x="1950156" y="3334685"/>
            <a:ext cx="2423277" cy="982482"/>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Подвижные опоры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Подвижные опоры помогают мосту безопасно менять размеры и сохранять прочность. Благодаря им нагрузка распределяется правильно, а конструкция служит дольше и надежнее.
</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меняется объем жидкости при нагревании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жидкостных термометрах используют именно это свойство: при нагревании уровень жидкости в узкой трубке поднимается.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Чем выше температура, тем больше объём жидкости; изменение небольшое, но достаточно заметное для измерительных приборов.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Схематические учебные данные, составленные для иллюстрации общего закона теплового расширения жидкостей.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
        <p:nvSpPr>
          <p:cNvPr id="5" name="Text 1"/>
          <p:cNvSpPr txBox="1"/>
          <p:nvPr/>
        </p:nvSpPr>
        <p:spPr>
          <a:xfrm>
            <a:off x="495300" y="1263029"/>
            <a:ext cx="3829127" cy="3295650"/>
          </a:xfrm>
          <a:prstGeom prst="rect">
            <a:avLst/>
          </a:prstGeom>
          <a:noFill/>
          <a:ln/>
        </p:spPr>
        <p:txBody>
          <a:bodyPr wrap="square" lIns="0" tIns="0" rIns="0" bIns="0" rtlCol="0" anchor="ctr"/>
          <a:lstStyle/>
          <a:p>
            <a:pPr algn="l" indent="0" marL="0">
              <a:lnSpc>
                <a:spcPct val="100000"/>
              </a:lnSpc>
              <a:buNone/>
            </a:pPr>
            <a:r>
              <a:rPr lang="en-US" sz="5400" b="1" dirty="0">
                <a:solidFill>
                  <a:srgbClr val="FFFFFF"/>
                </a:solidFill>
                <a:latin typeface="Arial" pitchFamily="34" charset="0"/>
                <a:ea typeface="Arial" pitchFamily="34" charset="-122"/>
                <a:cs typeface="Arial" pitchFamily="34" charset="-120"/>
              </a:rPr>
              <a:t>100 °C
</a:t>
            </a:r>
            <a:pPr algn="l" indent="0" marL="0">
              <a:lnSpc>
                <a:spcPct val="100000"/>
              </a:lnSpc>
              <a:buNone/>
            </a:pPr>
            <a:r>
              <a:rPr lang="en-US" sz="2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Вода такой температуры особенно резко нагревает холодное стекло и повышает риск трещин.
</a:t>
            </a:r>
            <a:endParaRPr lang="en-US" sz="5400" dirty="0"/>
          </a:p>
        </p:txBody>
      </p:sp>
      <p:sp>
        <p:nvSpPr>
          <p:cNvPr id="6" name="Text 2"/>
          <p:cNvSpPr txBox="1"/>
          <p:nvPr/>
        </p:nvSpPr>
        <p:spPr>
          <a:xfrm>
            <a:off x="4819727" y="1515442"/>
            <a:ext cx="4114539" cy="2790825"/>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Резкий перепад температуры создаёт внутренние напряжения в стекле, поэтому тонкая посуда трескается быстрее.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737484"/>
                </a:solidFill>
                <a:latin typeface="Arial" pitchFamily="34" charset="0"/>
                <a:ea typeface="Arial" pitchFamily="34" charset="-122"/>
                <a:cs typeface="Arial" pitchFamily="34" charset="-120"/>
              </a:rPr>
              <a:t>Температура кипения воды при нормальном атмосферном давлении; общеизвестный физический факт.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6901" y="1426907"/>
            <a:ext cx="5469022" cy="21795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Какие материалы расширяются по-разному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
        <p:nvSpPr>
          <p:cNvPr id="7" name="Text 2"/>
          <p:cNvSpPr txBox="1"/>
          <p:nvPr/>
        </p:nvSpPr>
        <p:spPr>
          <a:xfrm>
            <a:off x="495300" y="3878826"/>
            <a:ext cx="3780171" cy="1078609"/>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Сравнение помогает понять, почему для горячих жидкостей и точных конструкций выбирают разные материалы.
</a:t>
            </a:r>
            <a:endParaRPr lang="en-US" sz="1200" dirty="0"/>
          </a:p>
        </p:txBody>
      </p:sp>
      <p:sp>
        <p:nvSpPr>
          <p:cNvPr id="8" name="Text 3"/>
          <p:cNvSpPr txBox="1"/>
          <p:nvPr/>
        </p:nvSpPr>
        <p:spPr>
          <a:xfrm>
            <a:off x="4485205" y="3878826"/>
            <a:ext cx="3105863" cy="107860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Материалы реагируют на нагрев неодинаково: это важно учитывать при выборе посуды, деталей приборов и строительных элементов.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Обобщённые сведения школьного курса физики о тепловом расширении веществ.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0572" y="1983800"/>
            <a:ext cx="408111" cy="46641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88072" y="1983800"/>
            <a:ext cx="408111" cy="46641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26522" y="1983800"/>
            <a:ext cx="408111" cy="466413"/>
          </a:xfrm>
          <a:prstGeom prst="rect">
            <a:avLst/>
          </a:prstGeom>
        </p:spPr>
      </p:pic>
      <p:sp>
        <p:nvSpPr>
          <p:cNvPr id="9"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тепловое расширение помогает в приборах
</a:t>
            </a:r>
            <a:endParaRPr lang="en-US" sz="2400" dirty="0"/>
          </a:p>
        </p:txBody>
      </p:sp>
      <p:sp>
        <p:nvSpPr>
          <p:cNvPr id="10"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11" name="Text 2"/>
          <p:cNvSpPr txBox="1"/>
          <p:nvPr/>
        </p:nvSpPr>
        <p:spPr>
          <a:xfrm>
            <a:off x="495301" y="2552700"/>
            <a:ext cx="2276474" cy="1714500"/>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Терморегулятор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Биметаллическая пластина изгибается при нагревании и помогает автоматически включать или выключать нагреватель, поддерживая нужную температуру без постоянного участия человека.
</a:t>
            </a:r>
            <a:endParaRPr lang="en-US" sz="1500" dirty="0"/>
          </a:p>
        </p:txBody>
      </p:sp>
      <p:sp>
        <p:nvSpPr>
          <p:cNvPr id="12" name="Text 3"/>
          <p:cNvSpPr txBox="1"/>
          <p:nvPr/>
        </p:nvSpPr>
        <p:spPr>
          <a:xfrm>
            <a:off x="3352801" y="2552700"/>
            <a:ext cx="2276474" cy="17145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Защита от перегрева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электрических устройствах пластина размыкает контакт, если температура становится слишком высокой. Это помогает избежать повреждения прибора и делает его работу безопаснее.
</a:t>
            </a:r>
            <a:endParaRPr lang="en-US" sz="1500" dirty="0"/>
          </a:p>
        </p:txBody>
      </p:sp>
      <p:sp>
        <p:nvSpPr>
          <p:cNvPr id="13" name="Text 4"/>
          <p:cNvSpPr txBox="1"/>
          <p:nvPr/>
        </p:nvSpPr>
        <p:spPr>
          <a:xfrm>
            <a:off x="6191251" y="2552700"/>
            <a:ext cx="2276474" cy="1714500"/>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Точное управление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Сильная разница в расширении двух металлов превращает тепло в движение. Такой простой механизм удобен там, где нужно быстро и надёжно реагировать на изменения температуры.
</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работает биметаллическая пластина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Схема показывает, как различное расширение двух металлов превращает нагрев в механическое движение.
</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941" y="2327342"/>
            <a:ext cx="2644996" cy="282722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57825" y="2327342"/>
            <a:ext cx="2643156" cy="282722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03588" y="2327342"/>
            <a:ext cx="2644996" cy="28272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643727" y="1544166"/>
            <a:ext cx="2355425"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Шарик на горлышке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На узкое горлышко бутылки надевают воздушный шарик так, чтобы он плотно держался. Затем бутылку аккуратно нагревают тёплой водой или тёплым воздухом. Через некоторое время шарик начинает подниматься и раздуваться, хотя его никто не трогает.
</a:t>
            </a:r>
            <a:endParaRPr lang="en-US" sz="864" dirty="0"/>
          </a:p>
        </p:txBody>
      </p:sp>
      <p:sp>
        <p:nvSpPr>
          <p:cNvPr id="11" name="Text 1"/>
          <p:cNvSpPr txBox="1"/>
          <p:nvPr/>
        </p:nvSpPr>
        <p:spPr>
          <a:xfrm>
            <a:off x="3401691" y="1544166"/>
            <a:ext cx="2355425"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Воздух внутри расширяется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Внутри бутылки находится воздух, который при нагревании занимает больше места. Ему некуда расширяться, поэтому он толкает стенки шарика наружу. Наблюдение помогает увидеть, как газ реагирует на тепло быстрее, чем твёрдые тела.
</a:t>
            </a:r>
            <a:endParaRPr lang="en-US" sz="864" dirty="0"/>
          </a:p>
        </p:txBody>
      </p:sp>
      <p:sp>
        <p:nvSpPr>
          <p:cNvPr id="12" name="Text 2"/>
          <p:cNvSpPr txBox="1"/>
          <p:nvPr/>
        </p:nvSpPr>
        <p:spPr>
          <a:xfrm>
            <a:off x="6148374" y="1544166"/>
            <a:ext cx="2355425"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Наглядный школьный опыт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Для опыта нужны только бутылка, шарик и источник тепла. Он безопасно показывает, что нагретый воздух увеличивает объём и может оказывать давление. По такому же принципу работают многие простые приборы и устройства.
</a:t>
            </a:r>
            <a:endParaRPr lang="en-US" sz="864" dirty="0"/>
          </a:p>
        </p:txBody>
      </p:sp>
      <p:sp>
        <p:nvSpPr>
          <p:cNvPr id="13" name="Text 3"/>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Опыт с бутылкой и шариком
</a:t>
            </a:r>
            <a:endParaRPr lang="en-US" sz="2400" dirty="0"/>
          </a:p>
        </p:txBody>
      </p:sp>
      <p:sp>
        <p:nvSpPr>
          <p:cNvPr id="14" name="Text 4"/>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Где тепловое расширение полезно, а где опасно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Один и тот же процесс может помогать в приборах и одновременно создавать трудности в строительстве и быту.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Польза и риск встречаются примерно одинаково часто: всё зависит от того, учитывают ли люди изменение размеров заранее.
</a:t>
            </a:r>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Сопоставление примеров из школьного курса: термометры, биметаллы, швы мостов; трещины в стекле, изгиб рельсов, повреждение труб.
</a:t>
            </a:r>
            <a:endParaRPr lang="en-US" sz="1054"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144407" y="1496961"/>
            <a:ext cx="2609628" cy="304357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уменьшают вред от теплового расширения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
        <p:nvSpPr>
          <p:cNvPr id="9" name="Text 2"/>
          <p:cNvSpPr txBox="1"/>
          <p:nvPr/>
        </p:nvSpPr>
        <p:spPr>
          <a:xfrm>
            <a:off x="495301" y="1799260"/>
            <a:ext cx="2503487"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Зазоры и швы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длинных конструкциях оставляют промежутки и специальные швы, чтобы детали могли свободно удлиняться и сжиматься без трещин, перекосов и лишнего напряжения.
</a:t>
            </a:r>
            <a:endParaRPr lang="en-US" sz="1050" dirty="0"/>
          </a:p>
        </p:txBody>
      </p:sp>
      <p:sp>
        <p:nvSpPr>
          <p:cNvPr id="10" name="Text 3"/>
          <p:cNvSpPr txBox="1"/>
          <p:nvPr/>
        </p:nvSpPr>
        <p:spPr>
          <a:xfrm>
            <a:off x="3352801" y="1799260"/>
            <a:ext cx="2503487"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Подходящие материалы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Для горячих условий выбирают материалы, которые меньше меняют размеры при нагревании, а также детали, рассчитанные на частые перепады температуры и длительную работу.
</a:t>
            </a:r>
            <a:endParaRPr lang="en-US" sz="1050" dirty="0"/>
          </a:p>
        </p:txBody>
      </p:sp>
      <p:sp>
        <p:nvSpPr>
          <p:cNvPr id="11" name="Text 4"/>
          <p:cNvSpPr txBox="1"/>
          <p:nvPr/>
        </p:nvSpPr>
        <p:spPr>
          <a:xfrm>
            <a:off x="1820864" y="3396572"/>
            <a:ext cx="2503487"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Осторожность в быту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Холодную стеклянную посуду не ставят сразу на сильный огонь и не наполняют кипятком без предварительного согревания, чтобы избежать термошока и разрушения.
</a:t>
            </a:r>
            <a:endParaRPr lang="en-US" sz="10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Главные выводы о тепловом расширении
</a:t>
            </a:r>
            <a:endParaRPr lang="en-US" sz="2400" dirty="0"/>
          </a:p>
        </p:txBody>
      </p:sp>
      <p:sp>
        <p:nvSpPr>
          <p:cNvPr id="9"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10" name="Text 2"/>
          <p:cNvSpPr txBox="1"/>
          <p:nvPr/>
        </p:nvSpPr>
        <p:spPr>
          <a:xfrm>
            <a:off x="757912" y="1956217"/>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Нагрев меняет движение частиц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Когда вещество получает тепло, его частицы движутся быстрее. Из-за этого тело обычно увеличивается в длине, площади или объёме.
</a:t>
            </a:r>
            <a:endParaRPr lang="en-US" sz="1100" dirty="0"/>
          </a:p>
        </p:txBody>
      </p:sp>
      <p:sp>
        <p:nvSpPr>
          <p:cNvPr id="11" name="Text 3"/>
          <p:cNvSpPr txBox="1"/>
          <p:nvPr/>
        </p:nvSpPr>
        <p:spPr>
          <a:xfrm>
            <a:off x="5082107" y="1956217"/>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Состояния вещества различаются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Твёрдые тела расширяются меньше жидкостей, потому что частицы в них связаны сильнее. Газы реагируют на нагрев заметнее всего.
</a:t>
            </a:r>
            <a:endParaRPr lang="en-US" sz="1100" dirty="0"/>
          </a:p>
        </p:txBody>
      </p:sp>
      <p:sp>
        <p:nvSpPr>
          <p:cNvPr id="12" name="Text 4"/>
          <p:cNvSpPr txBox="1"/>
          <p:nvPr/>
        </p:nvSpPr>
        <p:spPr>
          <a:xfrm>
            <a:off x="757912" y="3642610"/>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Процесс полезен в технике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Тепловое расширение используют в термометрах, биметаллических пластинах, мостовых швах и железнодорожных зазорах, где важно учитывать изменение размеров.
</a:t>
            </a:r>
            <a:endParaRPr lang="en-US" sz="1100" dirty="0"/>
          </a:p>
        </p:txBody>
      </p:sp>
      <p:sp>
        <p:nvSpPr>
          <p:cNvPr id="13" name="Text 5"/>
          <p:cNvSpPr txBox="1"/>
          <p:nvPr/>
        </p:nvSpPr>
        <p:spPr>
          <a:xfrm>
            <a:off x="5082107" y="3642610"/>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Его нужно учитывать заранее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не предусмотреть расширение, появляются деформации, трещины и поломки. Поэтому знания о тепле помогают делать конструкции безопасными и надёжными.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86697" y="1029936"/>
            <a:ext cx="5255100" cy="30837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Тепло меняет не только температуру, но и размеры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Тепловое расширение помогает объяснить привычные явления и делает технику безопаснее. Понимая его, легче предсказать поведение материалов в жизни и избежать поломок.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2026-05-29T07:41:53Z</dcterms:created>
  <dcterms:modified xsi:type="dcterms:W3CDTF">2026-05-29T07:41:53Z</dcterms:modified>
</cp:coreProperties>
</file>