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jpeg"/><Relationship Id="rId4" Type="http://schemas.openxmlformats.org/officeDocument/2006/relationships/image" Target="../media/image-10-4.jpe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194050" y="4044222"/>
            <a:ext cx="2755899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1473309" y="999811"/>
            <a:ext cx="6197400" cy="262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Междометие как часть речи
</a:t>
            </a:r>
            <a:pPr algn="ctr" indent="0" marL="0">
              <a:lnSpc>
                <a:spcPct val="100000"/>
              </a:lnSpc>
              <a:buNone/>
            </a:pPr>
            <a:r>
              <a:rPr lang="en-US" sz="3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 о словах, которые передают чувства, реакцию и побуждение.
</a:t>
            </a:r>
            <a:endParaRPr lang="en-US" sz="3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63537" y="787281"/>
            <a:ext cx="3665589" cy="356893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72825" y="678426"/>
            <a:ext cx="3267300" cy="368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Междометия в русском языке: зачем они нужны
</a:t>
            </a:r>
            <a:pPr algn="ctr" indent="0" marL="0">
              <a:lnSpc>
                <a:spcPct val="100000"/>
              </a:lnSpc>
              <a:buNone/>
            </a:pPr>
            <a:r>
              <a:rPr lang="en-US" sz="3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Междометия делают речь живой и выразительной: в одном коротком слове они передают радость, удивление, испуг, боль или призыв. Особенно заметны они в разговоре, диалогах и художественных текстах, где важна быстрая эмоциональная реакция.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междометие
</a:t>
            </a:r>
            <a:endParaRPr lang="en-US" sz="2700" dirty="0"/>
          </a:p>
        </p:txBody>
      </p:sp>
      <p:sp>
        <p:nvSpPr>
          <p:cNvPr id="10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842397" y="1656077"/>
            <a:ext cx="3547938" cy="12592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Особая часть речи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Междометие — самостоятельная, но особая часть речи: оно выражает чувство или побуждение, не называя предмет, признак или действие. Поэтому его смысл сразу связан с эмоцией и ситуацией общения.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842397" y="3174029"/>
            <a:ext cx="3547938" cy="12703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Необычная роль в предложении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междометие не является членом предложения и может употребляться отдельно. В речи оно звучит как самостоятельная реплика: «Ах!», «Ой, как больно!», «Эй, подожди!».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4820210" y="1656078"/>
            <a:ext cx="3553085" cy="12703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 изменения формы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Обычно междометия не изменяются по падежам, числам и временам. Их форма остаётся краткой и устойчивой, потому что главное назначение таких слов — быстро передать реакцию говорящего.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4819855" y="3174029"/>
            <a:ext cx="3547938" cy="12703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интонацией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понять междометие, важно услышать интонацию: именно она показывает, какая эмоция или воля за ним стоит. Одно и то же слово может звучать по-разному в зависимости от ситуации.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7225" y="1738769"/>
            <a:ext cx="4176900" cy="224815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группы междометий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819799" y="1508050"/>
            <a:ext cx="2758200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междометия делятся по значению и какие слова чаще всего к ним относятся.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819799" y="3012056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часть речи может передавать разные оттенки смысла, поэтому междометия особенно выразительны в живой речи.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грамматика русского языка; обобщение по теме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60075" y="1538620"/>
            <a:ext cx="2208610" cy="305623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11" name="Text 1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Междометия в живой речи
</a:t>
            </a:r>
            <a:endParaRPr lang="en-US" sz="2700" dirty="0"/>
          </a:p>
        </p:txBody>
      </p:sp>
      <p:sp>
        <p:nvSpPr>
          <p:cNvPr id="12" name="Text 2"/>
          <p:cNvSpPr txBox="1"/>
          <p:nvPr/>
        </p:nvSpPr>
        <p:spPr>
          <a:xfrm>
            <a:off x="869950" y="1783996"/>
            <a:ext cx="1900799" cy="120056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Быстрая реакция
</a:t>
            </a:r>
            <a:pPr algn="l" indent="0" marL="0">
              <a:lnSpc>
                <a:spcPct val="100000"/>
              </a:lnSpc>
              <a:buNone/>
            </a:pPr>
            <a:r>
              <a:rPr lang="en-US" sz="10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диалоге человек отвечает не только словами, но и эмоцией. Междометие помогает сделать это мгновенно: коротко, понятно и естественно, без длинного объяснения.
</a:t>
            </a:r>
            <a:endParaRPr lang="en-US" sz="1181" dirty="0"/>
          </a:p>
        </p:txBody>
      </p:sp>
      <p:sp>
        <p:nvSpPr>
          <p:cNvPr id="13" name="Text 3"/>
          <p:cNvSpPr txBox="1"/>
          <p:nvPr/>
        </p:nvSpPr>
        <p:spPr>
          <a:xfrm>
            <a:off x="869950" y="3162704"/>
            <a:ext cx="1900799" cy="12111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Разговорная естественность
</a:t>
            </a:r>
            <a:pPr algn="l" indent="0" marL="0">
              <a:lnSpc>
                <a:spcPct val="100000"/>
              </a:lnSpc>
              <a:buNone/>
            </a:pPr>
            <a:r>
              <a:rPr lang="en-US" sz="9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слова часто появляются в бытовом общении, потому что в разговоре мы реагируем быстро. Междометия делают речь похожей на настоящую беседу, а не на заранее подготовленный текст.
</a:t>
            </a:r>
            <a:endParaRPr lang="en-US" sz="1059" dirty="0"/>
          </a:p>
        </p:txBody>
      </p:sp>
      <p:sp>
        <p:nvSpPr>
          <p:cNvPr id="14" name="Text 4"/>
          <p:cNvSpPr txBox="1"/>
          <p:nvPr/>
        </p:nvSpPr>
        <p:spPr>
          <a:xfrm>
            <a:off x="6632473" y="1794978"/>
            <a:ext cx="1903556" cy="12111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Речь персонажей
</a:t>
            </a:r>
            <a:pPr algn="l" indent="0" marL="0">
              <a:lnSpc>
                <a:spcPct val="100000"/>
              </a:lnSpc>
              <a:buNone/>
            </a:pPr>
            <a:r>
              <a:rPr lang="en-US" sz="10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сказках, комиксах и рассказах междометия помогают показать характер героя и его настроение. Реплика с «Ой!» или «Ура!» звучит живо и сразу задаёт тон сцене.
</a:t>
            </a:r>
            <a:endParaRPr lang="en-US" sz="1192" dirty="0"/>
          </a:p>
        </p:txBody>
      </p:sp>
      <p:sp>
        <p:nvSpPr>
          <p:cNvPr id="15" name="Text 5"/>
          <p:cNvSpPr txBox="1"/>
          <p:nvPr/>
        </p:nvSpPr>
        <p:spPr>
          <a:xfrm>
            <a:off x="6632117" y="3173687"/>
            <a:ext cx="1900799" cy="12111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Эмоции в одном слове
</a:t>
            </a:r>
            <a:pPr algn="l" indent="0" marL="0">
              <a:lnSpc>
                <a:spcPct val="100000"/>
              </a:lnSpc>
              <a:buNone/>
            </a:pPr>
            <a:r>
              <a:rPr lang="en-US" sz="10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 междометие может передать испуг, радость, досаду или просьбу. Именно поэтому оно особенно удобно там, где нужно показать чувство сразу, без лишних пояснений.
</a:t>
            </a:r>
            <a:endParaRPr lang="en-US" sz="119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7225" y="1510236"/>
            <a:ext cx="4176900" cy="270522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чувства выражают междометия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819799" y="1508050"/>
            <a:ext cx="2758200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такие слова возникают в устной речи и в репликах персонажей, где важно быстро показать реакцию.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819799" y="3012056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значения представлены равномерно, но эмоциональные междометия особенно заметны, потому что они передают мгновенный отклик человека.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теме «Междометие как часть речи»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Междометия и звукоподражания
</a:t>
            </a:r>
            <a:endParaRPr lang="en-US" sz="2700" dirty="0"/>
          </a:p>
        </p:txBody>
      </p:sp>
      <p:sp>
        <p:nvSpPr>
          <p:cNvPr id="10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873575" y="1549350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Междометие выражает чувство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Междометия передают эмоцию, волю или обращение к собеседнику. Слова «ой», «ах», «ура», «эй» связаны именно с реакцией человека, а не с описанием звука.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5064475" y="1549350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Звукоподражание передаёт звук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Звукоподражательные слова имитируют звучание природы, животных или предметов: «мяу», «гав», «тик-так», «бах». Их задача — не чувство, а звуковой образ.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873575" y="3188446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Похожи по форме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 группы часто короткие, яркие и легко запоминаются. Из-за этого их можно перепутать, если смотреть только на звучание и не учитывать смысл в тексте.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5064475" y="3188446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Что важно при разборе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определить часть речи, нужно задать вопрос: слово передаёт эмоцию человека или звук окружающего мира. Это помогает не смешивать две разные языковые группы.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2160" y="1890150"/>
            <a:ext cx="8082929" cy="2548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25" y="471503"/>
            <a:ext cx="80928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определить междометие в тексте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помогает проверить значение слова и понять, относится ли оно к междометиям.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00" cy="2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Интонация и знаки препинания при междометиях
</a:t>
            </a:r>
            <a:endParaRPr lang="en-US" sz="2700" dirty="0"/>
          </a:p>
        </p:txBody>
      </p:sp>
      <p:sp>
        <p:nvSpPr>
          <p:cNvPr id="10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842397" y="1656077"/>
            <a:ext cx="3547938" cy="12592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Восклицание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междометие передаёт сильное чувство, после него часто ставится восклицательный знак. Так слово получает яркое, эмоциональное звучание и сразу привлекает внимание читателя.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842397" y="3174029"/>
            <a:ext cx="3547938" cy="12703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Позиция в реплике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Междометие может стоять в начале, середине или конце высказывания. От этого зависит не только пунктуация, но и то, как читатель воспринимает эмоцию говорящего.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4820210" y="1656078"/>
            <a:ext cx="3553085" cy="12703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Запятая и тире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междометие входит в предложение, оно может отделяться запятой или тире. Знак выбирают по строению фразы и по тому, как именно звучит пауза в речи.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4819855" y="3174029"/>
            <a:ext cx="3547938" cy="12703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Интонация важнее всего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устной речи смысл междометия раскрывается через голос: громкость, паузу и темп. Поэтому одно и то же слово может звучать спокойно, тревожно или очень резко.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7213" y="1592325"/>
            <a:ext cx="2550322" cy="167613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77552" y="1592325"/>
            <a:ext cx="2550322" cy="167613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51233" y="1592325"/>
            <a:ext cx="2550322" cy="167613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57213" y="3470297"/>
            <a:ext cx="2550322" cy="1150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6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реплика оживает в сказке
</a:t>
            </a:r>
            <a:pPr algn="l" indent="0" marL="0">
              <a:lnSpc>
                <a:spcPct val="100000"/>
              </a:lnSpc>
              <a:buNone/>
            </a:pPr>
            <a:r>
              <a:rPr lang="en-US" sz="10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сказке герой может воскликнуть: «Ай-ай-ай!», и читатель сразу понимает, что он растерян или огорчён. Короткое междометие делает сцену похожей на живой разговор и помогает быстрее представить персонажа.
</a:t>
            </a:r>
            <a:endParaRPr lang="en-US" sz="1356" dirty="0"/>
          </a:p>
        </p:txBody>
      </p:sp>
      <p:sp>
        <p:nvSpPr>
          <p:cNvPr id="10" name="Text 1"/>
          <p:cNvSpPr txBox="1"/>
          <p:nvPr/>
        </p:nvSpPr>
        <p:spPr>
          <a:xfrm>
            <a:off x="3285897" y="3470297"/>
            <a:ext cx="2592534" cy="1150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9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Фольклор любит яркий отклик
</a:t>
            </a:r>
            <a:pPr algn="l" indent="0" marL="0">
              <a:lnSpc>
                <a:spcPct val="100000"/>
              </a:lnSpc>
              <a:buNone/>
            </a:pPr>
            <a:r>
              <a:rPr lang="en-US" sz="10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прибаутках, песнях и пословицах междометия звучат особенно выразительно: «эх», «ура», «ай». Они придают тексту ритм, эмоциональность и народную интонацию, которую легко услышать даже при чтении вслух.
</a:t>
            </a:r>
            <a:endParaRPr lang="en-US" sz="1329" dirty="0"/>
          </a:p>
        </p:txBody>
      </p:sp>
      <p:sp>
        <p:nvSpPr>
          <p:cNvPr id="11" name="Text 2"/>
          <p:cNvSpPr txBox="1"/>
          <p:nvPr/>
        </p:nvSpPr>
        <p:spPr>
          <a:xfrm>
            <a:off x="6057394" y="3470297"/>
            <a:ext cx="2592534" cy="1150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8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Книга как сцена общения
</a:t>
            </a:r>
            <a:pPr algn="l" indent="0" marL="0">
              <a:lnSpc>
                <a:spcPct val="100000"/>
              </a:lnSpc>
              <a:buNone/>
            </a:pPr>
            <a:r>
              <a:rPr lang="en-US" sz="10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рассказах и баснях междометия помогают передать настроение героя без длинного описания. Одно короткое слово способно показать удивление, тревогу или радость, а вместе с репликой создаёт ощущение настоящей сцены.
</a:t>
            </a:r>
            <a:endParaRPr lang="en-US" sz="1318" dirty="0"/>
          </a:p>
        </p:txBody>
      </p:sp>
      <p:sp>
        <p:nvSpPr>
          <p:cNvPr id="12" name="Text 3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Междометия в литературе и фольклоре
</a:t>
            </a:r>
            <a:endParaRPr lang="en-US" sz="2700" dirty="0"/>
          </a:p>
        </p:txBody>
      </p:sp>
      <p:sp>
        <p:nvSpPr>
          <p:cNvPr id="13" name="Text 4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7225" y="1510236"/>
            <a:ext cx="4176900" cy="270522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междометий по значению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819799" y="1508050"/>
            <a:ext cx="2758200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Междометия часто работают в коротких репликах и помогают передать реакцию без длинного объяснения.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819799" y="3012056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всего междометий связано с эмоциями; остальные группы уточняют обращение, вежливость и звуки.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теме «Междометие как часть речи»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862964" y="1729033"/>
            <a:ext cx="3509011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Смотри на значение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слово само выражает чувство, реакцию, просьбу или призыв, оно может быть междометием. Главное — не форма, а то, что оно сообщает в речи.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5077776" y="1729033"/>
            <a:ext cx="3509012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Проверяй вопросы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Междометие не отвечает на вопросы «что?», «какой?», «что делает?». Если слово можно так спросить, оно, скорее всего, относится к другой части речи.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862965" y="3299736"/>
            <a:ext cx="3509011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Учитывай контекст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 и то же слово в разных предложениях ведёт себя по-разному. Например, оно может быть междометием в реплике, а в другом случае — частью устойчивого выражения.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5077777" y="3299736"/>
            <a:ext cx="3509010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 с другими словами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вроде «ну» или «караул» требуют проверки по смыслу. Если они не называют предмет или действие, а выражают реакцию, их рассматривают как междометия.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путать междометия с похожими словами
</a:t>
            </a:r>
            <a:endParaRPr lang="en-US" sz="2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45725" y="1816458"/>
            <a:ext cx="3604200" cy="151058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междометий и их значения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57225" y="1432650"/>
            <a:ext cx="2832000" cy="115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какое чувство или побуждение передаёт каждое междометие в речи.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57225" y="2697149"/>
            <a:ext cx="2832000" cy="101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 междометие может выражать разные оттенки, но всегда передаёт мгновенную реакцию или обращение.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грамматика русского языка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Правописание междометий
</a:t>
            </a:r>
            <a:endParaRPr lang="en-US" sz="2700" dirty="0"/>
          </a:p>
        </p:txBody>
      </p:sp>
      <p:sp>
        <p:nvSpPr>
          <p:cNvPr id="10" name="Text 2"/>
          <p:cNvSpPr txBox="1"/>
          <p:nvPr/>
        </p:nvSpPr>
        <p:spPr>
          <a:xfrm>
            <a:off x="869950" y="1783996"/>
            <a:ext cx="2966241" cy="120056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Отдельное написание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междометий пишется отдельно и состоит из одного короткого слова: «ой», «ах», «ура», «эй». Такая запись подчёркивает их самостоятельное звучание в речи.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869950" y="3162704"/>
            <a:ext cx="2966241" cy="12111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Дефис в форме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междометия оформляются через дефис, особенно если они передают повторяющийся или протяжный звук. Такая запись делает эмоциональную реакцию на письме заметнее.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847764" y="1783995"/>
            <a:ext cx="2970544" cy="12111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Повторы для усиления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передать более сильное чувство, междометие часто повторяют: «ой-ой-ой», «ай-ай-ай». Повтор помогает показать испуг, досаду, боль или сильное волнение.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4847408" y="3162704"/>
            <a:ext cx="2966241" cy="12111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Устойчивые выражения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Есть устойчивые формы вроде «батюшки», «господи», «ну и ну». Они звучат как междометия и передают сильное удивление, тревогу или возмущение.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7225" y="1510236"/>
            <a:ext cx="4176900" cy="270522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междометия связаны с ситуацией речи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819799" y="1508050"/>
            <a:ext cx="2758200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диалоге одно короткое слово иногда заменяет целую фразу и делает ответ быстрее.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819799" y="3012056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точнее ситуация, тем уместнее выбранное междометие: оно сразу задаёт нужный эмоциональный тон.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теме «Междометие как часть речи»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93205" y="3002475"/>
            <a:ext cx="3931267" cy="145502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Междометия в цифровом общении
</a:t>
            </a:r>
            <a:endParaRPr lang="en-US" sz="2700" dirty="0"/>
          </a:p>
        </p:txBody>
      </p:sp>
      <p:sp>
        <p:nvSpPr>
          <p:cNvPr id="10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842397" y="1644670"/>
            <a:ext cx="3547938" cy="12592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Быстрая реакция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чате междометия помогают ответить без длинного текста: «ура», «ой», «ах». Они сразу показывают настроение и экономят время при переписке.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842397" y="3162622"/>
            <a:ext cx="3547938" cy="12703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Уместность в сети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в цифровом общении важно чувство меры. Одно междометие делает сообщение живым, но слишком частые короткие реплики могут затруднить понимание.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4820210" y="1644671"/>
            <a:ext cx="3553085" cy="12703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Эмоции в комментариях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слова «хм» и «ну» позволяют выразить сомнение, удивление или раздумье. В комментариях такие реплики часто заменяют целое предложение.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2160" y="1890150"/>
            <a:ext cx="8082929" cy="2548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25" y="471503"/>
            <a:ext cx="80928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понять, что перед тобой междометие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проверки по значению и роли слова в предложении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00" cy="2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66053" y="1691650"/>
            <a:ext cx="731700" cy="731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56453" y="3173454"/>
            <a:ext cx="750900" cy="66746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24703" y="1757128"/>
            <a:ext cx="750900" cy="60072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24703" y="3206840"/>
            <a:ext cx="750900" cy="60072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10" name="Text 1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междометия нужны в тексте
</a:t>
            </a:r>
            <a:endParaRPr lang="en-US" sz="2700" dirty="0"/>
          </a:p>
        </p:txBody>
      </p:sp>
      <p:sp>
        <p:nvSpPr>
          <p:cNvPr id="11" name="Text 2"/>
          <p:cNvSpPr txBox="1"/>
          <p:nvPr/>
        </p:nvSpPr>
        <p:spPr>
          <a:xfrm>
            <a:off x="2017816" y="1697750"/>
            <a:ext cx="2401785" cy="11317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Передают эмоции
</a:t>
            </a:r>
            <a:pPr algn="l" indent="0" marL="0">
              <a:lnSpc>
                <a:spcPct val="100000"/>
              </a:lnSpc>
              <a:buNone/>
            </a:pPr>
            <a:r>
              <a:rPr lang="en-US" sz="10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Междометия помогают быстро показать радость, удивление, испуг или сожаление. Благодаря им читатель сразу понимает настроение героя и не теряет интонацию высказывания.
</a:t>
            </a:r>
            <a:endParaRPr lang="en-US" sz="1349" dirty="0"/>
          </a:p>
        </p:txBody>
      </p:sp>
      <p:sp>
        <p:nvSpPr>
          <p:cNvPr id="12" name="Text 3"/>
          <p:cNvSpPr txBox="1"/>
          <p:nvPr/>
        </p:nvSpPr>
        <p:spPr>
          <a:xfrm>
            <a:off x="2017816" y="3144440"/>
            <a:ext cx="2401785" cy="11317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Работают в художественном тексте
</a:t>
            </a:r>
            <a:pPr algn="l" indent="0" marL="0">
              <a:lnSpc>
                <a:spcPct val="100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рассказах, сказках и стихах междометия помогают автору передать голос героя, усилить выразительность сцены и сделать описание более наглядным для читателя.
</a:t>
            </a:r>
            <a:endParaRPr lang="en-US" sz="1277" dirty="0"/>
          </a:p>
        </p:txBody>
      </p:sp>
      <p:sp>
        <p:nvSpPr>
          <p:cNvPr id="13" name="Text 4"/>
          <p:cNvSpPr txBox="1"/>
          <p:nvPr/>
        </p:nvSpPr>
        <p:spPr>
          <a:xfrm>
            <a:off x="5608741" y="1697750"/>
            <a:ext cx="2401785" cy="11317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Оживляют диалог
</a:t>
            </a:r>
            <a:pPr algn="l" indent="0" marL="0">
              <a:lnSpc>
                <a:spcPct val="100000"/>
              </a:lnSpc>
              <a:buNone/>
            </a:pPr>
            <a:r>
              <a:rPr lang="en-US" sz="112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2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репликах персонажей короткие восклицания звучат естественно и делают разговор похожим на живую речь. Текст становится динамичнее и легче воспринимается.
</a:t>
            </a:r>
            <a:endParaRPr lang="en-US" sz="1408" dirty="0"/>
          </a:p>
        </p:txBody>
      </p:sp>
      <p:sp>
        <p:nvSpPr>
          <p:cNvPr id="14" name="Text 5"/>
          <p:cNvSpPr txBox="1"/>
          <p:nvPr/>
        </p:nvSpPr>
        <p:spPr>
          <a:xfrm>
            <a:off x="5608741" y="3144440"/>
            <a:ext cx="2401785" cy="11317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Требуют меры
</a:t>
            </a:r>
            <a:pPr algn="l" indent="0" marL="0">
              <a:lnSpc>
                <a:spcPct val="100000"/>
              </a:lnSpc>
              <a:buNone/>
            </a:pPr>
            <a:r>
              <a:rPr lang="en-US" sz="10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чрезмерном употреблении междометия делают текст слишком разговорным. В письменной речи важно использовать их только там, где они действительно нужны по смыслу.
</a:t>
            </a:r>
            <a:endParaRPr lang="en-US" sz="1349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7225" y="1821693"/>
            <a:ext cx="4176900" cy="208230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Мини-словарик междометий для 7 класса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819799" y="1508050"/>
            <a:ext cx="2758200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Краткий словарик поможет быстрее запомнить значение самых частых междометий и уместно использовать их в речи.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819799" y="3012056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короткие слова могут передавать разные оттенки чувства, если их правильно подобрать к ситуации.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грамматика русского языка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473309" y="895350"/>
            <a:ext cx="6197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Междометие — коротко, но выразительно
</a:t>
            </a:r>
            <a:pPr algn="ctr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Междометия помогают передать эмоции, реакцию и побуждение без лишних слов. Если уметь находить их в тексте, различать со звукоподражаниями и правильно оформлять на письме, речь становится точнее и живее.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2026-05-28T15:17:04Z</dcterms:created>
  <dcterms:modified xsi:type="dcterms:W3CDTF">2026-05-28T15:17:04Z</dcterms:modified>
</cp:coreProperties>
</file>