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jpe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всеобъемлющая живая оболочка Земли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система взаимосвязанных живых организмов и их среды обитания на планете.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понятия «биосфера»
</a:t>
            </a:r>
            <a:endParaRPr lang="en-US" sz="2614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«биосфера» впервые предложен Эдуардом Зюссом в 1875 году. Биосфера возникла более 3,5 миллиардов лет назад с появлением первых организмов, которые начали преобразовывать атмосферу и гидросферу, создавая условия для развития сложных форм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границы биосферы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организмы от верхних слоёв стратосферы (до 20 км), где обнаружены споры микроорганизмов, до глубин — около 7 км под землёй и более 11 км в океанских впадинах, где живут бактерии.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ограничивающие протяжённость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биосферы зависит от температуры, доступности воды и солнечного света, которые собирают необходимые для жизни условия, определяя зоны обитания живых организмов.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масштабы биосферы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983" y="1426400"/>
            <a:ext cx="1952084" cy="2043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6383" y="1426400"/>
            <a:ext cx="1952084" cy="2043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1533" y="1426400"/>
            <a:ext cx="1952084" cy="2043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08958" y="1426400"/>
            <a:ext cx="1952084" cy="2043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44596" y="3343223"/>
            <a:ext cx="1656413" cy="917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
</a:t>
            </a:r>
            <a:pPr algn="l" indent="0" marL="0">
              <a:lnSpc>
                <a:spcPct val="90000"/>
              </a:lnSpc>
              <a:buNone/>
            </a:pPr>
            <a:r>
              <a:rPr lang="en-US" sz="36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совокупность всех организмов на планете, от микробов до крупных животных и растений. Оно активно участвует в биохимических процессах и обеспечивает жизнедеятельность экосистем.
</a:t>
            </a:r>
            <a:endParaRPr lang="en-US" sz="1104" dirty="0"/>
          </a:p>
        </p:txBody>
      </p:sp>
      <p:sp>
        <p:nvSpPr>
          <p:cNvPr id="16" name="Text 1"/>
          <p:cNvSpPr txBox="1"/>
          <p:nvPr/>
        </p:nvSpPr>
        <p:spPr>
          <a:xfrm>
            <a:off x="2623279" y="3343223"/>
            <a:ext cx="1656413" cy="917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Биогенные вещества
</a:t>
            </a:r>
            <a:pPr algn="l" indent="0" marL="0">
              <a:lnSpc>
                <a:spcPct val="90000"/>
              </a:lnSpc>
              <a:buNone/>
            </a:pPr>
            <a:r>
              <a:rPr lang="en-US" sz="38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жизнедеятельности организмов, включая кислород, органические остатки, нефть и известняк, которые формируют важные компоненты круговорота веществ в природе.
</a:t>
            </a:r>
            <a:endParaRPr lang="en-US" sz="1157" dirty="0"/>
          </a:p>
        </p:txBody>
      </p:sp>
      <p:sp>
        <p:nvSpPr>
          <p:cNvPr id="17" name="Text 2"/>
          <p:cNvSpPr txBox="1"/>
          <p:nvPr/>
        </p:nvSpPr>
        <p:spPr>
          <a:xfrm>
            <a:off x="4701962" y="3343223"/>
            <a:ext cx="1656413" cy="917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Косное вещество
</a:t>
            </a:r>
            <a:pPr algn="l" indent="0" marL="0">
              <a:lnSpc>
                <a:spcPct val="90000"/>
              </a:lnSpc>
              <a:buNone/>
            </a:pPr>
            <a:r>
              <a:rPr lang="en-US" sz="38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Представляет собой минералы, горные породы и другие элементы, образовавшиеся без участия живых организмов, являясь основой физической структуры Земли.
</a:t>
            </a:r>
            <a:endParaRPr lang="en-US" sz="1157" dirty="0"/>
          </a:p>
        </p:txBody>
      </p:sp>
      <p:sp>
        <p:nvSpPr>
          <p:cNvPr id="18" name="Text 3"/>
          <p:cNvSpPr txBox="1"/>
          <p:nvPr/>
        </p:nvSpPr>
        <p:spPr>
          <a:xfrm>
            <a:off x="6764976" y="3343223"/>
            <a:ext cx="1656413" cy="917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Биокосное вещество
</a:t>
            </a:r>
            <a:pPr algn="l" indent="0" marL="0">
              <a:lnSpc>
                <a:spcPct val="90000"/>
              </a:lnSpc>
              <a:buNone/>
            </a:pPr>
            <a:r>
              <a:rPr lang="en-US" sz="39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Смеси, образованные взаимодействием живого и неживого, такие как почва, торф и ил, играющие ключевую роль в плодородии и круговороте веществ.
</a:t>
            </a:r>
            <a:endParaRPr lang="en-US" sz="1182" dirty="0"/>
          </a:p>
        </p:txBody>
      </p:sp>
      <p:sp>
        <p:nvSpPr>
          <p:cNvPr id="19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веществ биосферы
</a:t>
            </a:r>
            <a:endParaRPr lang="en-US" sz="28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осуществляет газообмен, выделяя кислород и углекислый газ, что поддерживает дыхание и фотосинтез во всех экосистемах.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аккумулирует и преобразует солнечную энергию, обеспечивая энергией остальные уровни трофической цепи.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регулирует элементные циклы, такие как циклы азота и углерода, поддерживая химическое равновесие в природе.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и поддерживает разные среды обитания — почву, атмосферу и гидросферу, формируя условия для существования жизни.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вещество: его роль и функции
</a:t>
            </a:r>
            <a:endParaRPr lang="en-US" sz="2767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Биогенные вещества — продукты жизнедеятельности
</a:t>
            </a:r>
            <a:endParaRPr lang="en-US" sz="192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Биогенные вещества формируются через обмен веществ живых организмов, включая кислород, углекислый газ и органические остатки, влияя на состав атмосферы.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уголь и известняк, образующиеся биологическими процессами, участвуют в долгосрочном хранении энергии и веществ в биосфере.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вещества играют ключевую роль в климатических процессах и формировании плодородных почв, обеспечивая устойчивость экосистем.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покрывает поверхность Земли вода — ключевой элемент косной среды, поддерживающий жизнь во всех биосферных компонентах.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научный обзор биосферы
</a:t>
            </a:r>
            <a:endParaRPr lang="en-US" sz="1107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составляющая основную часть косного вещества, формирует гидросферу, необходимую для жизнедеятельности организмов и биогеохимических циклов.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75618"/>
            <a:ext cx="481766" cy="4282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6386" y="1160879"/>
            <a:ext cx="400501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Биокосные вещества: результат взаимодействия
</a:t>
            </a:r>
            <a:endParaRPr lang="en-US" sz="2116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Образуется из органических и минеральных компонентов; обеспечивает растения питательными веществами и влагой, играя ключевую роль в экосистемах.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Накопленный осадок из органических остатков и минеральных частиц, поддерживает жизнь донных сообществ в водоёмах и морях.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Органическое вещество, образованное разложением растительности в условиях влажности, используется как природное топливо и хранит углерод.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Горючие ископаемые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из древних биокосных веществ и служат источником энергии, но их добыча влияет на экологическое состояние биосферы.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250" y="391700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биосферы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7949546" y="4471034"/>
            <a:ext cx="880868" cy="6232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4748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Микро- и организмовые уровни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Молекулярно-генетический уровень включает ДНК и белки, базовые элементы жизни. Клеточный и организмовый уровни объединяют структуры и функции отдельных живых существ.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84590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Макроуровни и их функции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и экосистемный уровни представляют сообщества и взаимодействия, а биосферный охватывает всю живую оболочку Земли с комплексными процессами.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Продуценты: основа биологического круговорота
</a:t>
            </a:r>
            <a:endParaRPr lang="en-US" sz="2086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организмы, созидающие органическое вещество из неорганики при помощи фотосинтеза и хемосинтеза, формируя первичную энергию экосистем.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на суше и фитопланктон в водных экосистемах являются главными продуцентами, обеспечивая питание для разнообразных трофических уровней.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и некоторые серобактерии способствуют преобразованию энергии в местах, лишённых солнечного света, поддерживая уникальные экосистемы.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ежегодный продукции органического вещества оценивается примерно в 170 миллиардов тонн, формируя базу для биологического обмена веществ.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Консументы: потребители в экосистемах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— организмы, которые получают энергию, питаясь органическим веществом, произведённым продуцентами или другими консументами. В их числе травоядные, плотоядные и всеядные животные, а также человек.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животных, к консументам относятся паразитические растения и микроорганизмы, питающиеся живыми или мёртвыми организмами, что обеспечивает передачу энергии в пищевых цепях.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играют ключевую роль в круговороте веществ, перераспределяя энергию по трофическим уровням и обеспечивая биогеохимические процессы в экосистемах.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представляют собой организмы, разлагающие органические остатки до минеральных веществ, возвращая их в природный круговорот и поддерживая плодородие почв.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редуцентами являются бактерии, грибы, актиномицеты и сапрофиты, которые расщепляют мёртвую органику, обеспечивая её минерализацию.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Деструктивная деятельность редуцентов способствует утилизации опавших листьев, остатков тканей и отходов жизнедеятельности, завершая биогеохимические циклы.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редуцентов было бы невозможно устойчивое функционирование экосистем, поскольку накопление органического вещества привело бы к истощению ресурсов.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Редуценты: разрушители и преобразователи
</a:t>
            </a:r>
            <a:endParaRPr lang="en-US" sz="2305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8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биосферы: суша, гидросфера, атмосфера
</a:t>
            </a:r>
            <a:endParaRPr lang="en-US" sz="1889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представляет собой твердую часть планеты, где обитают наземные растения, животные и микроорганизмы, формируя разнообразные экосистемы и биомы.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включает все водные объёмы — океаны, реки, озёра — которые служат средой обитания водных организмов и участвуют в геохимических циклах.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газовая оболочка Земли, обеспечивающая жизненно важные процессы фотосинтеза и дыхания, а также регулирующая тепло и обмен веществ между компонентами.
</a:t>
            </a:r>
            <a:endParaRPr lang="en-US" sz="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состоят из продуцентов, консументов и редуцентов, между которыми происходит передача энергии и веществ. По закону 10 % лишь около 10 % энергии передаётся от одного трофического уровня к следующему.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два основных типа цепей — пастбищные, где энергия передается через потребителей, и детритные, основанные на разложении органики редуцентами, что обеспечивает устойчивость экосистем.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пищевых цепей в биосфере
</a:t>
            </a:r>
            <a:endParaRPr lang="en-US" sz="2734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99" y="1330425"/>
            <a:ext cx="1978752" cy="2151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6749" y="1330425"/>
            <a:ext cx="1978752" cy="21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474" y="1330425"/>
            <a:ext cx="1978752" cy="21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4449" y="1330425"/>
            <a:ext cx="1978752" cy="2151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69369" y="3701543"/>
            <a:ext cx="1799574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леса: мировое биоразнообразие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отличаются высокой плотностью видов растений и животных, разнообразием экосистем и сложными пищевыми сетями. Они играют ключевую роль в глобальном климате и углеродном цикле.
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2610409" y="3701543"/>
            <a:ext cx="1778715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 степи: экосистемы открытых пространств
</a:t>
            </a:r>
            <a:pPr algn="l" indent="0" marL="0">
              <a:lnSpc>
                <a:spcPct val="90000"/>
              </a:lnSpc>
              <a:buNone/>
            </a:pPr>
            <a:r>
              <a:rPr lang="en-US" sz="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травянистые зоны с редкими деревьями. Эти биомы характеризуются адаптациями растений и животных к периодическим засухам и пожарам, обеспечивая важные пастбищные ресурсы.
</a:t>
            </a:r>
            <a:endParaRPr lang="en-US" sz="725" dirty="0"/>
          </a:p>
        </p:txBody>
      </p:sp>
      <p:sp>
        <p:nvSpPr>
          <p:cNvPr id="15" name="Text 2"/>
          <p:cNvSpPr txBox="1"/>
          <p:nvPr/>
        </p:nvSpPr>
        <p:spPr>
          <a:xfrm>
            <a:off x="4740121" y="3701543"/>
            <a:ext cx="1778715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 тундра: северные леса и пустоши
</a:t>
            </a:r>
            <a:pPr algn="l" indent="0" marL="0">
              <a:lnSpc>
                <a:spcPct val="90000"/>
              </a:lnSpc>
              <a:buNone/>
            </a:pPr>
            <a:r>
              <a:rPr lang="en-US" sz="2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хвойные леса с холодным климатом; тундра — зона с ограниченной растительностью. Оба биома приспособлены к суровым условиям, охватывая большую территорию северных широт.
</a:t>
            </a:r>
            <a:endParaRPr lang="en-US" sz="762" dirty="0"/>
          </a:p>
        </p:txBody>
      </p:sp>
      <p:sp>
        <p:nvSpPr>
          <p:cNvPr id="16" name="Text 3"/>
          <p:cNvSpPr txBox="1"/>
          <p:nvPr/>
        </p:nvSpPr>
        <p:spPr>
          <a:xfrm>
            <a:off x="6879088" y="3701543"/>
            <a:ext cx="1778715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Океаны: дом морских экосистем
</a:t>
            </a:r>
            <a:pPr algn="l" indent="0" marL="0">
              <a:lnSpc>
                <a:spcPct val="90000"/>
              </a:lnSpc>
              <a:buNone/>
            </a:pPr>
            <a:r>
              <a:rPr lang="en-US" sz="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водные пространства, населённые фитопланктоном, рыбой и морскими млекопитающими. Океаны поддерживают биосферные функции благодаря активному обмену веществ и энергии.
</a:t>
            </a:r>
            <a:endParaRPr lang="en-US" sz="808" dirty="0"/>
          </a:p>
        </p:txBody>
      </p:sp>
      <p:sp>
        <p:nvSpPr>
          <p:cNvPr id="17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биомы как части биосферы
</a:t>
            </a:r>
            <a:endParaRPr lang="en-US" sz="2693" dirty="0"/>
          </a:p>
        </p:txBody>
      </p:sp>
      <p:sp>
        <p:nvSpPr>
          <p:cNvPr id="18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Геохимические циклы в биосфере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цикл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Испарение, конденсация и осадки обеспечивают постоянное движение воды между океанами, атмосферой и сушей, поддерживая экосистемы и регулируя климат.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цикл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растений фиксирует углерод в органическом веществе, а дыхание и разложение возвращают его в атмосферу в виде СО2, поддерживая баланс.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атмосферного азота бактериями, его включение в белки и денитрификация обеспечивают круговорот азота в природе и поддерживают жизнедеятельность.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Кислородный обмен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фотосинтетические микроорганизмы производят кислород, важный для дыхания, а обмен между атмосферой и гидросферой поддерживает его стабильный уровень.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В.И. Вернадский и концепция биосферы
</a:t>
            </a:r>
            <a:endParaRPr lang="en-US" sz="2573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Иванович Вернадский сформулировал представление о биосфере как единой живой системе, связывающей живое вещество с геологическими процессами. Его работы заложили основы экологии и геохимии.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подчёркивал активную роль живого вещества в изменении состава атмосферы и гидросферы, а также в поддержании условий, необходимых для жизни на планете.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приводит к масштабному изменению биосферы: вырубка лесов способствует деградации экосистем и уменьшению биоразнообразия по всему миру.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и выброс парниковых газов усиливают глобальное потепление, нарушая природные циклы и ставя под угрозу здоровье планеты и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биосферу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сохранения биосферы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технологии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и внедрение технологий, минимизирующих загрязнения и расход ресурсов, способствуют сохранению природных систем и устойчивому развитию общества.
</a:t>
            </a:r>
            <a:endParaRPr lang="en-US" sz="1244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экосистем
</a:t>
            </a:r>
            <a:pPr algn="l" indent="0" marL="0">
              <a:lnSpc>
                <a:spcPct val="90000"/>
              </a:lnSpc>
              <a:buNone/>
            </a:pPr>
            <a:r>
              <a:rPr lang="en-US" sz="41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Реабилитация пострадавших природных территорий, посадка лесов и охрана водных объектов помогают вернуть биологическое разнообразие и повысить устойчивость биосферы.
</a:t>
            </a:r>
            <a:endParaRPr lang="en-US" sz="1242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программы и просвещение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Инициативы ЮНЕП, Красная книга и Рамсарская конвенция объединяют усилия стран в сохранении видов и улучшении экологического образования среди молодёжи.
</a:t>
            </a:r>
            <a:endParaRPr lang="en-US" sz="120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сохранения биосферы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ключевые выводы о биосфере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сложная саморегулирующаяся система, объединяющая живое и неживое. Её устойчивость зависит от бережного отношения человека и гармоничного взаимодействия с природой.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2026-05-10T06:02:22Z</dcterms:created>
  <dcterms:modified xsi:type="dcterms:W3CDTF">2026-05-10T06:02:22Z</dcterms:modified>
</cp:coreProperties>
</file>