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2900" y="771255"/>
            <a:ext cx="3602700" cy="35815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600" y="769550"/>
            <a:ext cx="29520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11600" y="3285900"/>
            <a:ext cx="45039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 бизнеса — это система взаимосвязанных решений, а не случайность.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11600" y="1583875"/>
            <a:ext cx="4503900" cy="14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1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Слагаемые успеха в бизнесе
</a:t>
            </a:r>
            <a:endParaRPr lang="en-US" sz="416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4600" y="1018157"/>
            <a:ext cx="3198000" cy="31417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902875" y="1038350"/>
            <a:ext cx="3973500" cy="8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Бизнес и рынок: как они связаны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902875" y="2041075"/>
            <a:ext cx="3973500" cy="209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Предпринимательство делает рынок живым: создает товары, услуги, рабочие места и конкуренцию. Но результат бизнеса определяется не только прибылью, а еще законом, спросом и интересами потребителя.
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54500" y="320675"/>
            <a:ext cx="6962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Потребность общества как исходная точка бизнеса
</a:t>
            </a:r>
            <a:endParaRPr lang="en-US" sz="2142" dirty="0"/>
          </a:p>
        </p:txBody>
      </p:sp>
      <p:sp>
        <p:nvSpPr>
          <p:cNvPr id="5" name="Text 2"/>
          <p:cNvSpPr txBox="1"/>
          <p:nvPr/>
        </p:nvSpPr>
        <p:spPr>
          <a:xfrm>
            <a:off x="846200" y="1152300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Любая бизнес-идея начинается с реальной потребности людей: товара, услуги или способа решить конкретную проблему. Без подтвержденного спроса проект не станет устойчивым.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846200" y="2500093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спроса зависит от доходов, цены, качества, моды, образа жизни и наличия альтернатив. Поэтому даже удачная задумка требует проверки на целевой аудитории и рынке.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846200" y="3836799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запуском важно изучить конкурентов, ценовой диапазон и масштаб рынка. Это помогает понять, есть ли у идеи шанс стать прибыльным делом.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8888" y="1038650"/>
            <a:ext cx="2941225" cy="379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466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Ценность продукта и конкурентное преимущество
</a:t>
            </a:r>
            <a:endParaRPr lang="en-US" sz="2648" dirty="0"/>
          </a:p>
        </p:txBody>
      </p:sp>
      <p:sp>
        <p:nvSpPr>
          <p:cNvPr id="6" name="Text 2"/>
          <p:cNvSpPr txBox="1"/>
          <p:nvPr/>
        </p:nvSpPr>
        <p:spPr>
          <a:xfrm>
            <a:off x="622850" y="1532225"/>
            <a:ext cx="20784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выбирает покупатель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Покупатель оценивает не сам товар, а пользу от него: удобство, экономию времени, качество, безопасность, статус или доступную цену. Именно эта полезность определяет выбор.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384450" y="1532225"/>
            <a:ext cx="20784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возникает преимущество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Преимущество появляется, когда компания предлагает более убедительную ценность, чем конкуренты. Так выигрывают сервисы доставки, маркетплейсы и цифровые банки, где особенно важны скорость и удобство.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сильнее всего влияет на устойчивый успех бизнеса
</a:t>
            </a:r>
            <a:endParaRPr lang="en-US" sz="2279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устойчивость бизнеса зависит от баланса спроса, качества предложения и внутренней организации.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факторы связаны не с одним решением, а с согласованной работой нескольких элементов.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Оценочная структурная модель для учебной презентации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21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Финансовая устойчивость и прибыльность
</a:t>
            </a:r>
            <a:endParaRPr lang="en-US" sz="2959" dirty="0"/>
          </a:p>
        </p:txBody>
      </p:sp>
      <p:sp>
        <p:nvSpPr>
          <p:cNvPr id="6" name="Text 2"/>
          <p:cNvSpPr txBox="1"/>
          <p:nvPr/>
        </p:nvSpPr>
        <p:spPr>
          <a:xfrm>
            <a:off x="624125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Прибыль показывает разницу между доходами и расходами, но не всегда означает, что на счету достаточно денег. Для бизнеса важен именно денежный поток.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398790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Выручка, себестоимость, маржа и точка безубыточности помогают понять, может ли компания покрывать аренду, зарплаты, закупки и налоги без дефицита средств.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6199276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 ликвидности снижает риск кризиса и дает время на принятие решений. В обществознании это связано с рациональным использованием ресурсов и экономическим выбором.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2212709"/>
            <a:ext cx="4106400" cy="111718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показатели, которыми измеряют успех бизнеса
</a:t>
            </a:r>
            <a:endParaRPr lang="en-US" sz="2033" dirty="0"/>
          </a:p>
        </p:txBody>
      </p:sp>
      <p:sp>
        <p:nvSpPr>
          <p:cNvPr id="6" name="Text 2"/>
          <p:cNvSpPr txBox="1"/>
          <p:nvPr/>
        </p:nvSpPr>
        <p:spPr>
          <a:xfrm>
            <a:off x="4601025" y="10587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финансовые и рыночные показатели помогают оценить результативность компании.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601025" y="29355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нужно рассматривать вместе: высокая выручка не гарантирует прибыль, а низкий CAC и высокий LTV поддерживают рост.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791025" y="4693900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обществознания и базовые понятия экономики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создается ценность для клиента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показывает путь от выявления потребности до повторных покупок и рекомендаций.
</a:t>
            </a:r>
            <a:endParaRPr lang="en-US" sz="153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6150" y="1337300"/>
            <a:ext cx="571500" cy="457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7875" y="1295150"/>
            <a:ext cx="541500" cy="54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89600" y="1337300"/>
            <a:ext cx="571500" cy="457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96325" y="1337300"/>
            <a:ext cx="571500" cy="457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Команда как фактор предпринимательского успеха
</a:t>
            </a:r>
            <a:endParaRPr lang="en-US" sz="2150" dirty="0"/>
          </a:p>
        </p:txBody>
      </p:sp>
      <p:sp>
        <p:nvSpPr>
          <p:cNvPr id="13" name="Text 2"/>
          <p:cNvSpPr txBox="1"/>
          <p:nvPr/>
        </p:nvSpPr>
        <p:spPr>
          <a:xfrm>
            <a:off x="7813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ролей
</a:t>
            </a:r>
            <a:pPr algn="l" indent="0" marL="0">
              <a:lnSpc>
                <a:spcPct val="100000"/>
              </a:lnSpc>
              <a:buNone/>
            </a:pPr>
            <a:r>
              <a:rPr lang="en-US" sz="1125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Эффективная команда работает лучше, когда каждый участник понимает свою зону ответственности. Четкое распределение функций снижает хаос, ускоряет решения и помогает избежать дублирования задач.
</a:t>
            </a:r>
            <a:endParaRPr lang="en-US" sz="1125" dirty="0"/>
          </a:p>
        </p:txBody>
      </p:sp>
      <p:sp>
        <p:nvSpPr>
          <p:cNvPr id="14" name="Text 3"/>
          <p:cNvSpPr txBox="1"/>
          <p:nvPr/>
        </p:nvSpPr>
        <p:spPr>
          <a:xfrm>
            <a:off x="27964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5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Компетенции и навыки
</a:t>
            </a:r>
            <a:pPr algn="l" indent="0" marL="0">
              <a:lnSpc>
                <a:spcPct val="100000"/>
              </a:lnSpc>
              <a:buNone/>
            </a:pPr>
            <a:r>
              <a:rPr lang="en-US" sz="1075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 зависит от того, насколько в команде сочетаются управленческие, финансовые, производственные и маркетинговые умения. Разнообразие компетенций делает бизнес более устойчивым к ошибкам.
</a:t>
            </a:r>
            <a:endParaRPr lang="en-US" sz="1075" dirty="0"/>
          </a:p>
        </p:txBody>
      </p:sp>
      <p:sp>
        <p:nvSpPr>
          <p:cNvPr id="15" name="Text 4"/>
          <p:cNvSpPr txBox="1"/>
          <p:nvPr/>
        </p:nvSpPr>
        <p:spPr>
          <a:xfrm>
            <a:off x="4803175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Доверие и сотрудничество
</a:t>
            </a:r>
            <a:pPr algn="l" indent="0" marL="0">
              <a:lnSpc>
                <a:spcPct val="100000"/>
              </a:lnSpc>
              <a:buNone/>
            </a:pPr>
            <a:r>
              <a:rPr lang="en-US" sz="106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7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Доверие позволяет быстрее договариваться и решать спорные вопросы без лишних конфликтов. Сотрудничество особенно важно там, где результат зависит от согласованных действий многих людей.
</a:t>
            </a:r>
            <a:endParaRPr lang="en-US" sz="1067" dirty="0"/>
          </a:p>
        </p:txBody>
      </p:sp>
      <p:sp>
        <p:nvSpPr>
          <p:cNvPr id="16" name="Text 5"/>
          <p:cNvSpPr txBox="1"/>
          <p:nvPr/>
        </p:nvSpPr>
        <p:spPr>
          <a:xfrm>
            <a:off x="680990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5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за 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1075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Предпринимательство требует дисциплины, готовности отвечать за решения и уважения к общим правилам. Такая позиция укрепляет человеческий капитал и повышает качество работы всей организации.
</a:t>
            </a:r>
            <a:endParaRPr lang="en-US" sz="107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9157" y="1038650"/>
            <a:ext cx="2949087" cy="3793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455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Лидерство и культура делают команду сильнее
</a:t>
            </a:r>
            <a:endParaRPr lang="en-US" sz="2792" dirty="0"/>
          </a:p>
        </p:txBody>
      </p:sp>
      <p:sp>
        <p:nvSpPr>
          <p:cNvPr id="6" name="Text 2"/>
          <p:cNvSpPr txBox="1"/>
          <p:nvPr/>
        </p:nvSpPr>
        <p:spPr>
          <a:xfrm>
            <a:off x="354575" y="1748375"/>
            <a:ext cx="2382600" cy="30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Лидерство помогает расставлять приоритеты, принимать решения и удерживать общую цель. Когда руководитель ясно объясняет задачи, команда работает согласованно и увереннее преодолевает трудности.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116137" y="1748375"/>
            <a:ext cx="2382600" cy="30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Корпоративная культура формирует нормы общения, отношение к клиентам и реакцию на ошибки. Если ошибки анализируются честно, сотрудники быстрее учатся, а мотивация и справедливая оценка труда укрепляют доверие внутри коллектива.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447125" y="1178675"/>
            <a:ext cx="21975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88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 задает направление
</a:t>
            </a:r>
            <a:endParaRPr lang="en-US" sz="1288" dirty="0"/>
          </a:p>
        </p:txBody>
      </p:sp>
      <p:sp>
        <p:nvSpPr>
          <p:cNvPr id="9" name="Text 5"/>
          <p:cNvSpPr txBox="1"/>
          <p:nvPr/>
        </p:nvSpPr>
        <p:spPr>
          <a:xfrm>
            <a:off x="3208687" y="1178675"/>
            <a:ext cx="21975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поддерживает результат
</a:t>
            </a:r>
            <a:endParaRPr lang="en-US" sz="117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9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90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распределяются ресурсы на старте бизнеса
</a:t>
            </a:r>
            <a:endParaRPr lang="en-US" sz="2640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месяцы особенно чувствительны к ошибкам планирования: без резерва даже перспективный проект может столкнуться с дефицитом денег до выхода на стабильный спрос.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старте важнее не максимальный масштаб, а сбалансированное распределение средств между запуском, продвижением, текущей работой и запасом прочности.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распределения ресурсов; доли заданы в условиях задания.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  <p:sp>
        <p:nvSpPr>
          <p:cNvPr id="4" name="Text 1"/>
          <p:cNvSpPr txBox="1"/>
          <p:nvPr/>
        </p:nvSpPr>
        <p:spPr>
          <a:xfrm>
            <a:off x="912825" y="113992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Маркетинг помогает понять, кому нужен продукт, какую проблему он решает и чем отличается от предложений конкурентов. Без этого продвижение превращается в беспорядочные расходы.
</a:t>
            </a:r>
            <a:endParaRPr lang="en-US" sz="1517" dirty="0"/>
          </a:p>
        </p:txBody>
      </p:sp>
      <p:sp>
        <p:nvSpPr>
          <p:cNvPr id="5" name="Text 2"/>
          <p:cNvSpPr txBox="1"/>
          <p:nvPr/>
        </p:nvSpPr>
        <p:spPr>
          <a:xfrm>
            <a:off x="912825" y="208355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Продажи завершают путь клиента: интерес, доверие, решение о покупке и повторное обращение. На каждом этапе важно снижать сомнения и делать выбор понятным.
</a:t>
            </a:r>
            <a:endParaRPr lang="en-US" sz="1520" dirty="0"/>
          </a:p>
        </p:txBody>
      </p:sp>
      <p:sp>
        <p:nvSpPr>
          <p:cNvPr id="6" name="Text 3"/>
          <p:cNvSpPr txBox="1"/>
          <p:nvPr/>
        </p:nvSpPr>
        <p:spPr>
          <a:xfrm>
            <a:off x="912825" y="304157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Каналы продвижения работают по-разному: социальные сети формируют охват, маркетплейсы дают удобство сравнения, а рекомендации и партнерства усиливают доверие и уменьшают стоимость привлечения клиента.
</a:t>
            </a:r>
            <a:endParaRPr lang="en-US" sz="1517" dirty="0"/>
          </a:p>
        </p:txBody>
      </p:sp>
      <p:sp>
        <p:nvSpPr>
          <p:cNvPr id="7" name="Text 4"/>
          <p:cNvSpPr txBox="1"/>
          <p:nvPr/>
        </p:nvSpPr>
        <p:spPr>
          <a:xfrm>
            <a:off x="912825" y="399960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Эффективность оценивают по конверсии, среднему чеку, повторным покупкам и стоимости привлечения. Эти показатели показывают не только объем спроса, но и качество работы с рынком.
</a:t>
            </a:r>
            <a:endParaRPr lang="en-US" sz="1517" dirty="0"/>
          </a:p>
        </p:txBody>
      </p:sp>
      <p:sp>
        <p:nvSpPr>
          <p:cNvPr id="8" name="Text 5"/>
          <p:cNvSpPr txBox="1"/>
          <p:nvPr/>
        </p:nvSpPr>
        <p:spPr>
          <a:xfrm>
            <a:off x="354500" y="320675"/>
            <a:ext cx="842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Маркетинг и продажи в рыночной конкуренции
</a:t>
            </a:r>
            <a:endParaRPr lang="en-US" sz="281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6150" y="1337300"/>
            <a:ext cx="571500" cy="457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82875" y="1337300"/>
            <a:ext cx="571500" cy="457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04600" y="1295150"/>
            <a:ext cx="541500" cy="54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96325" y="1311900"/>
            <a:ext cx="571500" cy="508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  <p:sp>
        <p:nvSpPr>
          <p:cNvPr id="12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формирует доверие покупателей
</a:t>
            </a:r>
            <a:endParaRPr lang="en-US" sz="2953" dirty="0"/>
          </a:p>
        </p:txBody>
      </p:sp>
      <p:sp>
        <p:nvSpPr>
          <p:cNvPr id="13" name="Text 2"/>
          <p:cNvSpPr txBox="1"/>
          <p:nvPr/>
        </p:nvSpPr>
        <p:spPr>
          <a:xfrm>
            <a:off x="7813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12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Оперативная и вежливая реакция снижает неопределенность, помогает решить вопрос до покупки и показывает, что компания не игнорирует клиента.
</a:t>
            </a:r>
            <a:endParaRPr lang="en-US" sz="1288" dirty="0"/>
          </a:p>
        </p:txBody>
      </p:sp>
      <p:sp>
        <p:nvSpPr>
          <p:cNvPr id="14" name="Text 3"/>
          <p:cNvSpPr txBox="1"/>
          <p:nvPr/>
        </p:nvSpPr>
        <p:spPr>
          <a:xfrm>
            <a:off x="27964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Соблюдение сроков
</a:t>
            </a:r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заказ приходит вовремя, покупатель видит надежность. Срыв сроков подрывает доверие даже тогда, когда сам товар или услуга качественные.
</a:t>
            </a:r>
            <a:endParaRPr lang="en-US" sz="1253" dirty="0"/>
          </a:p>
        </p:txBody>
      </p:sp>
      <p:sp>
        <p:nvSpPr>
          <p:cNvPr id="15" name="Text 4"/>
          <p:cNvSpPr txBox="1"/>
          <p:nvPr/>
        </p:nvSpPr>
        <p:spPr>
          <a:xfrm>
            <a:off x="4803175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Честные условия
</a:t>
            </a:r>
            <a:pPr algn="l" indent="0" marL="0">
              <a:lnSpc>
                <a:spcPct val="100000"/>
              </a:lnSpc>
              <a:buNone/>
            </a:pPr>
            <a:r>
              <a:rPr lang="en-US" sz="12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Понятные правила возврата, точная информация и отсутствие скрытых оговорок уменьшают риск конфликта и делают взаимодействие прозрачным.
</a:t>
            </a:r>
            <a:endParaRPr lang="en-US" sz="1278" dirty="0"/>
          </a:p>
        </p:txBody>
      </p:sp>
      <p:sp>
        <p:nvSpPr>
          <p:cNvPr id="16" name="Text 5"/>
          <p:cNvSpPr txBox="1"/>
          <p:nvPr/>
        </p:nvSpPr>
        <p:spPr>
          <a:xfrm>
            <a:off x="680990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Стабильное качество
</a:t>
            </a:r>
            <a:pPr algn="l" indent="0" marL="0">
              <a:lnSpc>
                <a:spcPct val="100000"/>
              </a:lnSpc>
              <a:buNone/>
            </a:pPr>
            <a:r>
              <a:rPr lang="en-US" sz="12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ожидания оправдываются снова и снова, клиент охотнее возвращается, рекомендует компанию другим и воспринимает бренд как надежный выбор.
</a:t>
            </a:r>
            <a:endParaRPr lang="en-US" sz="121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риски, которые мешают развитию бизнеса
</a:t>
            </a:r>
            <a:endParaRPr lang="en-US" sz="2388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Отдельные риски часто усиливают друг друга: слабый спрос увеличивает нагрузку на бюджет, а ошибки в расчетах быстрее превращают проблему в кассовый разрыв.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опасны риски, которые одновременно бьют по выручке и ликвидности. Значит, проверка спроса и контроль денег должны идти вместе.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предпринимательских рисков по материалам курса обществознания.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8077" y="1038300"/>
            <a:ext cx="6347697" cy="18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018450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вложением значительных средств важно последовательно подтвердить спрос, понять клиента и проверить экономику проекта на практике.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702398" y="3020475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идея проходит проверку на спрос до масштабных затрат; решение о запуске принимают только после первых подтверждений ценности и экономики.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49125" y="4710550"/>
            <a:ext cx="79623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предварительной проверки бизнес-идеи в предпринимательской практике и школьном курсе обществознания.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бизнес-идеи перед запуском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  <p:sp>
        <p:nvSpPr>
          <p:cNvPr id="8" name="Text 1"/>
          <p:cNvSpPr txBox="1"/>
          <p:nvPr/>
        </p:nvSpPr>
        <p:spPr>
          <a:xfrm>
            <a:off x="914425" y="2227250"/>
            <a:ext cx="2287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Отслеживание изменений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Бизнес анализирует новые технологии, поведение покупателей и действия конкурентов, чтобы не опоздать с ответом на изменения рынка.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654575" y="2227250"/>
            <a:ext cx="2287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Внедрение улучшений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Компания вводит цифровые платежи, онлайн-продажи, доставку, автоматизацию учета и персонализацию, если это повышает удобство и эффективность.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6394728" y="2227250"/>
            <a:ext cx="2287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Обновление модели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основе данных и обратной связи корректируются продукт, сервис и процессы, чтобы сохранить качество и конкурентоспособность.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54500" y="320675"/>
            <a:ext cx="8429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Инновации и адаптация к изменениям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5504" y="0"/>
            <a:ext cx="443024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42174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репутация влияет на продажи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90900" y="1732850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Репутация снижает риск для покупателя: если компания выполняет обещания, соблюдает сроки и честно отвечает на вопросы, выбор в её пользу становится проще и увереннее.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590900" y="3243023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Бренд накапливает доверие как нематериальный актив. Он помогает удерживать клиентов, выдерживать конкуренцию и переживать кризисы, но быстро теряет ценность при обмане или низком качестве.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Краткосрочный и долгосрочный успех: в чем разница
</a:t>
            </a:r>
            <a:endParaRPr lang="en-US" sz="2388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Краткосрочный рост может выглядеть впечатляюще, но без повторных покупок и доверия клиентов он не превращается в устойчивую модель развития.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показатели растут последовательно, а лояльность не падает, бизнес укрепляется. Устойчивость важнее разового скачка выручки.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динамика для учебной визуализации по теме устойчивого бизнеса.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2212709"/>
            <a:ext cx="4106400" cy="111718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успеха бизнеса как система взаимосвязанных факторов
</a:t>
            </a:r>
            <a:endParaRPr lang="en-US" sz="1901" dirty="0"/>
          </a:p>
        </p:txBody>
      </p:sp>
      <p:sp>
        <p:nvSpPr>
          <p:cNvPr id="6" name="Text 2"/>
          <p:cNvSpPr txBox="1"/>
          <p:nvPr/>
        </p:nvSpPr>
        <p:spPr>
          <a:xfrm>
            <a:off x="4601025" y="10587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 бизнеса складывается из нескольких элементов, которые должны работать согласованно и усиливать друг друга.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601025" y="29355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 один фактор не работает изолированно: спрос без финансов не дает устойчивости, а команда и маркетинг без законности не обеспечивают долгий успех.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791025" y="4693900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ключевых факторов успеха бизнеса по материалам курса обществознания.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2900" y="771255"/>
            <a:ext cx="3602700" cy="35815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14850" y="818700"/>
            <a:ext cx="4068600" cy="35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 в бизнесе — это работающая система
</a:t>
            </a:r>
            <a:pPr algn="l" indent="0" marL="0">
              <a:lnSpc>
                <a:spcPct val="100000"/>
              </a:lnSpc>
              <a:buNone/>
            </a:pPr>
            <a:r>
              <a:rPr lang="en-US" sz="22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 бизнеса рождается не из случайности, а из согласованной работы спроса, ценности продукта, финансовой дисциплины, команды, доверия и способности меняться вместе с рынком.
</a:t>
            </a:r>
            <a:endParaRPr lang="en-US" sz="446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2026-05-25T13:24:46Z</dcterms:created>
  <dcterms:modified xsi:type="dcterms:W3CDTF">2026-05-25T13:24:46Z</dcterms:modified>
</cp:coreProperties>
</file>