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8392" y="529650"/>
            <a:ext cx="3178816" cy="4084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64175" y="529650"/>
            <a:ext cx="4240500" cy="4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Пугачёв казнён: исторический факт и литературный образ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Казнь Пугачёва завершила самый крупный бунт XVIII века.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00" y="4716675"/>
            <a:ext cx="449700" cy="2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69400" y="714000"/>
            <a:ext cx="3917700" cy="3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восстания и её отражение у Пушкина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понять «Капитанскую дочку», важно знать, чем жила Россия в годы Пугачёвского восстания. Пушкин опирался на документы и свидетельства, поэтому его повесть соединяет вымысел с точной исторической основой.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82650" y="432868"/>
            <a:ext cx="77787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Емельян Пугачёв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147775" y="1444300"/>
            <a:ext cx="70812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Пугачёв был донским казаком и прошёл военную службу, поэтому хорошо понимал жизнь на границах империи и настроения людей, живших в постоянной опасности и бедности.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147775" y="3111375"/>
            <a:ext cx="30453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1773 году он объявил себя спасшимся императором Петром III. Это имя сразу придало его выступлению особую силу: одни увидели надежду на перемены, другие — угрозу порядку.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5151700" y="3111375"/>
            <a:ext cx="30057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властей Пугачёв стал символом опасного мятежа, а для части народа — человеком, который будто бы вернёт справедливость. Именно поэтому его фигура вошла и в историю, и в литературу.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29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10527" y="497100"/>
            <a:ext cx="3868800" cy="41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восстания и его распространение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удары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1773 года отряд Пугачёва взял несколько крепостей на Яике. Эти успехи быстро привлекли новых сторонников и показали, что недовольство в крае было очень сильным.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Широкий размах движения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восстание охватило Оренбургский край, Башкирию и часть Поволжья. Локальный мятеж превратился в большое движение, которое уже нельзя было остановить одним гарнизоном.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608254" y="4716675"/>
            <a:ext cx="449700" cy="5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развивались события восстания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по историческому ходу Пугачёвского восстания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6900" y="437934"/>
            <a:ext cx="82302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восстание потерпело поражение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086798" y="403779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крупных поражений часть людей разошлась по домам или перешла на сторону властей. Из-за этого движение быстро теряло силы и уже не могло восстановиться.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253550" y="318873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 них стояла регулярная армия, лучше обученная и организованная. Правительственные войска действовали по приказу и постепенно вытесняли повстанцев с занятых территорий.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20108" y="2391279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хватало оружия, боеприпасов и продовольствия. Когда движение выросло, его снабжение не успевало за числом участников, а это ослабляло повстанцев в долгих боях.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593748" y="1593820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восставших не было прочного единого руководства. Отряды действовали разрозненно, поэтому им было трудно быстро принимать решения и удерживать захваченные города и крепости.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1100" y="1991626"/>
            <a:ext cx="4332300" cy="17265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даты восстания Пугачёва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хронология помогает увидеть, как быстро развивались события и когда восстание было окончательно подавлено.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два года восстание прошло путь от первых выступлений до полного подавления и стало крупнейшим социальным взрывом своего времени.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хронология Пугачёвского восстания; даты по старому стилю там, где это указано в источниках.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400" y="1888914"/>
            <a:ext cx="376800" cy="3014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250" y="1851234"/>
            <a:ext cx="376800" cy="37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7337" y="3527269"/>
            <a:ext cx="290925" cy="387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78300" y="622900"/>
            <a:ext cx="77874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Арест Пугачёва и следствие в Москве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608254" y="4715454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24385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Закован и отправлен в столицу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72962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1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предательства соратников Пугачёва заковали в кандалы и доставили в Москву под усиленной охраной. Для властей важно было не допустить нового побега и показать силу государства.
</a:t>
            </a:r>
            <a:endParaRPr lang="en-US" sz="1173" dirty="0"/>
          </a:p>
        </p:txBody>
      </p:sp>
      <p:sp>
        <p:nvSpPr>
          <p:cNvPr id="10" name="Text 4"/>
          <p:cNvSpPr txBox="1"/>
          <p:nvPr/>
        </p:nvSpPr>
        <p:spPr>
          <a:xfrm>
            <a:off x="547270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Следствие Тайной экспедиции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95847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Дело вела Тайная экспедиция Сената. Следователи выясняли, кто помогал восстанию, как перемещались отряды и почему мятеж быстро охватил огромную территорию.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124385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связей и участников
</a:t>
            </a:r>
            <a:endParaRPr lang="en-US" sz="1400" dirty="0"/>
          </a:p>
        </p:txBody>
      </p:sp>
      <p:sp>
        <p:nvSpPr>
          <p:cNvPr id="13" name="Text 7"/>
          <p:cNvSpPr txBox="1"/>
          <p:nvPr/>
        </p:nvSpPr>
        <p:spPr>
          <a:xfrm>
            <a:off x="729625" y="4064220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Допрашивали не только самого Пугачёва, но и его окружение. Власти стремились понять, насколько широким было недовольство и кто поддерживал бунт скрытно или открыто.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000" y="1087979"/>
            <a:ext cx="2250000" cy="20148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6775" y="1087870"/>
            <a:ext cx="2252700" cy="20151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6775" y="1087979"/>
            <a:ext cx="2250000" cy="201489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5721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1775 года Москва наблюдала за редким и тревожным зрелищем: бывший вождь бунта оказался перед судом. Пугачёв признал, что именно он руководил восстанием, и тем самым подтвердил его масштаб. Толпа ждала исхода с напряжённым вниманием.
</a:t>
            </a:r>
            <a:endParaRPr lang="en-US" sz="897" dirty="0"/>
          </a:p>
        </p:txBody>
      </p:sp>
      <p:sp>
        <p:nvSpPr>
          <p:cNvPr id="9" name="Text 2"/>
          <p:cNvSpPr txBox="1"/>
          <p:nvPr/>
        </p:nvSpPr>
        <p:spPr>
          <a:xfrm>
            <a:off x="75722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Молчание перед приговором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56772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 рассматривал не только дело Пугачёва, но и судьбу его ближайших помощников — Чики-Зарубина, Перфильева и Шигаева. Это подчёркивало, что власти стремились наказать не одного человека, а весь круг руководителей движения.
</a:t>
            </a:r>
            <a:endParaRPr lang="en-US" sz="897" dirty="0"/>
          </a:p>
        </p:txBody>
      </p:sp>
      <p:sp>
        <p:nvSpPr>
          <p:cNvPr id="11" name="Text 4"/>
          <p:cNvSpPr txBox="1"/>
          <p:nvPr/>
        </p:nvSpPr>
        <p:spPr>
          <a:xfrm>
            <a:off x="3456772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скамье вместе с соратниками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13676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Изображения суда обычно передают тяжёлую атмосферу и строгий порядок вокруг обвиняемых. Такой эпизод был не просто разбирательством, а предупреждением: государство показывало, что открытый мятеж будет наказан перед глазами всей страны.
</a:t>
            </a:r>
            <a:endParaRPr lang="en-US" sz="897" dirty="0"/>
          </a:p>
        </p:txBody>
      </p:sp>
      <p:sp>
        <p:nvSpPr>
          <p:cNvPr id="13" name="Text 6"/>
          <p:cNvSpPr txBox="1"/>
          <p:nvPr/>
        </p:nvSpPr>
        <p:spPr>
          <a:xfrm>
            <a:off x="613677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Публичный урок для общества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747875" y="41952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 над Пугачёвым
</a:t>
            </a:r>
            <a:endParaRPr lang="en-US" sz="2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участвовал в восстании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Участники приходили из разных мест и с разным жизненным опытом. Это делало движение очень неоднородным, хотя недовольство властью объединяло многих.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Самую большую группу составляли крестьяне, но рядом с ними стояли казаки, рабочие и другие слои населения. Восстание имело по-настоящему народный характер.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по группам участников Пугачёвского восстания, составленное по историческим описаниям.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25150" y="1299150"/>
            <a:ext cx="34833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Казнь в Москве должна была показать: государство восстановило контроль и не допустит нового бунта.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31030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92975" y="1493400"/>
            <a:ext cx="3764700" cy="215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1775
</a:t>
            </a:r>
            <a:pPr algn="ctr" indent="0" marL="0">
              <a:lnSpc>
                <a:spcPct val="120004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году завершилась публичная расправа над вождём восстания.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сведения о казни Емельяна Пугачёва, 10 января 1775 года (старый стиль)
</a:t>
            </a:r>
            <a:endParaRPr lang="en-US" sz="3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3900" y="952984"/>
            <a:ext cx="3059400" cy="27845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25400" y="952984"/>
            <a:ext cx="3059400" cy="27845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84700" y="952984"/>
            <a:ext cx="3059400" cy="278453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46775" y="4183878"/>
            <a:ext cx="22500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многих москвичей казнь стала зрелищем, от которого было трудно отвести взгляд. Одни пришли из страха, другие — из любопытства. Впечатление усиливали стража, кандалы и строгий порядок на площади.
</a:t>
            </a:r>
            <a:endParaRPr lang="en-US" sz="771" dirty="0"/>
          </a:p>
        </p:txBody>
      </p:sp>
      <p:sp>
        <p:nvSpPr>
          <p:cNvPr id="9" name="Text 2"/>
          <p:cNvSpPr txBox="1"/>
          <p:nvPr/>
        </p:nvSpPr>
        <p:spPr>
          <a:xfrm>
            <a:off x="346775" y="3843225"/>
            <a:ext cx="2250000" cy="30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Толпа на площади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06075" y="4183878"/>
            <a:ext cx="22500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казни люди спорили, кем был Пугачёв: опасным самозванцем или защитником обиженных. Такие разговоры быстро расходились по городам и деревням, потому что восстание затронуло судьбы очень многих семей.
</a:t>
            </a:r>
            <a:endParaRPr lang="en-US" sz="760" dirty="0"/>
          </a:p>
        </p:txBody>
      </p:sp>
      <p:sp>
        <p:nvSpPr>
          <p:cNvPr id="11" name="Text 4"/>
          <p:cNvSpPr txBox="1"/>
          <p:nvPr/>
        </p:nvSpPr>
        <p:spPr>
          <a:xfrm>
            <a:off x="3406075" y="3843225"/>
            <a:ext cx="2250000" cy="30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Разговоры о «справедливости»
</a:t>
            </a:r>
            <a:endParaRPr lang="en-US" sz="1111" dirty="0"/>
          </a:p>
        </p:txBody>
      </p:sp>
      <p:sp>
        <p:nvSpPr>
          <p:cNvPr id="12" name="Text 5"/>
          <p:cNvSpPr txBox="1"/>
          <p:nvPr/>
        </p:nvSpPr>
        <p:spPr>
          <a:xfrm>
            <a:off x="6465375" y="4183878"/>
            <a:ext cx="22500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Пугачёва не исчез вместе с его казнью. О нём рассказывали в песнях, пересказах и исторических книгах, а позднее к этой теме обратились писатели XIX века, включая Пушкина.
</a:t>
            </a:r>
            <a:endParaRPr lang="en-US" sz="771" dirty="0"/>
          </a:p>
        </p:txBody>
      </p:sp>
      <p:sp>
        <p:nvSpPr>
          <p:cNvPr id="13" name="Text 6"/>
          <p:cNvSpPr txBox="1"/>
          <p:nvPr/>
        </p:nvSpPr>
        <p:spPr>
          <a:xfrm>
            <a:off x="6465375" y="3843225"/>
            <a:ext cx="2250000" cy="30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в книгах и песнях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воспринимали казнь современники
</a:t>
            </a:r>
            <a:endParaRPr lang="en-US" sz="2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изменило подавление восстания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логика событий после казни Пугачёва в 1775 году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700" y="2059439"/>
            <a:ext cx="4332300" cy="136977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4263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Пугачёв и власть: два разных взгляда на события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78175" y="1173375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спор шёл не только о силе, но и о том, что считать справедливостью и порядком.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стороны по-разному понимали справедливость: для одних важна была воля и обещание перемен, для других — сохранение государства и подчинение закону.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00700" y="4468300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 Пугачёвского восстания и политика Екатерины II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6219" y="1172034"/>
            <a:ext cx="339413" cy="38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08975" y="1198518"/>
            <a:ext cx="376800" cy="3349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27525" y="2961930"/>
            <a:ext cx="376800" cy="3349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08975" y="2978677"/>
            <a:ext cx="376800" cy="30144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событие важно для литературы
</a:t>
            </a:r>
            <a:endParaRPr lang="en-US" sz="2250" dirty="0"/>
          </a:p>
        </p:txBody>
      </p:sp>
      <p:sp>
        <p:nvSpPr>
          <p:cNvPr id="13" name="Text 2"/>
          <p:cNvSpPr txBox="1"/>
          <p:nvPr/>
        </p:nvSpPr>
        <p:spPr>
          <a:xfrm>
            <a:off x="874525" y="1685259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вошла в художественный текст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Пугачёвское восстание стало частью литературной памяти России. Пушкин использовал реальные события как основу сюжета, чтобы показать эпоху живо и убедительно, а не только пересказать хронологию.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863750" y="1685258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сложнее, чем просто «бунтовщик»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повести Пугачёв не выглядит однозначной фигурой. Он может быть суровым, но умеет помнить добро, говорить прямо и действовать решительно, что делает его запоминающимся героем.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874525" y="3446333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Соединение факта и вымысла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опирается на историю, но создаёт художественный мир с вымышленными героями. Так читатель видит не только события, но и человеческие характеры, через которые раскрывается смысл эпохи.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4863750" y="3446333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для разговора о выборе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Пугачёва и других персонажей можно обсуждать верность, страх, долг и милосердие. Поэтому этот образ помогает школьникам понять, как литература объясняет прошлое через поступки людей.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восстания Пугачёва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помогает увидеть, как быстро движение вышло за пределы одной крепости и охватило разные природные и людные районы.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Восстание распространялось не точечно, а по широкому поясу территорий, что объясняет его масштаб и трудность подавления.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карта Пугачёвского восстания по материалам учебных и справочных изданий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8687" y="287475"/>
            <a:ext cx="4004676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9681" y="553050"/>
            <a:ext cx="3753600" cy="40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Пугачёв в «Капитанской дочке» А. С. Пушкина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вводит Пугачёва как человека, которого Гринёв встречает в буран, а затем снова видит уже как грозного предводителя. Этот приём делает героя одновременно историческим и почти легендарным.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повести Пугачёв говорит просто, но убедительно, помнит оказанную ему помощь и умеет быть суровым. Благодаря этому образу читатель видит не только бунт, но и сложность человеческого характера.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уроки для восьмого класса
</a:t>
            </a:r>
            <a:endParaRPr lang="en-US" sz="2250" dirty="0"/>
          </a:p>
        </p:txBody>
      </p:sp>
      <p:sp>
        <p:nvSpPr>
          <p:cNvPr id="6" name="Text 2"/>
          <p:cNvSpPr txBox="1"/>
          <p:nvPr/>
        </p:nvSpPr>
        <p:spPr>
          <a:xfrm>
            <a:off x="1294750" y="1319625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Долгое недовольство людей редко остаётся незаметным: если проблемы копятся, они могут привести к большому конфликту. Пугачёвское восстание показывает это особенно ясно.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294750" y="2398642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Тяжёлые повинности, крепостное право и слабый контроль на местах усиливали напряжение между народом и властью. История помогает понять, почему бунт получил такую широкую поддержку.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1294750" y="3604425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обращается к прошлому не ради дат, а ради смыслов. Через судьбы героев он показывает, как в трудную эпоху человек выбирает между страхом, долгом и совестью.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1100" y="2163643"/>
            <a:ext cx="4332300" cy="13825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восстания и казни Пугачёва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подводит итог: власть сохранилась, но причины народного недовольства полностью не исчезли.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Подавление восстания решило политическую задачу государства, но память о нём осталась важной частью истории и литературы.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итоги Пугачёвского восстания и его отражение в русской культуре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8392" y="529650"/>
            <a:ext cx="3178816" cy="4084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2450" y="1461225"/>
            <a:ext cx="4401300" cy="26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Пугачёв казнён: исторический финал и литературный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31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Казнь Пугачёва завершила большой исторический конфликт, но не стерла его след. Для читателя «Капитанской дочки» это ещё и урок о власти, выборе и цене человеческой свободы.
</a:t>
            </a:r>
            <a:endParaRPr lang="en-US" sz="319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2026-05-19T04:37:07Z</dcterms:created>
  <dcterms:modified xsi:type="dcterms:W3CDTF">2026-05-19T04:37:07Z</dcterms:modified>
</cp:coreProperties>
</file>