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ключевой орган жизни, управляющий движением крови и поддерживающий здоровье.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работа сердца: введение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главный двигатель кровообращения, расположенный в центре грудной клетки, немного смещённый влево. История изучения сердца насчитывает века — от Галена до Павлова.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сердца и его расположение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5375" y="1619868"/>
            <a:ext cx="1420500" cy="1240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5900" y="1497561"/>
            <a:ext cx="1891500" cy="138352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259250" y="1497070"/>
            <a:ext cx="1891500" cy="13632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081775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Четырёхкамерное сердце как основа эффективного кровотока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включает два предсердия и два желудочка. Перегородки предотвращают смешивание крови, обеспечивая эффективное снабжение организма кислородом.
</a:t>
            </a:r>
            <a:endParaRPr lang="en-US" sz="895" dirty="0"/>
          </a:p>
        </p:txBody>
      </p:sp>
      <p:sp>
        <p:nvSpPr>
          <p:cNvPr id="11" name="Text 2"/>
          <p:cNvSpPr txBox="1"/>
          <p:nvPr/>
        </p:nvSpPr>
        <p:spPr>
          <a:xfrm>
            <a:off x="3845038" y="3170099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стенок и прочность миокарда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левый желудочек выдерживает высокое давление при прокачивании крови по большому кругу. Его мышечные волокна обеспечивают мощные сокращения.
</a:t>
            </a:r>
            <a:endParaRPr lang="en-US" sz="895" dirty="0"/>
          </a:p>
        </p:txBody>
      </p:sp>
      <p:sp>
        <p:nvSpPr>
          <p:cNvPr id="12" name="Text 3"/>
          <p:cNvSpPr txBox="1"/>
          <p:nvPr/>
        </p:nvSpPr>
        <p:spPr>
          <a:xfrm>
            <a:off x="6547050" y="3017474"/>
            <a:ext cx="1694100" cy="107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облик и коронарные сосуды сердца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имеет розово-красный цвет и гладкую поверхность. По нему проходят коронарные сосуды, питающие мышцу кислородом и питательными веществами.
</a:t>
            </a:r>
            <a:endParaRPr lang="en-US" sz="895" dirty="0"/>
          </a:p>
        </p:txBody>
      </p:sp>
      <p:sp>
        <p:nvSpPr>
          <p:cNvPr id="13" name="Text 4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сердца: важные анатомические особенности
</a:t>
            </a:r>
            <a:endParaRPr lang="en-US" sz="243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стенки сердца и их функции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Эпикард — тонкая внешняя оболочка из соединительной ткани, защищающая сердце от механических повреждений и обеспечивающая барьерные свойства.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Миокард — массивный мышечный слой, отвечающий за сокращения и развитие необходимой силы для перекачки крови по сосудам организма.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Эндокард — внутренний слой, покрывающий камеры и клапаны, обеспечивая их гладкость и предотвращая трение внутри сердца.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Клапаны сердца: контролируют направление кровотока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Митральный клапан находится между левым предсердием и желудочком, обеспечивает движение артериальной крови в одном направлении.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Трикуспидальный клапан разделяет правое предсердие и желудочек, предотвращая обратный ток венозной крови.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Аортальный клапан регулирует выход крови из левого желудочка в аорту, поддерживая давление в системе кровообращения.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Лёгочный клапан контролирует движение крови из правого желудочка в лёгочную артерию, не допуская возврата после сокращения.
</a:t>
            </a:r>
            <a:endParaRPr lang="en-US" sz="10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45025" y="1358133"/>
            <a:ext cx="2695800" cy="19560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94675" y="1357958"/>
            <a:ext cx="2577000" cy="18924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коронарных артерий и их роль
</a:t>
            </a:r>
            <a:pPr algn="ctr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5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аорты отходят две крупные коронарные артерии, питающие миокард кислородом и веществами. Эта сеть сосудов обеспечивает жизнедеятельность сердечной мышцы.
</a:t>
            </a:r>
            <a:endParaRPr lang="en-US" sz="860" dirty="0"/>
          </a:p>
        </p:txBody>
      </p:sp>
      <p:sp>
        <p:nvSpPr>
          <p:cNvPr id="10" name="Text 2"/>
          <p:cNvSpPr txBox="1"/>
          <p:nvPr/>
        </p:nvSpPr>
        <p:spPr>
          <a:xfrm>
            <a:off x="5257925" y="3526875"/>
            <a:ext cx="2245200" cy="7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нарушений кровотока в коронарных сосудах
</a:t>
            </a:r>
            <a:pPr algn="ctr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Ишемия и тромбоз коронарных сосудов приводят к инфарктам. Хотя у подростков это редкость, понимание важно для профилактики и своевременного реагирования.
</a:t>
            </a:r>
            <a:endParaRPr lang="en-US" sz="846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1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сердца и риск нарушений коронарного кровотока
</a:t>
            </a:r>
            <a:endParaRPr lang="en-US" sz="205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Сердечный цикл: основные стадии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Систола предсердий (0,1 сек)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Предсердия сокращаются, продвигая кровь в желудочки, готовя их к следующему этапу работы сердца.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Систола желудочков (0,3 сек)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Желудочки активно сокращаются, выталкивая кровь в легочную артерию и аорту, обеспечивая кровоснабжение организма.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диастола (0,4 сек)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камеры сердца расслабляются, заполняясь новой порцией крови, что подготавливает сердце к следующему циклу.
</a:t>
            </a:r>
            <a:endParaRPr lang="en-US" sz="97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871" y="994400"/>
            <a:ext cx="3209309" cy="340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488300" cy="6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Генерация и проведение сердечных импульсов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0625" y="1771400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Синоатриальный узел — главный водитель ритма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Синоатриальный узел в предсердии создаёт электрический импульс, задавая ритм сердца. Он является природным «водителем» сердечных сокращений.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911675" y="3160063"/>
            <a:ext cx="33624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импульса по проводящей системе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Импульс переходит в атриовентрикулярный узел, далее по пучку Гиса и волокнам Пуркинье доставляется к желудочкам, гарантируя скоординированное сокращение.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 гуморальная регуляция работы сердца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Парасимпатическая система замедляет сердечный ритм, обеспечивая спокойствие и восстановление после нагрузки.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Симпатическая система увеличивает частоту и силу сокращений, активируя организм в стрессовых и физических ситуациях.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адреналин и норадреналин повышают активность сердца, способствуя повышению силы и частоты его сокращений.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Распространённые сердечные заболевания у подростков и их признаки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Врождённые пороки сердца иногда проявляются в подростковом возрасте, влияя на нормальный кровоток и нагрузку сердца.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Воспалительные заболевания, такие как миокардит, сопровождаются болью в груди, слабостью и общей утомляемостью.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Отклонения ритма (тахикардия, аритмия) проявляются учащённым или нерегулярным сердцебиением, что требует медицинского внимания.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с помощью ЭКГ и консультаций у кардиолога способствует своевременному лечению и снижению рисков осложнений.
</a:t>
            </a:r>
            <a:endParaRPr lang="en-US" sz="100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9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заболеваний сердца и здоровый образ жизни
</a:t>
            </a:r>
            <a:endParaRPr lang="en-US" sz="1959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с ограничением жиров, сахара и соли помогает поддерживать сосуды в тонусе, предотвращает ожирение и другие факторы риска сердечно-сосудистых заболеваний.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курения и других вредных привычек, полноценный сон и снижение стресса играют важнейшую роль в сохранении здоровья сердца у подростков. Ежегодные медицинские осмотры позволяют своевременно выявлять отклонения.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физическая активность в течение не менее часа ежедневно способствует укреплению сердца и улучшению циркуляции крови, что снижает риск развития болезней в подростковом возрасте.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физических упражнений на здоровье сердца подростка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Физическая нагрузка способствует развитию и укреплению миокарда, повышая его выносливость и работоспособность в условиях ежедневных нагрузок.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улучшают кровообращение, увеличивают насыщение тканей кислородом, что снижает утомляемость и поддерживает нормальный артериальный давление.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Рекомендуются аэробные виды спорта — бег, плавание, командные игры — по 3–5 раз в неделю для гармоничного роста и укрепления сердечной системы.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появлении усталости, болей в груди или хронических сердечных заболеваний необходима консультация врача и коррекция режима физических нагрузок.
</a:t>
            </a:r>
            <a:endParaRPr lang="en-US" sz="10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Психоэмоциональное здоровье и работа сердца у подростков
</a:t>
            </a:r>
            <a:endParaRPr lang="en-US" sz="2432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Стрессовые ситуации вызывают учащение сердцебиения и повышение артериального давления, что оказывает дополнительную нагрузку на сердце подростка.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релаксации, такие как глубокое дыхание и прогулки на свежем воздухе, помогают успокоить нервную систему и нормализовать работу сердца.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хобби и увлечений поддерживает эмоциональное равновесие, снижая риск сердечных нарушений, связанных с психоэмоциональным напряжением у подростков.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4550" y="1648250"/>
            <a:ext cx="1054200" cy="1054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0177" y="1648250"/>
            <a:ext cx="922425" cy="105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19705" y="1648250"/>
            <a:ext cx="1054200" cy="105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285127" y="1648250"/>
            <a:ext cx="1054200" cy="1054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диагностики состояния сердца
</a:t>
            </a:r>
            <a:endParaRPr lang="en-US" sz="243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77350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Электрокардиография (ЭКГ)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Фиксирует электрическую активность сердца, выявляет аритмии и нарушения ритма на ранних стадиях безболезненно и быстро.
</a:t>
            </a:r>
            <a:endParaRPr lang="en-US" sz="884" dirty="0"/>
          </a:p>
        </p:txBody>
      </p:sp>
      <p:sp>
        <p:nvSpPr>
          <p:cNvPr id="12" name="Text 3"/>
          <p:cNvSpPr txBox="1"/>
          <p:nvPr/>
        </p:nvSpPr>
        <p:spPr>
          <a:xfrm>
            <a:off x="31232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Эхокардиография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Ультразвуковое исследование, позволяющее оценить структуру сердца, состояние клапанов и функцию миокарда у подростков.
</a:t>
            </a:r>
            <a:endParaRPr lang="en-US" sz="884" dirty="0"/>
          </a:p>
        </p:txBody>
      </p:sp>
      <p:sp>
        <p:nvSpPr>
          <p:cNvPr id="13" name="Text 4"/>
          <p:cNvSpPr txBox="1"/>
          <p:nvPr/>
        </p:nvSpPr>
        <p:spPr>
          <a:xfrm>
            <a:off x="5188650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Суточное мониторирование ЭКГ
</a:t>
            </a:r>
            <a:pPr algn="ctr" indent="0" marL="0">
              <a:lnSpc>
                <a:spcPct val="115000"/>
              </a:lnSpc>
              <a:buNone/>
            </a:pPr>
            <a:r>
              <a:rPr lang="en-US" sz="71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Позволяет регистрировать работу сердца в течение 24 часов, обнаруживая редкие нарушения ритма, которые не фиксируются во время обычного обследования.
</a:t>
            </a:r>
            <a:endParaRPr lang="en-US" sz="840" dirty="0"/>
          </a:p>
        </p:txBody>
      </p:sp>
      <p:sp>
        <p:nvSpPr>
          <p:cNvPr id="14" name="Text 5"/>
          <p:cNvSpPr txBox="1"/>
          <p:nvPr/>
        </p:nvSpPr>
        <p:spPr>
          <a:xfrm>
            <a:off x="7254075" y="2851000"/>
            <a:ext cx="1116300" cy="12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пульса после нагрузки
</a:t>
            </a:r>
            <a:pPr algn="ctr" indent="0" marL="0">
              <a:lnSpc>
                <a:spcPct val="115000"/>
              </a:lnSpc>
              <a:buNone/>
            </a:pPr>
            <a:r>
              <a:rPr lang="en-US" sz="74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43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частоты сердцебиений при физической активности помогает оценить адаптацию сердца и своевременно выявить возможные патологии.
</a:t>
            </a:r>
            <a:endParaRPr lang="en-US" sz="88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Измерение пульса: пошаговая практика для подростков
</a:t>
            </a:r>
            <a:endParaRPr lang="en-US" sz="2109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Определите пульс на лучевой артерии, расположенной на запястье с внутренней стороны. Подсчитайте количество ударов за 60 секунд, оценивая равномерность и силу ритма.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Нормальный пульс для подростков в покое составляет от 70 до 80 ударов в минуту. Отклонения от нормы или неритмичность требуют консультации с врачом для дополнительного обследования.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000" y="2220438"/>
            <a:ext cx="3377400" cy="12069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нормы ЧСС у детей, подростков и взрослых
</a:t>
            </a:r>
            <a:endParaRPr lang="en-US" sz="2432" dirty="0"/>
          </a:p>
        </p:txBody>
      </p:sp>
      <p:sp>
        <p:nvSpPr>
          <p:cNvPr id="7" name="Text 1"/>
          <p:cNvSpPr txBox="1"/>
          <p:nvPr/>
        </p:nvSpPr>
        <p:spPr>
          <a:xfrm>
            <a:off x="1078300" y="1860813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Возрастные нормы частоты сердечных сокращений показывают различия в физиологии детей и взрослых, отражая адаптацию сердечно-сосудистой системы к возрасту.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33550" y="2951612"/>
            <a:ext cx="2943000" cy="9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частота сердечных сокращений выше, чем у взрослых, что связано с особенностями развития и обмена веществ в этом возрасте.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1183075" y="4042413"/>
            <a:ext cx="33774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рекомендации по педиатрии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1393300"/>
            <a:ext cx="51843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100 000
</a:t>
            </a:r>
            <a:endParaRPr lang="en-US" sz="11278" dirty="0"/>
          </a:p>
        </p:txBody>
      </p:sp>
      <p:sp>
        <p:nvSpPr>
          <p:cNvPr id="6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773500" y="3265725"/>
            <a:ext cx="51843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выполняет около ста тысяч сокращений в сутки, обеспечивая непрерывное кровоснабжение и жизнедеятельность организма.
</a:t>
            </a:r>
            <a:endParaRPr lang="en-US" sz="1633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1393300"/>
            <a:ext cx="22542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Подсчитано, что сердце человека совершает свыше 100 000 сокращений ежедневно, что демонстрирует его важность и непрерывную работу в течение жизни.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6108656" y="3867900"/>
            <a:ext cx="2254200" cy="2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энциклопедии и исследования физиологии сердца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знаний о сердце в жизни подростка
</a:t>
            </a:r>
            <a:endParaRPr lang="en-US" sz="2434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здоровых привычек, таких как рациональное питание и регулярные занятия спортом, позволяет укрепить сердечно-сосудистую систему и повысить общий тонус организма.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могут самостоятельно измерять пульс и контролировать физические нагрузки, что способствует сохранению здоровья и предотвращению переутомления.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медицинские проверки помогают выявлять ранние признаки заболеваний и корректировать образ жизни, что особенно важно в подростковом возрасте.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значимости знаний о сердце для подростков
</a:t>
            </a:r>
            <a:endParaRPr lang="en-US" sz="2434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Сердце — ключевой орган, обеспечивающий кровоснабжение всего организма и требующий внимания к собственному здоровью уже в молодом возрасте.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физической активности укрепляет сердечную мышцу и улучшает общую выносливость, снижая риск заболеваний в будущем.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Внимательное отношение к эмоциональному состоянию помогает предотвратить стрессовые нагрузки на сердце и оптимизировать ежедневное самочувствие.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знания позволяют принимать осознанные решения в пользу здорового образа жизни и способствуют гармоничному развитию личности подростка.
</a:t>
            </a:r>
            <a:endParaRPr lang="en-US" sz="10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понимание строения и функций сердца формирует у подростков привычки, которые поддерживают здоровье сердца и способствуют долгой и активной жизни без сердечно-сосудистых заболеваний.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вклад знаний о сердце для долголетия и благополучия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2026-05-09T12:23:35Z</dcterms:created>
  <dcterms:modified xsi:type="dcterms:W3CDTF">2026-05-09T12:23:35Z</dcterms:modified>
</cp:coreProperties>
</file>