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500" y="2725406"/>
            <a:ext cx="8486700" cy="21133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1559507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Промысловые рыбы обеспечивают питание и экономику, поддерживая природу.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763925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Промысловые рыбы: их виды, значение и охрана
</a:t>
            </a:r>
            <a:endParaRPr lang="en-US" sz="264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рыболовства: от древности до наших дней
</a:t>
            </a:r>
            <a:endParaRPr lang="en-US" sz="2504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Рыболовство возникло тысячи лет назад как источник пищи. В XIX веке массовый промысел вырос с развитием технологий. Сегодня оно обеспечивает важную часть белка, но с ростом населения давление на рыбные ресурсы возрастает.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4225" y="1322616"/>
            <a:ext cx="2706600" cy="7083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4250" y="2109891"/>
            <a:ext cx="2706600" cy="70836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4050" y="2908919"/>
            <a:ext cx="2690700" cy="70946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85875" y="3709292"/>
            <a:ext cx="2696400" cy="70306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и виды промысловых рыб
</a:t>
            </a:r>
            <a:endParaRPr lang="en-US" sz="2769" dirty="0"/>
          </a:p>
        </p:txBody>
      </p:sp>
      <p:sp>
        <p:nvSpPr>
          <p:cNvPr id="11" name="Text 2"/>
          <p:cNvSpPr txBox="1"/>
          <p:nvPr/>
        </p:nvSpPr>
        <p:spPr>
          <a:xfrm>
            <a:off x="355800" y="1322050"/>
            <a:ext cx="5008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численность и быстрая размножаемость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Промысловые рыбы отличаются значительной численностью и быстрой способностью к размножению, что обеспечивает стабильные популяции и позволяет активно их добывать в пищевых целях.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55800" y="2128025"/>
            <a:ext cx="5008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размеры тела как признак промысловых рыб
</a:t>
            </a:r>
            <a:pPr algn="l" indent="0" marL="0">
              <a:lnSpc>
                <a:spcPct val="100000"/>
              </a:lnSpc>
              <a:buNone/>
            </a:pPr>
            <a:r>
              <a:rPr lang="en-US" sz="7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размеры многих промысловых видов делают их привлекательными для промышленного лова и переработки, позволяя получать значительный объем рыбы с каждого улова.
</a:t>
            </a:r>
            <a:endParaRPr lang="en-US" sz="1430" dirty="0"/>
          </a:p>
        </p:txBody>
      </p:sp>
      <p:sp>
        <p:nvSpPr>
          <p:cNvPr id="13" name="Text 4"/>
          <p:cNvSpPr txBox="1"/>
          <p:nvPr/>
        </p:nvSpPr>
        <p:spPr>
          <a:xfrm>
            <a:off x="355800" y="2934000"/>
            <a:ext cx="5008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виды промысловых рыб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виды включают треску, минтай, сельдь, осетра и судака — они широко используются в питании и промышленности благодаря своим биологическим особенностям.
</a:t>
            </a:r>
            <a:endParaRPr lang="en-US" sz="1499" dirty="0"/>
          </a:p>
        </p:txBody>
      </p:sp>
      <p:sp>
        <p:nvSpPr>
          <p:cNvPr id="14" name="Text 5"/>
          <p:cNvSpPr txBox="1"/>
          <p:nvPr/>
        </p:nvSpPr>
        <p:spPr>
          <a:xfrm>
            <a:off x="355800" y="3739975"/>
            <a:ext cx="5008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визуализации для понимания видов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Фотографии трески, минтая, сельди, осетра и судака помогают лучше познакомиться с их внешними признаками и оценить их промысловую ценность.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4825" y="1240370"/>
            <a:ext cx="5742000" cy="7121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4825" y="2089171"/>
            <a:ext cx="5742000" cy="7121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4825" y="2937904"/>
            <a:ext cx="5742000" cy="71214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84825" y="3786804"/>
            <a:ext cx="5742000" cy="7121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83811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промысловых районов России
</a:t>
            </a:r>
            <a:endParaRPr lang="en-US" sz="3109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1239800"/>
            <a:ext cx="2153400" cy="7132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Баренцево и Белое моря — северные рыболовные зоны
</a:t>
            </a:r>
            <a:pPr algn="l" indent="0" marL="0">
              <a:lnSpc>
                <a:spcPct val="100000"/>
              </a:lnSpc>
              <a:buNone/>
            </a:pPr>
            <a:r>
              <a:rPr lang="en-US" sz="5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моря являются важными районами для вылова трески и сельди, их холодные воды насыщены рыбой, что исторически привлекало рыболовные предприятия.
</a:t>
            </a:r>
            <a:endParaRPr lang="en-US" sz="1058" dirty="0"/>
          </a:p>
        </p:txBody>
      </p:sp>
      <p:sp>
        <p:nvSpPr>
          <p:cNvPr id="11" name="Text 3"/>
          <p:cNvSpPr txBox="1"/>
          <p:nvPr/>
        </p:nvSpPr>
        <p:spPr>
          <a:xfrm>
            <a:off x="355800" y="2088601"/>
            <a:ext cx="2153400" cy="7132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Дальневосточные акватории и богатство минтая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Минтай доминирует в водах Дальнего Востока, где условия способствуют его большому распространению и интенсивному промыслу.
</a:t>
            </a:r>
            <a:endParaRPr lang="en-US" sz="1112" dirty="0"/>
          </a:p>
        </p:txBody>
      </p:sp>
      <p:sp>
        <p:nvSpPr>
          <p:cNvPr id="12" name="Text 4"/>
          <p:cNvSpPr txBox="1"/>
          <p:nvPr/>
        </p:nvSpPr>
        <p:spPr>
          <a:xfrm>
            <a:off x="355800" y="2937334"/>
            <a:ext cx="2153400" cy="7132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озёра как источники пресноводных промысловых рыб
</a:t>
            </a:r>
            <a:pPr algn="l" indent="0" marL="0">
              <a:lnSpc>
                <a:spcPct val="100000"/>
              </a:lnSpc>
              <a:buNone/>
            </a:pPr>
            <a:r>
              <a:rPr lang="en-US" sz="5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Волга, Обь, Енисей, Амур, а также Байкал и Ладожское озеро — места обитания осетра, судака и других ценных пресноводных видов.
</a:t>
            </a:r>
            <a:endParaRPr lang="en-US" sz="999" dirty="0"/>
          </a:p>
        </p:txBody>
      </p:sp>
      <p:sp>
        <p:nvSpPr>
          <p:cNvPr id="13" name="Text 5"/>
          <p:cNvSpPr txBox="1"/>
          <p:nvPr/>
        </p:nvSpPr>
        <p:spPr>
          <a:xfrm>
            <a:off x="355800" y="3786234"/>
            <a:ext cx="2153400" cy="7132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Каспийское море — центр осетрового промысла
</a:t>
            </a:r>
            <a:pPr algn="l" indent="0" marL="0">
              <a:lnSpc>
                <a:spcPct val="100000"/>
              </a:lnSpc>
              <a:buNone/>
            </a:pPr>
            <a:r>
              <a:rPr lang="en-US" sz="6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регион известен осетровыми, чей вылов традиционно обеспечивает мясо и икру, являясь важным для экономики и культуры.
</a:t>
            </a:r>
            <a:endParaRPr lang="en-US" sz="114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476397"/>
            <a:ext cx="700800" cy="6229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9476" y="1476397"/>
            <a:ext cx="700800" cy="6229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81314" y="1476397"/>
            <a:ext cx="700800" cy="6229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79027" y="1451264"/>
            <a:ext cx="589050" cy="673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97638" y="1476397"/>
            <a:ext cx="700800" cy="6229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семейства промысловых рыб
</a:t>
            </a:r>
            <a:endParaRPr lang="en-US" sz="2275" dirty="0"/>
          </a:p>
        </p:txBody>
      </p:sp>
      <p:sp>
        <p:nvSpPr>
          <p:cNvPr id="10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55800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Осетровые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Включают осётра, севрюгу и стерлядь, отличающихся медленным ростом и высокой ценностью икры.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839476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Тресковые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Семейство треска, сайда и минтай — важные морские промысловые рыбы с высокой пищевой ценностью.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5581314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Сельдевые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Сельдь и сардина — распространённые виды, используемые для консервов и копчения.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7323152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Окуневые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Судак и окунь — пресноводные и речные рыбы, популярные в пищевой промышленности.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2097638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Лососёвые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Семейство лосося, кеты и форели, широко распространено и ценится за вкусное мясо и икру.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Вылов промысловых рыб по видам в России (2022)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 вылова приходится на морские виды, что отражает определённые предпочтения в рыболовстве.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преобладание морских рыб в общих объёмах вылова, что важно для планирования устойчивого промысла.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Росрыболовство, 2023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878800" y="582700"/>
            <a:ext cx="3909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роль промысловых рыб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5116601" y="1705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Рыболовство вкладом до 1,5% в ВВП создаёт свыше 390 тысяч рабочих мест, поддерживая экономику прибрежных регионов.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116601" y="3286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Ключевыми экспортными позициями являются минтай, треска и икра, которые обеспечивают значительную валютную выручку страны.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2299181"/>
            <a:ext cx="3709500" cy="1260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Питательная ценность популярных промысловых рыб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содержания белков и жиров в основных видах промысловых рыб показывает их диетические преимущества.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виды богаты белками и омега-3, важными для здоровья, но отличаются содержанием жира, влияющим на вкусовые качества.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ФГБУН Институт питания, 2021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6" y="14694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Промысловые рыбы перерабатываются в консервы, пресервы, полуфабрикаты, а также в рыбную муку и жир для различных отраслей.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1" y="24875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Сельдь является основным сырьём для засола и копчения, широко используемым в повседневном питании.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339" y="35056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Лосось и осётр ценятся за икру и филе, которые экспортируются более чем в 50 стран, формируя значимый товарный поток.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промысловых рыб в пищевой промышленности
</a:t>
            </a:r>
            <a:endParaRPr lang="en-US" sz="264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6200" y="1471264"/>
            <a:ext cx="4260600" cy="11317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5475" y="2929637"/>
            <a:ext cx="4276200" cy="11776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Икра промысловых рыб: ценность и мировой рынок
</a:t>
            </a:r>
            <a:endParaRPr lang="en-US" sz="265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509225"/>
            <a:ext cx="40308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Черная икра — символ роскоши и традиций
</a:t>
            </a:r>
            <a:pPr algn="l" indent="0" marL="0">
              <a:lnSpc>
                <a:spcPct val="100000"/>
              </a:lnSpc>
              <a:buNone/>
            </a:pPr>
            <a:r>
              <a:rPr lang="en-US" sz="16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Икра осетровых пользуется большим спросом по всей России и за её пределами. Экспорт достигает 80%, а цена черной икры может составлять до 300 тысяч рублей за килограмм.
</a:t>
            </a:r>
            <a:endParaRPr lang="en-US" sz="1644" dirty="0"/>
          </a:p>
        </p:txBody>
      </p:sp>
      <p:sp>
        <p:nvSpPr>
          <p:cNvPr id="9" name="Text 3"/>
          <p:cNvSpPr txBox="1"/>
          <p:nvPr/>
        </p:nvSpPr>
        <p:spPr>
          <a:xfrm>
            <a:off x="355800" y="2967750"/>
            <a:ext cx="40308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икра лососевых — популярный деликатес
</a:t>
            </a:r>
            <a:pPr algn="l" indent="0" marL="0">
              <a:lnSpc>
                <a:spcPct val="100000"/>
              </a:lnSpc>
              <a:buNone/>
            </a:pPr>
            <a:r>
              <a:rPr lang="en-US" sz="17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икра высоко ценится за вкусовые качества и полезные свойства. Она богата белком и омега-3, активно экспортируется и входит в состав традиционных блюд.
</a:t>
            </a:r>
            <a:endParaRPr lang="en-US" sz="173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291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Промысловые рыбы занимают важное место в пищевых цепях, служа кормом для хищников, включая крупных рыб, морских млекопитающих и птиц, обеспечивая устойчивость экосистем.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60050" y="2127012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численности промысловых видов приводит к нарушению баланса экосистем, вызывая последствия для других животных и ухудшая качество воды в их среде обитания.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06862" y="293473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уменьшение популяции трески негативно сказывается на популяциях морских тюленей и птиц, которые зависят от неё как от основного источника пищи.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72788" y="374247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Таким образом, промысловые рыбы обеспечивают стабильность биоразнообразия и способствуют поддержанию здоровья морских и пресноводных биосистем.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промысловых рыб для природных экосистем
</a:t>
            </a:r>
            <a:endParaRPr lang="en-US" sz="264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878800" y="582700"/>
            <a:ext cx="3909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Угрозы промысловым видам рыб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5116601" y="1705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угрозы для промысловых рыбы — это чрезмерный вылов, включая перелов, и браконьерство, что снижает их численность и угрожает долгосрочному сохранению видов.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116601" y="3286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Дополняют угрозы загрязнение водоемов и строительство гидростанций и дамб, разрушающих нерестилища, особенно опасны эти факторы для медленнорастущих осетровых.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численности осетровых в XX-XXI вв.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перелов и браконьерства, на популяции также влияют климатические изменения и снижение качества водных местообитаний.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свидетельствуют о критическом снижении численности осетровых, требующем срочных мер охраны и восстановления их среды обитания.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Росрыболовство, 2023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5" y="1469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Нелегальный вылов осетровых составляет до половины от общего объема добычи, что наносит серьезный урон сохранению вида и генетическому разнообразию.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0" y="24875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цена на черную икру стимулирует развитие преступных сетей, при этом контроль и штрафы часто оказываются недостаточными для ограничения браконьерства.
</a:t>
            </a:r>
            <a:endParaRPr lang="en-US" sz="1173" dirty="0"/>
          </a:p>
        </p:txBody>
      </p:sp>
      <p:sp>
        <p:nvSpPr>
          <p:cNvPr id="8" name="Text 3"/>
          <p:cNvSpPr txBox="1"/>
          <p:nvPr/>
        </p:nvSpPr>
        <p:spPr>
          <a:xfrm>
            <a:off x="1359975" y="3506300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браконьерства включают опасное сокращение популяций и рост криминальной активности, что затрудняет устойчивое управление ресурсами.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6180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Масштабы и последствия браконьерства
</a:t>
            </a:r>
            <a:endParaRPr lang="en-US" sz="264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4825" y="1348500"/>
            <a:ext cx="5742000" cy="925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4825" y="2450761"/>
            <a:ext cx="5742000" cy="9252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4825" y="3553011"/>
            <a:ext cx="5742000" cy="9252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охраны промысловых рыб
</a:t>
            </a:r>
            <a:endParaRPr lang="en-US" sz="2634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347974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Квоты и лицензирование рыболовства
</a:t>
            </a:r>
            <a:pPr algn="l" indent="0" marL="0">
              <a:lnSpc>
                <a:spcPct val="100000"/>
              </a:lnSpc>
              <a:buNone/>
            </a:pPr>
            <a:r>
              <a:rPr lang="en-US" sz="5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квот позволяет ограничить объемы вылова, предотвращая перелов. Государственное лицензирование обеспечивает контроль деятельности рыболовецких предприятий и поддерживает устойчивость промыслов.
</a:t>
            </a:r>
            <a:endParaRPr lang="en-US" sz="1089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50235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Мониторинг и защита нерестилищ
</a:t>
            </a:r>
            <a:pPr algn="l" indent="0" marL="0">
              <a:lnSpc>
                <a:spcPct val="100000"/>
              </a:lnSpc>
              <a:buNone/>
            </a:pPr>
            <a:r>
              <a:rPr lang="en-US" sz="6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Специальные наблюдательные пункты ведут учёт рыб, а заповедные зоны способствуют сохранению мест нереста, что важно для восстановления численности многих видов.
</a:t>
            </a:r>
            <a:endParaRPr lang="en-US" sz="1215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52485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сотрудничество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6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участвует в проектах по восстановлению осетровых и других видов, объединяя усилия с другими странами для защиты транзитных и мигрирующих популяций.
</a:t>
            </a:r>
            <a:endParaRPr lang="en-US" sz="121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2056944"/>
            <a:ext cx="4231200" cy="1673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ограничения на лов промысловых рыб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4874046" y="15350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Представлены примеры запретов и правил, направленных на сохранение устойчивости популяций различных видов в России.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874046" y="30488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способствуют предотвращению переловов и дают возможность видам сохранять численность и воспроизводство.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16769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Росрыболовство, 2023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813" y="1495864"/>
            <a:ext cx="657000" cy="584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8895" y="1459364"/>
            <a:ext cx="657000" cy="65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43978" y="1459364"/>
            <a:ext cx="657000" cy="65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39061" y="1459364"/>
            <a:ext cx="657000" cy="65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направления развития аквакультуры
</a:t>
            </a:r>
            <a:endParaRPr lang="en-US" sz="2125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выращивания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Аквакультура сосредоточена на лососе, форели, карпе и осётре, что снижает нагрузку на дикие популяции и обеспечивает стабильное производство рыбы.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548895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современных технологий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Используются инновационные корма и системы очистки воды для повышения продуктивности и экологической безопасности выращивания рыб.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43978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объёмов производства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в рыбном хозяйстве увеличивается благодаря расширению площадей и оптимизации процессов, обеспечивая порядка 25% всего спроса на рыбу в стране.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939061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устойчивость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Аквакультура помогает компенсировать истощение природных ресурсов, сохраняя при этом здоровье экосистем и биоразнообразие водных биотопов.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6200" y="1471264"/>
            <a:ext cx="4260600" cy="11317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5475" y="2929637"/>
            <a:ext cx="4276200" cy="11776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Общественное участие и экологическое просвещение
</a:t>
            </a:r>
            <a:endParaRPr lang="en-US" sz="265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509225"/>
            <a:ext cx="40308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Всероссийские акции по восстановлению рыбных запасов
</a:t>
            </a:r>
            <a:pPr algn="l" indent="0" marL="0">
              <a:lnSpc>
                <a:spcPct val="100000"/>
              </a:lnSpc>
              <a:buNone/>
            </a:pPr>
            <a:r>
              <a:rPr lang="en-US" sz="16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мероприятия с участием добровольцев по выпуску молоди рыб в реки способствуют поддержанию естественных популяций и вовлечению общественности.
</a:t>
            </a:r>
            <a:endParaRPr lang="en-US" sz="1656" dirty="0"/>
          </a:p>
        </p:txBody>
      </p:sp>
      <p:sp>
        <p:nvSpPr>
          <p:cNvPr id="9" name="Text 3"/>
          <p:cNvSpPr txBox="1"/>
          <p:nvPr/>
        </p:nvSpPr>
        <p:spPr>
          <a:xfrm>
            <a:off x="355800" y="2967750"/>
            <a:ext cx="40308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программы для школьников
</a:t>
            </a:r>
            <a:pPr algn="l" indent="0" marL="0">
              <a:lnSpc>
                <a:spcPct val="100000"/>
              </a:lnSpc>
              <a:buNone/>
            </a:pPr>
            <a:r>
              <a:rPr lang="en-US" sz="17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Уроки, экскурсии и конкурсы по охране водных ресурсов пробуждают у детей интерес к экологии и помогают формировать ответственное отношение к природе.
</a:t>
            </a:r>
            <a:endParaRPr lang="en-US" sz="173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92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промысловых видов обеспечивает продовольственную безопасность, поддерживая стабильные запасы рыбных ресурсов и здоровье населения России.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830650" y="212525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биоразнообразия способствует сохранению сбалансированных экосистем, что важно для устойчивого развития природных территорий и водоемов.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483063" y="2935709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Воспитание экологического сознания у молодежи формирует ответственное отношение к природным ресурсам и стимулирует бережное использование рыболовных запасов.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44812" y="3742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Долгосрочная задача — сохранить рыбные богатства для будущих поколений через комплексные меры охраны и рационального хозяйствования.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94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охраны промысловых рыб в будущем
</a:t>
            </a:r>
            <a:endParaRPr lang="en-US" sz="264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5750" y="2660333"/>
            <a:ext cx="8592300" cy="2231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76150" y="661750"/>
            <a:ext cx="55917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промысловых ресурсов: путь к устойчивому будущему
</a:t>
            </a:r>
            <a:endParaRPr lang="en-US" sz="2350" dirty="0"/>
          </a:p>
        </p:txBody>
      </p:sp>
      <p:sp>
        <p:nvSpPr>
          <p:cNvPr id="6" name="Text 1"/>
          <p:cNvSpPr txBox="1"/>
          <p:nvPr/>
        </p:nvSpPr>
        <p:spPr>
          <a:xfrm>
            <a:off x="2319025" y="1790700"/>
            <a:ext cx="45060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управление промысловыми рыбами, усиление контроля и экологическое образование являются ключевыми элементами для устойчивого развития отрасли и защиты водных экосистем.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2026-05-08T19:54:31Z</dcterms:created>
  <dcterms:modified xsi:type="dcterms:W3CDTF">2026-05-08T19:54:31Z</dcterms:modified>
</cp:coreProperties>
</file>