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jpeg"/><Relationship Id="rId2" Type="http://schemas.openxmlformats.org/officeDocument/2006/relationships/image" Target="../media/image-3-2.png"/><Relationship Id="rId3" Type="http://schemas.openxmlformats.org/officeDocument/2006/relationships/image" Target="../media/image-3-3.jpeg"/><Relationship Id="rId4" Type="http://schemas.openxmlformats.org/officeDocument/2006/relationships/image" Target="../media/image-3-4.png"/><Relationship Id="rId5" Type="http://schemas.openxmlformats.org/officeDocument/2006/relationships/image" Target="../media/image-3-5.jpe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jpeg"/><Relationship Id="rId4" Type="http://schemas.openxmlformats.org/officeDocument/2006/relationships/image" Target="../media/image-5-4.png"/><Relationship Id="rId5" Type="http://schemas.openxmlformats.org/officeDocument/2006/relationships/image" Target="../media/image-5-5.jpe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jpeg"/><Relationship Id="rId4" Type="http://schemas.openxmlformats.org/officeDocument/2006/relationships/image" Target="../media/image-6-4.png"/><Relationship Id="rId5" Type="http://schemas.openxmlformats.org/officeDocument/2006/relationships/image" Target="../media/image-6-5.jpeg"/><Relationship Id="rId6" Type="http://schemas.openxmlformats.org/officeDocument/2006/relationships/image" Target="../media/image-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jpeg"/><Relationship Id="rId2" Type="http://schemas.openxmlformats.org/officeDocument/2006/relationships/image" Target="../media/image-9-2.png"/><Relationship Id="rId3" Type="http://schemas.openxmlformats.org/officeDocument/2006/relationships/image" Target="../media/image-9-3.jpe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jpeg"/><Relationship Id="rId2" Type="http://schemas.openxmlformats.org/officeDocument/2006/relationships/image" Target="../media/image-12-2.png"/><Relationship Id="rId3" Type="http://schemas.openxmlformats.org/officeDocument/2006/relationships/image" Target="../media/image-12-3.jpeg"/><Relationship Id="rId4" Type="http://schemas.openxmlformats.org/officeDocument/2006/relationships/image" Target="../media/image-12-4.png"/><Relationship Id="rId5" Type="http://schemas.openxmlformats.org/officeDocument/2006/relationships/image" Target="../media/image-12-5.jpe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jpe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jpeg"/><Relationship Id="rId4" Type="http://schemas.openxmlformats.org/officeDocument/2006/relationships/image" Target="../media/image-19-4.png"/><Relationship Id="rId5" Type="http://schemas.openxmlformats.org/officeDocument/2006/relationships/image" Target="../media/image-19-5.jpe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53275" y="555046"/>
            <a:ext cx="4294200" cy="373645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0875" y="702600"/>
            <a:ext cx="4294200" cy="373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Грибы-паразиты: болезни растений 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32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 грибов-паразитов и их влияние на растения и здоровье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16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2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3475" y="0"/>
            <a:ext cx="4568751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400" dirty="0"/>
          </a:p>
        </p:txBody>
      </p:sp>
      <p:sp>
        <p:nvSpPr>
          <p:cNvPr id="5" name="Text 1"/>
          <p:cNvSpPr txBox="1"/>
          <p:nvPr/>
        </p:nvSpPr>
        <p:spPr>
          <a:xfrm>
            <a:off x="245225" y="590200"/>
            <a:ext cx="3933300" cy="3848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Значение паразитических грибов в природе и жизни человека
</a:t>
            </a:r>
            <a:pPr algn="l" indent="0" marL="0">
              <a:lnSpc>
                <a:spcPct val="100000"/>
              </a:lnSpc>
              <a:buNone/>
            </a:pPr>
            <a:r>
              <a:rPr lang="en-US" sz="2800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Паразитические грибы широко распространены и вызывают значительные потери урожая и проблемы со здоровьем. Их изучение важно для защиты растений и людей.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 пользуются организмами-хозяевами для питания, вызывая болезни. Существуют виды, которые без хозяина не выживают, и те, что могут существовать сами по себе.
</a:t>
            </a:r>
            <a:endParaRPr lang="en-US" sz="989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такое паразиты?
</a:t>
            </a:r>
            <a:endParaRPr lang="en-US" sz="1400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грибы поражают и растения, и животных, включая человека. Они обладают разнообразными формами и размножаются через споры, что облегчает распространение.
</a:t>
            </a:r>
            <a:endParaRPr lang="en-US" sz="1048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грибов-паразитов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грибы имеют отростки - гаустории, проникающие в ткани хозяина, чтобы получать питание, что способствует их выживанию и развитию заболевания.
</a:t>
            </a:r>
            <a:endParaRPr lang="en-US" sz="104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78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Структура паразитирующих грибов
</a:t>
            </a:r>
            <a:endParaRPr lang="en-US" sz="1278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Основы понимания грибов-паразитов
</a:t>
            </a:r>
            <a:endParaRPr lang="en-US" sz="25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911000" y="2022802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 используют гаустории для проникновения и получения питательных веществ из клеток хозяина, что обеспечивает их выживание и рост.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909200" y="4073998"/>
            <a:ext cx="36942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Споры грибов распространяются ветром и водой, что помогает им быстро распространяться на большие территории.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288150" y="3049998"/>
            <a:ext cx="3696000" cy="91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Они выделяют ферменты, способные разрушать ткани растений и животных, вызывая болезни и повреждения.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288150" y="600846"/>
            <a:ext cx="8567700" cy="531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Ключевые особенности жизни грибов-паразитов
</a:t>
            </a:r>
            <a:endParaRPr lang="en-US" sz="2500" dirty="0"/>
          </a:p>
        </p:txBody>
      </p:sp>
      <p:sp>
        <p:nvSpPr>
          <p:cNvPr id="9" name="Text 4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0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грибы вызывают заболевания сельскохозяйственных культур, снижая урожай. К ним относятся ржавчинные и головневые грибы, длительно поражающие растения.
</a:t>
            </a:r>
            <a:endParaRPr lang="en-US" sz="702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46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Фитопатогены — враги растений
</a:t>
            </a:r>
            <a:endParaRPr lang="en-US" sz="1146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3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Грибы, поражающие организм человека и животных, вызывают микозы. Примерами являются Candida albicans, вызывающий кандидоз, и Aspergillus, вызывающий аспергиллез.
</a:t>
            </a:r>
            <a:endParaRPr lang="en-US" sz="639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Зоонозные грибы — угроза для животных и человека
</a:t>
            </a:r>
            <a:endParaRPr lang="en-US" sz="1072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Аскомицеты, базидиомицеты и зигомицеты — крупные группы, к которым принадлежат как фитопатогенные, так и зоонозные грибы.
</a:t>
            </a:r>
            <a:endParaRPr lang="en-US" sz="821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группы грибов-паразитов
</a:t>
            </a:r>
            <a:endParaRPr lang="en-US" sz="1072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Классификация грибов-паразитов
</a:t>
            </a:r>
            <a:endParaRPr lang="en-US" sz="25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4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Вредитель картофеля и томатов, вызывающий фитофтороз. Заболевание проявляется гнилью клубней и увяданием листьев, приводя к значительным потерям урожая.
</a:t>
            </a:r>
            <a:endParaRPr lang="en-US" sz="1048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Phytophthora infestans — фитофтора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5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виды поражают злаковые культуры, вызывая поражения листьев и стеблей, что снижает качество и количество зерна.
</a:t>
            </a:r>
            <a:endParaRPr lang="en-US" sz="1153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37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Puccinia и Ustilago — ржавчинные и головневые грибы
</a:t>
            </a:r>
            <a:endParaRPr lang="en-US" sz="937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8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Данные грибы часто вызывают кандидоз и аспергиллез, поражая кожу, слизистые и дыхательные пути, особенно у ослабленных пациентов.
</a:t>
            </a:r>
            <a:endParaRPr lang="en-US" sz="1089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Candida albicans и Aspergillus — опасность человеку
</a:t>
            </a:r>
            <a:endParaRPr lang="en-US" sz="1062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Знаковые виды грибов-паразитов
</a:t>
            </a:r>
            <a:endParaRPr lang="en-US" sz="25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28350" y="1485944"/>
            <a:ext cx="4775700" cy="2437012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демонстрирует разные виды грибов, их хозяев, симптомы и пути заражения.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Методы передачи грибов разнообразны и зависят от типа хозяина и условий окружающей среды.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грибов-паразитов растений и человека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фитопатологии и микологии, 2020
</a:t>
            </a:r>
            <a:endParaRPr lang="en-US" sz="1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5095875" y="1158600"/>
            <a:ext cx="3771900" cy="282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Большая часть болезней растений связана с грибами-паразитами, ежегодно вызывающими значительные финансовые потери в сельском хозяйстве.
</a:t>
            </a:r>
            <a:endParaRPr lang="en-US" sz="1500" dirty="0"/>
          </a:p>
        </p:txBody>
      </p:sp>
      <p:sp>
        <p:nvSpPr>
          <p:cNvPr id="4" name="Text 1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400" dirty="0"/>
          </a:p>
        </p:txBody>
      </p:sp>
      <p:sp>
        <p:nvSpPr>
          <p:cNvPr id="5" name="Text 2"/>
          <p:cNvSpPr txBox="1"/>
          <p:nvPr/>
        </p:nvSpPr>
        <p:spPr>
          <a:xfrm>
            <a:off x="735475" y="1365000"/>
            <a:ext cx="3958800" cy="2413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4"/>
              </a:lnSpc>
              <a:buNone/>
            </a:pPr>
            <a:r>
              <a:rPr lang="en-US" sz="4000" b="1" dirty="0">
                <a:solidFill>
                  <a:srgbClr val="F8ECDB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70%
</a:t>
            </a:r>
            <a:pPr algn="ctr" indent="0" marL="0">
              <a:lnSpc>
                <a:spcPct val="120004"/>
              </a:lnSpc>
              <a:buNone/>
            </a:pPr>
            <a:r>
              <a:rPr lang="en-US" sz="12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8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болезней сельскохозяйственных культур вызывает грибковая инфекция, приводящая к масштабным убыткам.
</a:t>
            </a:r>
            <a:pPr algn="ctr" indent="0" marL="0">
              <a:lnSpc>
                <a:spcPct val="120004"/>
              </a:lnSpc>
              <a:buNone/>
            </a:pPr>
            <a:r>
              <a:rPr lang="en-US" sz="10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20004"/>
              </a:lnSpc>
              <a:buNone/>
            </a:pPr>
            <a:r>
              <a:rPr lang="en-US" sz="10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Международный сельскохозяйственный отчёт, 2022
</a:t>
            </a:r>
            <a:endParaRPr lang="en-US" sz="4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43500" y="1268818"/>
            <a:ext cx="3861000" cy="277886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729375" y="1268768"/>
            <a:ext cx="3861000" cy="277886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533700" y="4376300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59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середине XIX века фитофтора уничтожила до 90% урожая картофеля в Европе, вызвав массовый голод и миграцию населения. Эта болезнь оказала огромное влияние на социально-экономическое развитие.
</a:t>
            </a:r>
            <a:endParaRPr lang="en-US" sz="590" dirty="0"/>
          </a:p>
        </p:txBody>
      </p:sp>
      <p:sp>
        <p:nvSpPr>
          <p:cNvPr id="8" name="Text 2"/>
          <p:cNvSpPr txBox="1"/>
          <p:nvPr/>
        </p:nvSpPr>
        <p:spPr>
          <a:xfrm>
            <a:off x="533700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История фитофтороза
</a:t>
            </a:r>
            <a:endParaRPr lang="en-US" sz="1400" dirty="0"/>
          </a:p>
        </p:txBody>
      </p:sp>
      <p:sp>
        <p:nvSpPr>
          <p:cNvPr id="9" name="Text 3"/>
          <p:cNvSpPr txBox="1"/>
          <p:nvPr/>
        </p:nvSpPr>
        <p:spPr>
          <a:xfrm>
            <a:off x="4811775" y="4376301"/>
            <a:ext cx="3728100" cy="211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поражённых клубнях появляются тёмные пятна и гниль, листья быстро увядают. Такие признаки позволяют своевременно обнаружить заболевание и принять меры.
</a:t>
            </a:r>
            <a:endParaRPr lang="en-US" sz="746" dirty="0"/>
          </a:p>
        </p:txBody>
      </p:sp>
      <p:sp>
        <p:nvSpPr>
          <p:cNvPr id="10" name="Text 4"/>
          <p:cNvSpPr txBox="1"/>
          <p:nvPr/>
        </p:nvSpPr>
        <p:spPr>
          <a:xfrm>
            <a:off x="4811775" y="4049475"/>
            <a:ext cx="3728100" cy="24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и признаки болезни
</a:t>
            </a:r>
            <a:endParaRPr lang="en-US" sz="1400" dirty="0"/>
          </a:p>
        </p:txBody>
      </p:sp>
      <p:sp>
        <p:nvSpPr>
          <p:cNvPr id="11" name="Text 5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Фитофтора — масштабная эпидемия прошлого
</a:t>
            </a:r>
            <a:endParaRPr lang="en-US" sz="25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1551" y="1345875"/>
            <a:ext cx="8212397" cy="3334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471500" y="933150"/>
            <a:ext cx="8212500" cy="29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этапы развития и распространения грибка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471500" y="247125"/>
            <a:ext cx="82125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Жизненный цикл фитопатогенного гриба Phytophthora infestans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4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609300" y="105875"/>
            <a:ext cx="77985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Ржавчинные и головневые грибы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696250" y="126632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Ржавчинные грибы Puccinia graminis вызывают появление оранжево-бурых пятен на листьях и стеблях злаковых культур, что резко снижает фотосинтез и общее развитие растений.
</a:t>
            </a:r>
            <a:endParaRPr lang="en-US" sz="1100" dirty="0"/>
          </a:p>
        </p:txBody>
      </p:sp>
      <p:sp>
        <p:nvSpPr>
          <p:cNvPr id="5" name="Text 2"/>
          <p:cNvSpPr txBox="1"/>
          <p:nvPr/>
        </p:nvSpPr>
        <p:spPr>
          <a:xfrm>
            <a:off x="5840675" y="19071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Головневые грибы рода Ustilago поражают колосья пшеницы и ржи, вызывая образование чёрной массы спор вместо зерна, ухудшая качество урожая и снижая его количество.
</a:t>
            </a:r>
            <a:endParaRPr lang="en-US" sz="1100" dirty="0"/>
          </a:p>
        </p:txBody>
      </p:sp>
      <p:sp>
        <p:nvSpPr>
          <p:cNvPr id="6" name="Text 3"/>
          <p:cNvSpPr txBox="1"/>
          <p:nvPr/>
        </p:nvSpPr>
        <p:spPr>
          <a:xfrm>
            <a:off x="696250" y="31159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Основные признаки заболеваний включают появление пятен, деформацию стеблей и пустые колосья, что приводит к ослаблению растения и уменьшению урожайности до 50% при сильных инфекциях.
</a:t>
            </a:r>
            <a:endParaRPr lang="en-US" sz="1069" dirty="0"/>
          </a:p>
        </p:txBody>
      </p:sp>
      <p:sp>
        <p:nvSpPr>
          <p:cNvPr id="7" name="Text 4"/>
          <p:cNvSpPr txBox="1"/>
          <p:nvPr/>
        </p:nvSpPr>
        <p:spPr>
          <a:xfrm>
            <a:off x="5840675" y="3808075"/>
            <a:ext cx="2404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грибы распространяются с помощью спор, легко передаваемых ветром и через заражённые семена, что требует постоянного мониторинга и профилактических мер на полях.
</a:t>
            </a:r>
            <a:endParaRPr lang="en-US" sz="1100" dirty="0"/>
          </a:p>
        </p:txBody>
      </p:sp>
      <p:sp>
        <p:nvSpPr>
          <p:cNvPr id="8" name="Text 5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BCD1C5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3700" y="1393692"/>
            <a:ext cx="2192700" cy="179441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418950" y="1393714"/>
            <a:ext cx="2229900" cy="179437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307375" y="1393714"/>
            <a:ext cx="2229900" cy="179437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651189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Candida albicans вызывает кандидоз, поражающий слизистые и кожу. Инфекция проявляется зудом и белым налётом, особенно у людей с ослабленным иммунитетом. Лечение требует строго соблюдения гигиены.
</a:t>
            </a:r>
            <a:endParaRPr lang="en-US" sz="909" dirty="0"/>
          </a:p>
        </p:txBody>
      </p:sp>
      <p:sp>
        <p:nvSpPr>
          <p:cNvPr id="10" name="Text 2"/>
          <p:cNvSpPr txBox="1"/>
          <p:nvPr/>
        </p:nvSpPr>
        <p:spPr>
          <a:xfrm>
            <a:off x="651190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Кандида: частый возбудитель микозов
</a:t>
            </a:r>
            <a:endParaRPr lang="en-US" sz="1375" dirty="0"/>
          </a:p>
        </p:txBody>
      </p:sp>
      <p:sp>
        <p:nvSpPr>
          <p:cNvPr id="11" name="Text 3"/>
          <p:cNvSpPr txBox="1"/>
          <p:nvPr/>
        </p:nvSpPr>
        <p:spPr>
          <a:xfrm>
            <a:off x="3531963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35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 Aspergillus часто встречается в окружающей среде и может вызывать серьёзные заболевания дыхательных путей. Чаще страдают люди с ослабленным здоровьем и хроническими болезнями лёгких.
</a:t>
            </a:r>
            <a:endParaRPr lang="en-US" sz="935" dirty="0"/>
          </a:p>
        </p:txBody>
      </p:sp>
      <p:sp>
        <p:nvSpPr>
          <p:cNvPr id="12" name="Text 4"/>
          <p:cNvSpPr txBox="1"/>
          <p:nvPr/>
        </p:nvSpPr>
        <p:spPr>
          <a:xfrm>
            <a:off x="3531963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75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Аспергиллёз: опасность в воздухе
</a:t>
            </a:r>
            <a:endParaRPr lang="en-US" sz="1375" dirty="0"/>
          </a:p>
        </p:txBody>
      </p:sp>
      <p:sp>
        <p:nvSpPr>
          <p:cNvPr id="13" name="Text 5"/>
          <p:cNvSpPr txBox="1"/>
          <p:nvPr/>
        </p:nvSpPr>
        <p:spPr>
          <a:xfrm>
            <a:off x="6378718" y="3727900"/>
            <a:ext cx="2007300" cy="79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9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Трихофитон поражает кожные покровы и ногти, вызывая зуд и высыпания. Заболевание распространено среди детей и спортсменов и требует своевременного лечения для предотвращения распространения.
</a:t>
            </a:r>
            <a:endParaRPr lang="en-US" sz="898" dirty="0"/>
          </a:p>
        </p:txBody>
      </p:sp>
      <p:sp>
        <p:nvSpPr>
          <p:cNvPr id="14" name="Text 6"/>
          <p:cNvSpPr txBox="1"/>
          <p:nvPr/>
        </p:nvSpPr>
        <p:spPr>
          <a:xfrm>
            <a:off x="6378719" y="3188550"/>
            <a:ext cx="20073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13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Дерматофития: грибковая инфекция кожи
</a:t>
            </a:r>
            <a:endParaRPr lang="en-US" sz="1213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Грибы-паразиты и человека
</a:t>
            </a:r>
            <a:endParaRPr lang="en-US" sz="25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5199" y="296825"/>
            <a:ext cx="85536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Candida albicans и кандидоз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1108325" y="18662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Candida albicans — грибок, вызывающий кандидоз ротовой полости, кожи и пищеварительного тракта, часто проявляющийся белым налётом и покраснением тканей.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5486450" y="1866254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Передача инфекции происходит преимущественно при снижении иммунитета, длительном приёме антибиотиков или нарушении правил личной гигиены у человека.
</a:t>
            </a:r>
            <a:endParaRPr lang="en-US" sz="1500" dirty="0"/>
          </a:p>
        </p:txBody>
      </p:sp>
      <p:sp>
        <p:nvSpPr>
          <p:cNvPr id="7" name="Text 3"/>
          <p:cNvSpPr txBox="1"/>
          <p:nvPr/>
        </p:nvSpPr>
        <p:spPr>
          <a:xfrm>
            <a:off x="1108275" y="3590600"/>
            <a:ext cx="3362400" cy="12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Симптомы кандидоза включают зуд, жжение и неприятные ощущения, что затрудняет питание и вызывает дискомфорт, особенно у детей и пожилых пациентов.
</a:t>
            </a:r>
            <a:endParaRPr lang="en-US" sz="1500" dirty="0"/>
          </a:p>
        </p:txBody>
      </p:sp>
      <p:sp>
        <p:nvSpPr>
          <p:cNvPr id="8" name="Text 4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Aspergillus — плесневый гриб, споры которого широко распространены в пыли и старых помещениях, вызывая аллергии и серьёзные инфекции у восприимчивых людей.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Аспергиллез: опасность для дыхательных путей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Аспергиллез проявляется кашлем, утомляемостью и болями в груди, особенно тяжело протекает у пациентов с хроническими заболеваниями дыхательных путей.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4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297900" y="1436408"/>
            <a:ext cx="5226300" cy="2663034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97900" y="280225"/>
            <a:ext cx="8658300" cy="617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Болезни человека, вызванные грибами-паразитами
</a:t>
            </a:r>
            <a:endParaRPr lang="en-US" sz="2500" dirty="0"/>
          </a:p>
        </p:txBody>
      </p:sp>
      <p:sp>
        <p:nvSpPr>
          <p:cNvPr id="4" name="Text 1"/>
          <p:cNvSpPr txBox="1"/>
          <p:nvPr/>
        </p:nvSpPr>
        <p:spPr>
          <a:xfrm>
            <a:off x="5823275" y="897927"/>
            <a:ext cx="2993400" cy="34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отражает основные грибковые заболевания, возбудителей, симптомы и группы повышенного риска для здоровья человека.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Различные грибковые заболевания поражают разные группы людей, требуя индивидуального подхода к профилактике и лечению.
</a:t>
            </a:r>
            <a:endParaRPr lang="en-US" sz="1200" dirty="0"/>
          </a:p>
        </p:txBody>
      </p:sp>
      <p:sp>
        <p:nvSpPr>
          <p:cNvPr id="5" name="Text 2"/>
          <p:cNvSpPr txBox="1"/>
          <p:nvPr/>
        </p:nvSpPr>
        <p:spPr>
          <a:xfrm>
            <a:off x="297900" y="4637900"/>
            <a:ext cx="44097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969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Исследования Минздрава РФ, 2022
</a:t>
            </a:r>
            <a:endParaRPr lang="en-US" sz="969" dirty="0"/>
          </a:p>
        </p:txBody>
      </p:sp>
      <p:sp>
        <p:nvSpPr>
          <p:cNvPr id="6" name="Text 3"/>
          <p:cNvSpPr txBox="1"/>
          <p:nvPr/>
        </p:nvSpPr>
        <p:spPr>
          <a:xfrm>
            <a:off x="86103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58057" y="1235475"/>
            <a:ext cx="4444185" cy="32343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37650" y="1461250"/>
            <a:ext cx="3787200" cy="24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Частота микозов у женщин репродуктивного возраста остаётся значительной, что требует повышенного внимания к профилактике в этой группе.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41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Существенное распространение микозов у разных возрастных групп подчёркивает необходимость комплексной медицинской и социальной поддержки.
</a:t>
            </a:r>
            <a:endParaRPr lang="en-US" sz="1200" dirty="0"/>
          </a:p>
        </p:txBody>
      </p:sp>
      <p:sp>
        <p:nvSpPr>
          <p:cNvPr id="4" name="Text 1"/>
          <p:cNvSpPr txBox="1"/>
          <p:nvPr/>
        </p:nvSpPr>
        <p:spPr>
          <a:xfrm>
            <a:off x="1024955" y="247125"/>
            <a:ext cx="7094100" cy="56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4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Грибковые инфекции: статистика у детей и взрослых
</a:t>
            </a:r>
            <a:endParaRPr lang="en-US" sz="2241" dirty="0"/>
          </a:p>
        </p:txBody>
      </p:sp>
      <p:sp>
        <p:nvSpPr>
          <p:cNvPr id="5" name="Text 2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400" dirty="0"/>
          </a:p>
        </p:txBody>
      </p:sp>
      <p:sp>
        <p:nvSpPr>
          <p:cNvPr id="6" name="Text 3"/>
          <p:cNvSpPr txBox="1"/>
          <p:nvPr/>
        </p:nvSpPr>
        <p:spPr>
          <a:xfrm>
            <a:off x="4415625" y="4797275"/>
            <a:ext cx="4562100" cy="18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00000"/>
              </a:lnSpc>
              <a:buNone/>
            </a:pPr>
            <a:r>
              <a:rPr lang="en-US" sz="1000" i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Минздрав РФ, 2022 год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87375" y="486500"/>
            <a:ext cx="4383300" cy="430625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644700" y="3254642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фунгицидов и биопрепаратов вместе с селекцией устойчивых сортов позволяет значительно повысить устойчивость культур и снизить потери урожая.
</a:t>
            </a:r>
            <a:endParaRPr lang="en-US" sz="1200" dirty="0"/>
          </a:p>
        </p:txBody>
      </p:sp>
      <p:sp>
        <p:nvSpPr>
          <p:cNvPr id="8" name="Text 1"/>
          <p:cNvSpPr txBox="1"/>
          <p:nvPr/>
        </p:nvSpPr>
        <p:spPr>
          <a:xfrm>
            <a:off x="644700" y="1969056"/>
            <a:ext cx="35232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Первым шагом является правильный севооборот и удаление остатков поражённых растений, что снижает источник инфекции и предотвращает распространение грибов в почве.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644700" y="602625"/>
            <a:ext cx="4652100" cy="1015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растений от грибов-паразитов
</a:t>
            </a:r>
            <a:endParaRPr lang="en-US" sz="2500" dirty="0"/>
          </a:p>
        </p:txBody>
      </p:sp>
      <p:sp>
        <p:nvSpPr>
          <p:cNvPr id="10" name="Text 3"/>
          <p:cNvSpPr txBox="1"/>
          <p:nvPr/>
        </p:nvSpPr>
        <p:spPr>
          <a:xfrm>
            <a:off x="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17625" y="380203"/>
            <a:ext cx="4383300" cy="4340494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764675" y="2244475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гигиена кожи и ногтей, избегание ношения влажной обуви и своевременное проветривание помещений снижают риск инфицирования грибами-паразитами.
</a:t>
            </a:r>
            <a:endParaRPr lang="en-US" sz="1300" dirty="0"/>
          </a:p>
        </p:txBody>
      </p:sp>
      <p:sp>
        <p:nvSpPr>
          <p:cNvPr id="8" name="Text 1"/>
          <p:cNvSpPr txBox="1"/>
          <p:nvPr/>
        </p:nvSpPr>
        <p:spPr>
          <a:xfrm>
            <a:off x="4632800" y="380100"/>
            <a:ext cx="4215300" cy="129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Профилактика грибковых болезней у человека
</a:t>
            </a:r>
            <a:endParaRPr lang="en-US" sz="2500" dirty="0"/>
          </a:p>
        </p:txBody>
      </p:sp>
      <p:sp>
        <p:nvSpPr>
          <p:cNvPr id="9" name="Text 2"/>
          <p:cNvSpPr txBox="1"/>
          <p:nvPr/>
        </p:nvSpPr>
        <p:spPr>
          <a:xfrm>
            <a:off x="4764675" y="3692150"/>
            <a:ext cx="3940200" cy="87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Особое внимание следует уделять детям, посещающим бассейны и спортзалы, а также избегать близких контактов с больными для предупреждения распространения микозов.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4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90126" y="1282675"/>
            <a:ext cx="2489147" cy="2708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278189" y="1282675"/>
            <a:ext cx="2489147" cy="270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54501" y="1282675"/>
            <a:ext cx="2489147" cy="2708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-900" y="4822700"/>
            <a:ext cx="534600" cy="71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4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400" dirty="0"/>
          </a:p>
        </p:txBody>
      </p:sp>
      <p:sp>
        <p:nvSpPr>
          <p:cNvPr id="9" name="Text 1"/>
          <p:cNvSpPr txBox="1"/>
          <p:nvPr/>
        </p:nvSpPr>
        <p:spPr>
          <a:xfrm>
            <a:off x="4350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2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Учёные разрабатывают эффективные и безопасные препараты, способные бороться с устойчивыми к старым средствам видами грибов, улучшая лечение микозов и снижая побочные эффекты.
</a:t>
            </a:r>
            <a:endParaRPr lang="en-US" sz="626" dirty="0"/>
          </a:p>
        </p:txBody>
      </p:sp>
      <p:sp>
        <p:nvSpPr>
          <p:cNvPr id="10" name="Text 2"/>
          <p:cNvSpPr txBox="1"/>
          <p:nvPr/>
        </p:nvSpPr>
        <p:spPr>
          <a:xfrm>
            <a:off x="4350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противогрибковые препараты
</a:t>
            </a:r>
            <a:endParaRPr lang="en-US" sz="1072" dirty="0"/>
          </a:p>
        </p:txBody>
      </p:sp>
      <p:sp>
        <p:nvSpPr>
          <p:cNvPr id="11" name="Text 3"/>
          <p:cNvSpPr txBox="1"/>
          <p:nvPr/>
        </p:nvSpPr>
        <p:spPr>
          <a:xfrm>
            <a:off x="3313825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Продвигаются разработки устойчивых к грибковым инфекциям сортов сельхозкультур посредством генной инженерии, что снижает зависимости от химических обработок и повышает урожайность.
</a:t>
            </a:r>
            <a:endParaRPr lang="en-US" sz="616" dirty="0"/>
          </a:p>
        </p:txBody>
      </p:sp>
      <p:sp>
        <p:nvSpPr>
          <p:cNvPr id="12" name="Text 4"/>
          <p:cNvSpPr txBox="1"/>
          <p:nvPr/>
        </p:nvSpPr>
        <p:spPr>
          <a:xfrm>
            <a:off x="3313825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81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Генно-инженерные сорта растений
</a:t>
            </a:r>
            <a:endParaRPr lang="en-US" sz="1081" dirty="0"/>
          </a:p>
        </p:txBody>
      </p:sp>
      <p:sp>
        <p:nvSpPr>
          <p:cNvPr id="13" name="Text 5"/>
          <p:cNvSpPr txBox="1"/>
          <p:nvPr/>
        </p:nvSpPr>
        <p:spPr>
          <a:xfrm>
            <a:off x="6186200" y="43449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64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Использование молекулярной биологии и ПЦР-технологий позволяет быстро и точно выявлять виды грибов, что помогает своевременно принимать меры и предотвращать эпидемии.
</a:t>
            </a:r>
            <a:endParaRPr lang="en-US" sz="641" dirty="0"/>
          </a:p>
        </p:txBody>
      </p:sp>
      <p:sp>
        <p:nvSpPr>
          <p:cNvPr id="14" name="Text 6"/>
          <p:cNvSpPr txBox="1"/>
          <p:nvPr/>
        </p:nvSpPr>
        <p:spPr>
          <a:xfrm>
            <a:off x="6186200" y="3991200"/>
            <a:ext cx="2401200" cy="313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72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Современные методы диагностики грибов
</a:t>
            </a:r>
            <a:endParaRPr lang="en-US" sz="1072" dirty="0"/>
          </a:p>
        </p:txBody>
      </p:sp>
      <p:sp>
        <p:nvSpPr>
          <p:cNvPr id="15" name="Text 7"/>
          <p:cNvSpPr txBox="1"/>
          <p:nvPr/>
        </p:nvSpPr>
        <p:spPr>
          <a:xfrm>
            <a:off x="341550" y="258700"/>
            <a:ext cx="8377500" cy="755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5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Перспективы и современные исследования
</a:t>
            </a:r>
            <a:endParaRPr lang="en-US" sz="25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8ECDB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320100" y="554440"/>
            <a:ext cx="3767100" cy="373767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86450" y="1258750"/>
            <a:ext cx="4487400" cy="3223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00" b="1" dirty="0">
                <a:solidFill>
                  <a:srgbClr val="6B4D42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Значимость изучения грибов-паразитов
</a:t>
            </a:r>
            <a:pPr algn="l" indent="0" marL="0">
              <a:lnSpc>
                <a:spcPct val="100000"/>
              </a:lnSpc>
              <a:buNone/>
            </a:pPr>
            <a:r>
              <a:rPr lang="en-US" sz="27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Изучение грибов-паразитов помогает понять их влияние на здоровье и урожай, а также формирует навыки профилактики и заботы о здоровье и природе в школьном возрасте.
</a:t>
            </a:r>
            <a:endParaRPr lang="en-US" sz="2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2026-05-08T14:33:10Z</dcterms:created>
  <dcterms:modified xsi:type="dcterms:W3CDTF">2026-05-08T14:33:10Z</dcterms:modified>
</cp:coreProperties>
</file>