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image" Target="../media/image-7-10.png"/><Relationship Id="rId11" Type="http://schemas.openxmlformats.org/officeDocument/2006/relationships/image" Target="../media/image-7-11.png"/><Relationship Id="rId12" Type="http://schemas.openxmlformats.org/officeDocument/2006/relationships/image" Target="../media/image-7-12.png"/><Relationship Id="rId13" Type="http://schemas.openxmlformats.org/officeDocument/2006/relationships/image" Target="../media/image-7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image" Target="../media/image-9-10.png"/><Relationship Id="rId11" Type="http://schemas.openxmlformats.org/officeDocument/2006/relationships/image" Target="../media/image-9-11.png"/><Relationship Id="rId12" Type="http://schemas.openxmlformats.org/officeDocument/2006/relationships/image" Target="../media/image-9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image" Target="../media/image-11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1400" y="105054"/>
            <a:ext cx="8941500" cy="493354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510100" y="1272150"/>
            <a:ext cx="6132000" cy="23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555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Научно-технический прогресс и новый этап индустриального развития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НТП ускорил автоматизацию, цифровизацию и роботизацию, преобразив производство и повседневную жизнь.
</a:t>
            </a:r>
            <a:endParaRPr lang="en-US" sz="3555" dirty="0"/>
          </a:p>
        </p:txBody>
      </p:sp>
      <p:sp>
        <p:nvSpPr>
          <p:cNvPr id="6" name="Text 1"/>
          <p:cNvSpPr txBox="1"/>
          <p:nvPr/>
        </p:nvSpPr>
        <p:spPr>
          <a:xfrm>
            <a:off x="2567700" y="3926250"/>
            <a:ext cx="40086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54050" y="1481241"/>
            <a:ext cx="3552000" cy="313921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750" y="1272150"/>
            <a:ext cx="4200900" cy="355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Новый этап вырос из достижений второй и третьей научно-технических революций: электрификации, конвейера, химии, электроники и вычислительной техники. Во второй половине XX века появились микропроцессоры и роботы, а цифровизация к концу века связала производство, транспорт и финансы.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6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предпосылки нового индустриального этапа
</a:t>
            </a:r>
            <a:endParaRPr lang="en-US" sz="2563" dirty="0"/>
          </a:p>
        </p:txBody>
      </p:sp>
      <p:sp>
        <p:nvSpPr>
          <p:cNvPr id="7" name="Text 2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09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означает научно-технический прогресс
</a:t>
            </a:r>
            <a:endParaRPr lang="en-US" sz="3109" dirty="0"/>
          </a:p>
        </p:txBody>
      </p:sp>
      <p:sp>
        <p:nvSpPr>
          <p:cNvPr id="9" name="Text 2"/>
          <p:cNvSpPr txBox="1"/>
          <p:nvPr/>
        </p:nvSpPr>
        <p:spPr>
          <a:xfrm>
            <a:off x="796350" y="1335700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8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НТП — это устойчивый процесс: научные открытия превращаются в технологии, которые меняют производство, транспорт, энергетику, медицину и образование. В центре — практическая применимость знаний.
</a:t>
            </a:r>
            <a:endParaRPr lang="en-US" sz="1586" dirty="0"/>
          </a:p>
        </p:txBody>
      </p:sp>
      <p:sp>
        <p:nvSpPr>
          <p:cNvPr id="10" name="Text 3"/>
          <p:cNvSpPr txBox="1"/>
          <p:nvPr/>
        </p:nvSpPr>
        <p:spPr>
          <a:xfrm>
            <a:off x="5054600" y="1335700"/>
            <a:ext cx="36279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признаки заметны «на выходе»: растёт эффективность труда, снижается себестоимость, ускоряется обмен данными. Параллельно появляются новые отрасли и постоянно обновляется оборудование.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796350" y="3339125"/>
            <a:ext cx="73191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ХХ–ХХI веков особенно важны две связки: наука и промышленность сближаются, а инновации сильнее зависят от государства и крупных корпораций. Индустрия получает ускоритель, но и конкуренцию.
</a:t>
            </a:r>
            <a:endParaRPr lang="en-US" sz="16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40083" y="1325853"/>
            <a:ext cx="4759500" cy="278709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16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Ускорение ключевых технологических показателей
</a:t>
            </a:r>
            <a:endParaRPr lang="en-US" sz="2616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167500"/>
            <a:ext cx="3271800" cy="310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5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2015 года динамика становится более быстрой: цифровые сервисы и удалённые форматы работы расширяются вместе с подключаемыми устройствами.
</a:t>
            </a:r>
            <a:pPr algn="l" indent="0" marL="0">
              <a:lnSpc>
                <a:spcPct val="100000"/>
              </a:lnSpc>
              <a:buNone/>
            </a:pPr>
            <a:r>
              <a:rPr lang="en-US" sz="135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5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Ускорение в 2020-е годы показывает усиление роли цифровой инфраструктуры: больше данных и автоматизации ведут к росту скорости принятия решений.
</a:t>
            </a:r>
            <a:pPr algn="l" indent="0" marL="0">
              <a:lnSpc>
                <a:spcPct val="100000"/>
              </a:lnSpc>
              <a:buNone/>
            </a:pPr>
            <a:r>
              <a:rPr lang="en-US" sz="135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5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Индексы для иллюстрации тренда (2010=1); точные статистические ряды по разным метрикам в едином масштабе в открытом доступе не приведены, поэтому используется нормирование.
</a:t>
            </a:r>
            <a:endParaRPr lang="en-US" sz="1356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78279" y="0"/>
            <a:ext cx="4364943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06750" y="1806016"/>
            <a:ext cx="4200900" cy="12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98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Датчики, данные и прогнозирование
</a:t>
            </a:r>
            <a:pPr algn="l" indent="0" marL="0">
              <a:lnSpc>
                <a:spcPct val="100000"/>
              </a:lnSpc>
              <a:buNone/>
            </a:pPr>
            <a:r>
              <a:rPr lang="en-US" sz="142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умной фабрике роботизированные манипуляторы и сенсоры собирают информацию с линии, а цифровые панели позволяют контролировать процесс в режиме близком к реальному времени. Оборудование обслуживают по прогнозам, а не «по расписанию».
</a:t>
            </a:r>
            <a:endParaRPr lang="en-US" sz="1598" dirty="0"/>
          </a:p>
        </p:txBody>
      </p:sp>
      <p:sp>
        <p:nvSpPr>
          <p:cNvPr id="7" name="Text 1"/>
          <p:cNvSpPr txBox="1"/>
          <p:nvPr/>
        </p:nvSpPr>
        <p:spPr>
          <a:xfrm>
            <a:off x="306750" y="311075"/>
            <a:ext cx="4200900" cy="133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56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«Умная фабрика» как символ нового индустриального уклада
</a:t>
            </a:r>
            <a:endParaRPr lang="en-US" sz="2656" dirty="0"/>
          </a:p>
        </p:txBody>
      </p:sp>
      <p:sp>
        <p:nvSpPr>
          <p:cNvPr id="8" name="Text 2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400" dirty="0"/>
          </a:p>
        </p:txBody>
      </p:sp>
      <p:sp>
        <p:nvSpPr>
          <p:cNvPr id="9" name="Text 3"/>
          <p:cNvSpPr txBox="1"/>
          <p:nvPr/>
        </p:nvSpPr>
        <p:spPr>
          <a:xfrm>
            <a:off x="306750" y="3219598"/>
            <a:ext cx="4200900" cy="12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71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Меньше потерь — выше точность выпуска
</a:t>
            </a:r>
            <a:pPr algn="l" indent="0" marL="0">
              <a:lnSpc>
                <a:spcPct val="100000"/>
              </a:lnSpc>
              <a:buNone/>
            </a:pPr>
            <a:r>
              <a:rPr lang="en-US" sz="1397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счёт промышленного обмена данными линии перенастраиваются быстрее, снижается доля брака и материальных потерь. В результате выпуск становится более точным по параметрам и более предсказуемым по срокам.
</a:t>
            </a:r>
            <a:endParaRPr lang="en-US" sz="1571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40083" y="1460456"/>
            <a:ext cx="4759500" cy="251788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6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индустриальной модели прошлого и нового этапа
</a:t>
            </a:r>
            <a:endParaRPr lang="en-US" sz="2563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167500"/>
            <a:ext cx="3271800" cy="310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3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различия касаются труда, структуры производственных связей, характера продукта и темпа обновления технологий.
</a:t>
            </a:r>
            <a:pPr algn="l" indent="0" marL="0">
              <a:lnSpc>
                <a:spcPct val="100000"/>
              </a:lnSpc>
              <a:buNone/>
            </a:pPr>
            <a:r>
              <a:rPr lang="en-US" sz="153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3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Конкурентоспособность всё чаще определяется скоростью внедрения и обновления технологий, а не только объёмом выпуска.
</a:t>
            </a:r>
            <a:pPr algn="l" indent="0" marL="0">
              <a:lnSpc>
                <a:spcPct val="100000"/>
              </a:lnSpc>
              <a:buNone/>
            </a:pPr>
            <a:r>
              <a:rPr lang="en-US" sz="153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3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типовым моделям индустриализации и цифровой промышленности из учебных и аналитических обзоров по истории техники.
</a:t>
            </a:r>
            <a:endParaRPr lang="en-US" sz="1531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06949" y="4229420"/>
            <a:ext cx="521700" cy="4173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151449" y="4186700"/>
            <a:ext cx="502800" cy="5028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5386499" y="4186700"/>
            <a:ext cx="502800" cy="5028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7612099" y="4229420"/>
            <a:ext cx="521700" cy="41736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400" dirty="0"/>
          </a:p>
        </p:txBody>
      </p:sp>
      <p:sp>
        <p:nvSpPr>
          <p:cNvPr id="1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6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Роботы и искусственный интеллект в промышленности
</a:t>
            </a:r>
            <a:endParaRPr lang="en-US" sz="2563" dirty="0"/>
          </a:p>
        </p:txBody>
      </p:sp>
      <p:sp>
        <p:nvSpPr>
          <p:cNvPr id="17" name="Text 2"/>
          <p:cNvSpPr txBox="1"/>
          <p:nvPr/>
        </p:nvSpPr>
        <p:spPr>
          <a:xfrm>
            <a:off x="190464" y="1587500"/>
            <a:ext cx="1954800" cy="209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7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Промышленные роботы выполняют сварку, сборку, сортировку, упаковку и контроль качества. Наиболее заметны они в автомобилестроении, электронике и логистике, где важны повторяемость и скорость.
</a:t>
            </a:r>
            <a:pPr algn="ctr" indent="0" marL="0">
              <a:lnSpc>
                <a:spcPct val="100000"/>
              </a:lnSpc>
              <a:buNone/>
            </a:pPr>
            <a:r>
              <a:rPr lang="en-US" sz="137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Роботы на операциях
</a:t>
            </a:r>
            <a:endParaRPr lang="en-US" sz="1377" dirty="0"/>
          </a:p>
        </p:txBody>
      </p:sp>
      <p:sp>
        <p:nvSpPr>
          <p:cNvPr id="18" name="Text 3"/>
          <p:cNvSpPr txBox="1"/>
          <p:nvPr/>
        </p:nvSpPr>
        <p:spPr>
          <a:xfrm>
            <a:off x="2425514" y="1587500"/>
            <a:ext cx="1954800" cy="209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7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Искусственный интеллект обрабатывает производственные данные: выявляет дефекты, помогает оптимизировать режимы и прогнозирует поломки оборудования. Это снижает простои и помогает беречь энергию и материалы.
</a:t>
            </a:r>
            <a:pPr algn="ctr" indent="0" marL="0">
              <a:lnSpc>
                <a:spcPct val="100000"/>
              </a:lnSpc>
              <a:buNone/>
            </a:pPr>
            <a:r>
              <a:rPr lang="en-US" sz="127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ИИ как «аналитик» производства
</a:t>
            </a:r>
            <a:endParaRPr lang="en-US" sz="1270" dirty="0"/>
          </a:p>
        </p:txBody>
      </p:sp>
      <p:sp>
        <p:nvSpPr>
          <p:cNvPr id="19" name="Text 4"/>
          <p:cNvSpPr txBox="1"/>
          <p:nvPr/>
        </p:nvSpPr>
        <p:spPr>
          <a:xfrm>
            <a:off x="4660564" y="1587500"/>
            <a:ext cx="1954800" cy="209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89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Автоматизация уменьшает долю ошибок на рутинных стадиях, где последствия неточностей дорого обходятся. Точность операций повышается за счёт стабильных алгоритмов и контролируемых параметров.
</a:t>
            </a:r>
            <a:pPr algn="ctr" indent="0" marL="0">
              <a:lnSpc>
                <a:spcPct val="100000"/>
              </a:lnSpc>
              <a:buNone/>
            </a:pPr>
            <a:r>
              <a:rPr lang="en-US" sz="1289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Снижение человеческих ошибок
</a:t>
            </a:r>
            <a:endParaRPr lang="en-US" sz="1289" dirty="0"/>
          </a:p>
        </p:txBody>
      </p:sp>
      <p:sp>
        <p:nvSpPr>
          <p:cNvPr id="20" name="Text 5"/>
          <p:cNvSpPr txBox="1"/>
          <p:nvPr/>
        </p:nvSpPr>
        <p:spPr>
          <a:xfrm>
            <a:off x="6895614" y="1587500"/>
            <a:ext cx="1954800" cy="209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7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 смещается от повторяющихся операций к управлению системами, анализу данных и проектированию процессов. Работники чаще становятся специалистами по настройке, контролю и улучшению технологий.
</a:t>
            </a:r>
            <a:pPr algn="ctr" indent="0" marL="0">
              <a:lnSpc>
                <a:spcPct val="100000"/>
              </a:lnSpc>
              <a:buNone/>
            </a:pPr>
            <a:r>
              <a:rPr lang="en-US" sz="127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Перераспределение труда
</a:t>
            </a:r>
            <a:endParaRPr lang="en-US" sz="127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1500" y="1578899"/>
            <a:ext cx="8301000" cy="272570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6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научного открытия к промышленному внедрению
</a:t>
            </a:r>
            <a:endParaRPr lang="en-US" sz="2563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068287"/>
            <a:ext cx="8530500" cy="35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Цепочка этапов и ключевые риски инновационного процесса
</a:t>
            </a:r>
            <a:endParaRPr lang="en-US" sz="16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18800" y="1604408"/>
            <a:ext cx="521700" cy="4637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011325" y="1584875"/>
            <a:ext cx="502800" cy="5028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811400" y="1584875"/>
            <a:ext cx="502800" cy="5028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611475" y="1584875"/>
            <a:ext cx="502800" cy="5028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7411550" y="1584875"/>
            <a:ext cx="502800" cy="5028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400" dirty="0"/>
          </a:p>
        </p:txBody>
      </p:sp>
      <p:sp>
        <p:nvSpPr>
          <p:cNvPr id="15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6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материалы и их значение для промышленности
</a:t>
            </a:r>
            <a:endParaRPr lang="en-US" sz="2563" dirty="0"/>
          </a:p>
        </p:txBody>
      </p:sp>
      <p:sp>
        <p:nvSpPr>
          <p:cNvPr id="16" name="Text 2"/>
          <p:cNvSpPr txBox="1"/>
          <p:nvPr/>
        </p:nvSpPr>
        <p:spPr>
          <a:xfrm>
            <a:off x="218800" y="2155175"/>
            <a:ext cx="1536300" cy="204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2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Композиты для лёгких конструкций
</a:t>
            </a:r>
            <a:pPr algn="l" indent="0" marL="0">
              <a:lnSpc>
                <a:spcPct val="100000"/>
              </a:lnSpc>
              <a:buNone/>
            </a:pPr>
            <a:r>
              <a:rPr lang="en-US" sz="1232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Композиты дают сочетание малого веса и высокой прочности, что важно для авиации и транспорта. Также они помогают создавать детали сложной формы с заданными характеристиками.
</a:t>
            </a:r>
            <a:endParaRPr lang="en-US" sz="1232" dirty="0"/>
          </a:p>
        </p:txBody>
      </p:sp>
      <p:sp>
        <p:nvSpPr>
          <p:cNvPr id="17" name="Text 3"/>
          <p:cNvSpPr txBox="1"/>
          <p:nvPr/>
        </p:nvSpPr>
        <p:spPr>
          <a:xfrm>
            <a:off x="2001875" y="2155150"/>
            <a:ext cx="1536300" cy="204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8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Графен и перспектива новых свойств
</a:t>
            </a:r>
            <a:pPr algn="l" indent="0" marL="0">
              <a:lnSpc>
                <a:spcPct val="100000"/>
              </a:lnSpc>
              <a:buNone/>
            </a:pPr>
            <a:r>
              <a:rPr lang="en-US" sz="105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на основе графена рассматривают как основу технологий будущего: от электроники до инженерных решений, где ценятся проводимость и прочность. Их потенциал раскрывается через разработки композитов и структур.
</a:t>
            </a:r>
            <a:endParaRPr lang="en-US" sz="1058" dirty="0"/>
          </a:p>
        </p:txBody>
      </p:sp>
      <p:sp>
        <p:nvSpPr>
          <p:cNvPr id="18" name="Text 4"/>
          <p:cNvSpPr txBox="1"/>
          <p:nvPr/>
        </p:nvSpPr>
        <p:spPr>
          <a:xfrm>
            <a:off x="3801900" y="2155175"/>
            <a:ext cx="1536300" cy="204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2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Сверхпрочные сплавы для тяжёлых условий
</a:t>
            </a:r>
            <a:pPr algn="l" indent="0" marL="0">
              <a:lnSpc>
                <a:spcPct val="100000"/>
              </a:lnSpc>
              <a:buNone/>
            </a:pPr>
            <a:r>
              <a:rPr lang="en-US" sz="1102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Сверхпрочные сплавы устойчивы к температуре, коррозии и износу. Благодаря этому они применяются там, где оборудование работает под нагрузкой и в агрессивной среде, повышая срок службы деталей.
</a:t>
            </a:r>
            <a:endParaRPr lang="en-US" sz="1102" dirty="0"/>
          </a:p>
        </p:txBody>
      </p:sp>
      <p:sp>
        <p:nvSpPr>
          <p:cNvPr id="19" name="Text 5"/>
          <p:cNvSpPr txBox="1"/>
          <p:nvPr/>
        </p:nvSpPr>
        <p:spPr>
          <a:xfrm>
            <a:off x="5601975" y="2155175"/>
            <a:ext cx="1536300" cy="204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1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Биоматериалы для медицины
</a:t>
            </a:r>
            <a:pPr algn="l" indent="0" marL="0">
              <a:lnSpc>
                <a:spcPct val="100000"/>
              </a:lnSpc>
              <a:buNone/>
            </a:pPr>
            <a:r>
              <a:rPr lang="en-US" sz="112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Биоматериалы поддерживают развитие медицинских решений: от имплантов до элементов, требующих совместимости с организмом. Важно, что такие материалы подбирают под конкретные задачи по свойствам и структуре.
</a:t>
            </a:r>
            <a:endParaRPr lang="en-US" sz="1121" dirty="0"/>
          </a:p>
        </p:txBody>
      </p:sp>
      <p:sp>
        <p:nvSpPr>
          <p:cNvPr id="20" name="Text 6"/>
          <p:cNvSpPr txBox="1"/>
          <p:nvPr/>
        </p:nvSpPr>
        <p:spPr>
          <a:xfrm>
            <a:off x="7402050" y="2155175"/>
            <a:ext cx="1536300" cy="204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5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3D-печать прототипов и персонализация
</a:t>
            </a:r>
            <a:pPr algn="l" indent="0" marL="0">
              <a:lnSpc>
                <a:spcPct val="100000"/>
              </a:lnSpc>
              <a:buNone/>
            </a:pPr>
            <a:r>
              <a:rPr lang="en-US" sz="107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полимеры и новые материалы ускоряют прототипирование: в 3D-печати можно быстрее получить элементы машин и индивидуальные детали. Для медицины это открывает путь к более точным прототипам и компонентам.
</a:t>
            </a:r>
            <a:endParaRPr lang="en-US" sz="1075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40083" y="1325853"/>
            <a:ext cx="4759500" cy="278709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6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 роста производительности в новой индустриальной экономике
</a:t>
            </a:r>
            <a:endParaRPr lang="en-US" sz="2563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167500"/>
            <a:ext cx="3271800" cy="310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5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Производительность растёт, когда технологии работают вместе с людьми и инфраструктурой: нужны навыки, данные и правильная организация процессов.
</a:t>
            </a:r>
            <a:pPr algn="l" indent="0" marL="0">
              <a:lnSpc>
                <a:spcPct val="100000"/>
              </a:lnSpc>
              <a:buNone/>
            </a:pPr>
            <a:r>
              <a:rPr lang="en-US" sz="135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5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подчёркивает ядро эффекта: технологическая база и человеческий капитал сильнее всего влияют на результат. Образование усиливает этот эффект.
</a:t>
            </a:r>
            <a:pPr algn="l" indent="0" marL="0">
              <a:lnSpc>
                <a:spcPct val="100000"/>
              </a:lnSpc>
              <a:buNone/>
            </a:pPr>
            <a:r>
              <a:rPr lang="en-US" sz="135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5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Оценочная структура долей для визуального сравнения факторов (точные значения зависят от страны и методики; единых сопоставимых официальных рядов по всем компонентам не существует).
</a:t>
            </a:r>
            <a:endParaRPr lang="en-US" sz="1356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6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Энергетический переход как часть индустриальных изменений
</a:t>
            </a:r>
            <a:endParaRPr lang="en-US" sz="2563" dirty="0"/>
          </a:p>
        </p:txBody>
      </p:sp>
      <p:sp>
        <p:nvSpPr>
          <p:cNvPr id="13" name="Text 2"/>
          <p:cNvSpPr txBox="1"/>
          <p:nvPr/>
        </p:nvSpPr>
        <p:spPr>
          <a:xfrm>
            <a:off x="606471" y="2077625"/>
            <a:ext cx="16797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9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Поворот к более эффективной энергетике (2000-е)
</a:t>
            </a:r>
            <a:endParaRPr lang="en-US" sz="1389" dirty="0"/>
          </a:p>
        </p:txBody>
      </p:sp>
      <p:sp>
        <p:nvSpPr>
          <p:cNvPr id="14" name="Text 3"/>
          <p:cNvSpPr txBox="1"/>
          <p:nvPr/>
        </p:nvSpPr>
        <p:spPr>
          <a:xfrm>
            <a:off x="344251" y="2944223"/>
            <a:ext cx="1622700" cy="12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5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Старт ускорения: рост доли энергосбережения в промышленности и ЖКХ, модернизация сетей и оборудования, появление массовых цифровых решений для учета и управления потреблением.
</a:t>
            </a:r>
            <a:endParaRPr lang="en-US" sz="1095" dirty="0"/>
          </a:p>
        </p:txBody>
      </p:sp>
      <p:sp>
        <p:nvSpPr>
          <p:cNvPr id="15" name="Text 4"/>
          <p:cNvSpPr txBox="1"/>
          <p:nvPr/>
        </p:nvSpPr>
        <p:spPr>
          <a:xfrm>
            <a:off x="2845871" y="2077625"/>
            <a:ext cx="16797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4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Возобновляемые источники и новые режимы генерации (2010-е)
</a:t>
            </a:r>
            <a:endParaRPr lang="en-US" sz="1254" dirty="0"/>
          </a:p>
        </p:txBody>
      </p:sp>
      <p:sp>
        <p:nvSpPr>
          <p:cNvPr id="16" name="Text 5"/>
          <p:cNvSpPr txBox="1"/>
          <p:nvPr/>
        </p:nvSpPr>
        <p:spPr>
          <a:xfrm>
            <a:off x="2583651" y="2944223"/>
            <a:ext cx="1622700" cy="12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5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Солнечная и ветровая энергетика получают масштабирование. Возникают задачи балансировки мощностей, точного прогнозирования выработки и интеграции в энергосистему.
</a:t>
            </a:r>
            <a:endParaRPr lang="en-US" sz="1095" dirty="0"/>
          </a:p>
        </p:txBody>
      </p:sp>
      <p:sp>
        <p:nvSpPr>
          <p:cNvPr id="17" name="Text 6"/>
          <p:cNvSpPr txBox="1"/>
          <p:nvPr/>
        </p:nvSpPr>
        <p:spPr>
          <a:xfrm>
            <a:off x="5085271" y="2077625"/>
            <a:ext cx="16797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4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Технологии хранения и водородные решения (2020-е)
</a:t>
            </a:r>
            <a:endParaRPr lang="en-US" sz="1254" dirty="0"/>
          </a:p>
        </p:txBody>
      </p:sp>
      <p:sp>
        <p:nvSpPr>
          <p:cNvPr id="18" name="Text 7"/>
          <p:cNvSpPr txBox="1"/>
          <p:nvPr/>
        </p:nvSpPr>
        <p:spPr>
          <a:xfrm>
            <a:off x="4823051" y="2944223"/>
            <a:ext cx="1622700" cy="12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28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Накопители энергии и водородные технологии развиваются как инструмент стабилизации. Усложняются процессы регулирования, повышается роль датчиков и автоматизации на подстанциях.
</a:t>
            </a:r>
            <a:endParaRPr lang="en-US" sz="1028" dirty="0"/>
          </a:p>
        </p:txBody>
      </p:sp>
      <p:sp>
        <p:nvSpPr>
          <p:cNvPr id="19" name="Text 8"/>
          <p:cNvSpPr txBox="1"/>
          <p:nvPr/>
        </p:nvSpPr>
        <p:spPr>
          <a:xfrm>
            <a:off x="7324671" y="2077625"/>
            <a:ext cx="16797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Умные электросети и энергоэффективность транспорта и зданий (сейчас → далее)
</a:t>
            </a:r>
            <a:endParaRPr lang="en-US" sz="1173" dirty="0"/>
          </a:p>
        </p:txBody>
      </p:sp>
      <p:sp>
        <p:nvSpPr>
          <p:cNvPr id="20" name="Text 9"/>
          <p:cNvSpPr txBox="1"/>
          <p:nvPr/>
        </p:nvSpPr>
        <p:spPr>
          <a:xfrm>
            <a:off x="7062451" y="2944223"/>
            <a:ext cx="1622700" cy="12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Умные сети снижают потери и повышают надежность. Параллельно растет энергоэффективность зданий и транспорта, ускоряя сокращение зависимости от углеводородов и выбросов.
</a:t>
            </a:r>
            <a:endParaRPr lang="en-US" sz="991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89218" y="1324100"/>
            <a:ext cx="2461230" cy="2790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6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Отрасли, которые быстрее всего меняются под влиянием НТП
</a:t>
            </a:r>
            <a:endParaRPr lang="en-US" sz="2563" dirty="0"/>
          </a:p>
        </p:txBody>
      </p:sp>
      <p:sp>
        <p:nvSpPr>
          <p:cNvPr id="9" name="Text 2"/>
          <p:cNvSpPr txBox="1"/>
          <p:nvPr/>
        </p:nvSpPr>
        <p:spPr>
          <a:xfrm>
            <a:off x="306750" y="1478300"/>
            <a:ext cx="3225900" cy="248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3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НТП одновременно обновляет разные сферы: от производства и медицины до связи и образования. Это видно по тому, какие технологии переходят из лабораторий и стартапов в повседневные процессы.
</a:t>
            </a:r>
            <a:pPr algn="l" indent="0" marL="0">
              <a:lnSpc>
                <a:spcPct val="100000"/>
              </a:lnSpc>
              <a:buNone/>
            </a:pPr>
            <a:r>
              <a:rPr lang="en-US" sz="1223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23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«чувствительные» отрасли — там, где можно быстро собирать данные, автоматизировать процессы и менять алгоритмы управления.
</a:t>
            </a:r>
            <a:pPr algn="l" indent="0" marL="0">
              <a:lnSpc>
                <a:spcPct val="100000"/>
              </a:lnSpc>
              <a:buNone/>
            </a:pPr>
            <a:r>
              <a:rPr lang="en-US" sz="1223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23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направлениям применения технологий НТП (качественное описание, без привязки к одному статистическому источнику).
</a:t>
            </a:r>
            <a:endParaRPr lang="en-US" sz="1223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3301067"/>
            <a:ext cx="9144000" cy="183951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в эпоху высоких технологий
</a:t>
            </a:r>
            <a:endParaRPr lang="en-US" sz="3200" dirty="0"/>
          </a:p>
        </p:txBody>
      </p:sp>
      <p:sp>
        <p:nvSpPr>
          <p:cNvPr id="9" name="Text 2"/>
          <p:cNvSpPr txBox="1"/>
          <p:nvPr/>
        </p:nvSpPr>
        <p:spPr>
          <a:xfrm>
            <a:off x="796350" y="1386500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6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все чаще строится вокруг цифровых систем: инженер и программист используют данные, датчики и инструменты анализа, а оператор оборудования управляет процессами через интерфейсы и панели. Это меняет повседневные задачи труда.
</a:t>
            </a:r>
            <a:endParaRPr lang="en-US" sz="1463" dirty="0"/>
          </a:p>
        </p:txBody>
      </p:sp>
      <p:sp>
        <p:nvSpPr>
          <p:cNvPr id="10" name="Text 3"/>
          <p:cNvSpPr txBox="1"/>
          <p:nvPr/>
        </p:nvSpPr>
        <p:spPr>
          <a:xfrm>
            <a:off x="5142838" y="1386500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42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человека требуются цифровая грамотность, инженерное мышление, умение работать с данными и знание английского языка. Рутинные операции сокращаются, а спрос на тех, кто способен учиться и мыслить творчески, растет.
</a:t>
            </a:r>
            <a:endParaRPr lang="en-US" sz="154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40083" y="1325853"/>
            <a:ext cx="4759500" cy="278709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НТП влияет на экономику и общество
</a:t>
            </a:r>
            <a:endParaRPr lang="en-US" sz="32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167500"/>
            <a:ext cx="3271800" cy="310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7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практике сильнее всего выигрывают те регионы и компании, где быстрее обновляют компетенции и создают непрерывные программы переподготовки.
</a:t>
            </a:r>
            <a:pPr algn="l" indent="0" marL="0">
              <a:lnSpc>
                <a:spcPct val="100000"/>
              </a:lnSpc>
              <a:buNone/>
            </a:pPr>
            <a:r>
              <a:rPr lang="en-US" sz="137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7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Технологии повышают эффективность, но социальный эффект зависит от готовности системы обучения: без нее растет неравномерность возможностей.
</a:t>
            </a:r>
            <a:pPr algn="l" indent="0" marL="0">
              <a:lnSpc>
                <a:spcPct val="100000"/>
              </a:lnSpc>
              <a:buNone/>
            </a:pPr>
            <a:r>
              <a:rPr lang="en-US" sz="137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7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Обобщение: взаимосвязь образования и результатов внедрения технологий фиксируется в многочисленных исследованиях о навыках и производительности; конкретные цифры не представлены.
</a:t>
            </a:r>
            <a:endParaRPr lang="en-US" sz="1375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6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Социальные риски нового индустриального развития
</a:t>
            </a:r>
            <a:endParaRPr lang="en-US" sz="2563" dirty="0"/>
          </a:p>
        </p:txBody>
      </p:sp>
      <p:sp>
        <p:nvSpPr>
          <p:cNvPr id="5" name="Text 2"/>
          <p:cNvSpPr txBox="1"/>
          <p:nvPr/>
        </p:nvSpPr>
        <p:spPr>
          <a:xfrm>
            <a:off x="306750" y="1373250"/>
            <a:ext cx="39249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4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Неравенство доступа к технологиям создаёт «разрыв возможностей»: одни регионы и отрасли получают ускорение и новые рабочие места, а другие отстают из‑за нехватки капитала, инфраструктуры и управленческой экспертизы.
</a:t>
            </a:r>
            <a:endParaRPr lang="en-US" sz="1545" dirty="0"/>
          </a:p>
        </p:txBody>
      </p:sp>
      <p:sp>
        <p:nvSpPr>
          <p:cNvPr id="6" name="Text 3"/>
          <p:cNvSpPr txBox="1"/>
          <p:nvPr/>
        </p:nvSpPr>
        <p:spPr>
          <a:xfrm>
            <a:off x="306750" y="3059650"/>
            <a:ext cx="39249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Цифровой разрыв усиливается разной готовностью школ и предприятий: при ограниченном доступе к современному образованию людям сложнее адаптироваться к новым требованиям рынка труда.
</a:t>
            </a:r>
            <a:endParaRPr lang="en-US" sz="1600" dirty="0"/>
          </a:p>
        </p:txBody>
      </p:sp>
      <p:sp>
        <p:nvSpPr>
          <p:cNvPr id="7" name="Text 4"/>
          <p:cNvSpPr txBox="1"/>
          <p:nvPr/>
        </p:nvSpPr>
        <p:spPr>
          <a:xfrm>
            <a:off x="4700050" y="1373250"/>
            <a:ext cx="41124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Киберугрозы растут вместе с подключенностью оборудования и данных. Уязвимость к атакам может нарушить производство и связь, поэтому защита информации становится частью экономической устойчивости.
</a:t>
            </a:r>
            <a:endParaRPr lang="en-US" sz="1600" dirty="0"/>
          </a:p>
        </p:txBody>
      </p:sp>
      <p:sp>
        <p:nvSpPr>
          <p:cNvPr id="8" name="Text 5"/>
          <p:cNvSpPr txBox="1"/>
          <p:nvPr/>
        </p:nvSpPr>
        <p:spPr>
          <a:xfrm>
            <a:off x="4700050" y="3059650"/>
            <a:ext cx="41124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3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Вытеснение низкоквалифицированного труда сопровождается моральным устареванием профессий с повторяющимися операциями. Ответ — защита данных, модернизация образования, переподготовка и развитие собственных НИОКР.
</a:t>
            </a:r>
            <a:endParaRPr lang="en-US" sz="1531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1500" y="1578899"/>
            <a:ext cx="8301000" cy="272570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6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школьное образование связано с профессиями будущего
</a:t>
            </a:r>
            <a:endParaRPr lang="en-US" sz="2563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068287"/>
            <a:ext cx="8530500" cy="35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Логическая цепочка от интереса к дисциплинам и проектной работе к выбору профиля и профессиям в ИТ, инженерии, энергетике и кибербезопасности.
</a:t>
            </a:r>
            <a:endParaRPr lang="en-US" sz="1408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40083" y="1325853"/>
            <a:ext cx="4759500" cy="278709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4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Куда направляются инвестиции в технологии
</a:t>
            </a:r>
            <a:endParaRPr lang="en-US" sz="2947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167500"/>
            <a:ext cx="3271800" cy="310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9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Ключевое место занимают цифровые технологии и электронная промышленность: именно они поддерживают автоматизацию, связь и платформенные решения в индустрии.
</a:t>
            </a:r>
            <a:pPr algn="l" indent="0" marL="0">
              <a:lnSpc>
                <a:spcPct val="100000"/>
              </a:lnSpc>
              <a:buNone/>
            </a:pPr>
            <a:r>
              <a:rPr lang="en-US" sz="1409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9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Инвестиционный приоритет в электронике и ИТ ускоряет технологическую модернизацию, а заметный рост в энергетике и биотехнологиях указывает на стратегическую переориентацию.
</a:t>
            </a:r>
            <a:pPr algn="l" indent="0" marL="0">
              <a:lnSpc>
                <a:spcPct val="100000"/>
              </a:lnSpc>
              <a:buNone/>
            </a:pPr>
            <a:r>
              <a:rPr lang="en-US" sz="1409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9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Качественное распределение по направлениям, без привязки к конкретным официальным цифрам (структура по описанию из сценария).
</a:t>
            </a:r>
            <a:endParaRPr lang="en-US" sz="1409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555150" y="1358900"/>
            <a:ext cx="22968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Импортозамещение должно сочетаться с укреплением научных школ, поддержкой инженерного образования и обновлением кадрового потенциала, чтобы участвовать в мировой конкуренции на сопоставимых условиях.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63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в условиях мирового технологического перехода
</a:t>
            </a:r>
            <a:endParaRPr lang="en-US" sz="2563" dirty="0"/>
          </a:p>
        </p:txBody>
      </p:sp>
      <p:sp>
        <p:nvSpPr>
          <p:cNvPr id="9" name="Text 3"/>
          <p:cNvSpPr txBox="1"/>
          <p:nvPr/>
        </p:nvSpPr>
        <p:spPr>
          <a:xfrm>
            <a:off x="306750" y="1358900"/>
            <a:ext cx="22968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России особенно важны развитие микроэлектроники и промышленной автоматизации, а также сильные цепочки в авиастроении и космических технологиях, где требуются сложные компетенции и надежные поставки.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3430950" y="1358900"/>
            <a:ext cx="22968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Критичны химическая промышленность и атомная энергетика, а также системная модернизация предприятий: это помогает сохранять технологическую самостоятельность и снижать зависимость от внешних ограничений.
</a:t>
            </a:r>
            <a:endParaRPr lang="en-US" sz="16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24089" y="1324100"/>
            <a:ext cx="2991488" cy="27906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6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Преимущества и ограничения нового индустриального развития
</a:t>
            </a:r>
            <a:endParaRPr lang="en-US" sz="2563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167500"/>
            <a:ext cx="3271800" cy="310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технологический прогресс одновременно дает измеримые выгоды и создаёт новые риски, требующие управления компетенциями и инфраструктурой.
</a:t>
            </a:r>
            <a:pPr algn="l" indent="0" marL="0">
              <a:lnSpc>
                <a:spcPct val="100000"/>
              </a:lnSpc>
              <a:buNone/>
            </a:pPr>
            <a:r>
              <a:rPr lang="en-US" sz="150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Технологии дают эффект только при «сопровождении» — инвестициях, подготовке кадров и управлении рисками данных и поставок.
</a:t>
            </a:r>
            <a:pPr algn="l" indent="0" marL="0">
              <a:lnSpc>
                <a:spcPct val="100000"/>
              </a:lnSpc>
              <a:buNone/>
            </a:pPr>
            <a:r>
              <a:rPr lang="en-US" sz="150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типовых эффектов и рисков НТП, описанных в рамках сценария (без привязки к конкретной статистике).
</a:t>
            </a:r>
            <a:endParaRPr lang="en-US" sz="1503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15975" y="1323600"/>
            <a:ext cx="6298800" cy="260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594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вывод: НТП меняет экономику, труд и общество
</a:t>
            </a:r>
            <a:pPr algn="l" indent="0" marL="0">
              <a:lnSpc>
                <a:spcPct val="100000"/>
              </a:lnSpc>
              <a:buNone/>
            </a:pPr>
            <a:r>
              <a:rPr lang="en-US" sz="1617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17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Научно-технический прогресс сформировал новый этап индустриального развития, где ключевыми ресурсами становятся знания, данные, инновации и человеческий капитал. Будущее промышленности опирается на науку, образование, поддержку исследований и умение адаптироваться.
</a:t>
            </a:r>
            <a:endParaRPr lang="en-US" sz="3594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2026-05-11T14:33:33Z</dcterms:created>
  <dcterms:modified xsi:type="dcterms:W3CDTF">2026-05-11T14:33:33Z</dcterms:modified>
</cp:coreProperties>
</file>