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image" Target="../media/image-9-11.png"/><Relationship Id="rId12" Type="http://schemas.openxmlformats.org/officeDocument/2006/relationships/image" Target="../media/image-9-12.png"/><Relationship Id="rId13" Type="http://schemas.openxmlformats.org/officeDocument/2006/relationships/image" Target="../media/image-9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image" Target="../media/image-11-6.jpe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57977" y="253644"/>
            <a:ext cx="3690736" cy="24364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88729" y="651641"/>
            <a:ext cx="3582261" cy="35583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50" dirty="0"/>
          </a:p>
        </p:txBody>
      </p:sp>
      <p:sp>
        <p:nvSpPr>
          <p:cNvPr id="5" name="Text 1"/>
          <p:cNvSpPr txBox="1"/>
          <p:nvPr/>
        </p:nvSpPr>
        <p:spPr>
          <a:xfrm>
            <a:off x="1085985" y="1196341"/>
            <a:ext cx="3585005" cy="20380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Районы США: как устроено пространство страны
</a:t>
            </a:r>
            <a:endParaRPr lang="en-US" sz="3600" dirty="0"/>
          </a:p>
        </p:txBody>
      </p:sp>
      <p:sp>
        <p:nvSpPr>
          <p:cNvPr id="6" name="Text 2"/>
          <p:cNvSpPr txBox="1"/>
          <p:nvPr/>
        </p:nvSpPr>
        <p:spPr>
          <a:xfrm>
            <a:off x="5327650" y="2837051"/>
            <a:ext cx="3421063" cy="1529771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США делятся на крупные районы с разной историей заселения, природой, плотностью и экономикой.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1743" y="1245327"/>
            <a:ext cx="3101907" cy="320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8525" y="399850"/>
            <a:ext cx="6621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62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знать районное деление США?
</a:t>
            </a:r>
            <a:endParaRPr lang="en-US" sz="2762" dirty="0"/>
          </a:p>
        </p:txBody>
      </p:sp>
      <p:sp>
        <p:nvSpPr>
          <p:cNvPr id="7" name="Text 1"/>
          <p:cNvSpPr txBox="1"/>
          <p:nvPr/>
        </p:nvSpPr>
        <p:spPr>
          <a:xfrm>
            <a:off x="3851275" y="2009067"/>
            <a:ext cx="4678128" cy="157974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Районы объясняют, почему в одной стране сосуществуют разные модели жизни и хозяйства. Истоки — колонизация Атлантического побережья и освоение внутренних территорий, а затем продвижение на Запад в XIX веке. Сегодня различия поддерживают климат, транспорт и экономика.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41669" y="1406674"/>
            <a:ext cx="4352503" cy="24642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4645" y="4055250"/>
            <a:ext cx="30714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целом Северо-Восток тяготеет к услугам, Юг — к энергии и сервисам, Средний Запад — к сельскому хозяйству и промышленности, Запад — к технологиям и динамичному росту.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670771" y="941092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школьному курсу географии (без привязки к одной статистике).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33152" y="1457473"/>
            <a:ext cx="2768100" cy="235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 сравним, чем отличаются районы по ключевым признакам: урбанизация и специализация экономики.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95850" y="399850"/>
            <a:ext cx="66240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57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главных района США: общее сравнение
</a:t>
            </a:r>
            <a:endParaRPr lang="en-US" sz="2157" dirty="0"/>
          </a:p>
        </p:txBody>
      </p:sp>
      <p:sp>
        <p:nvSpPr>
          <p:cNvPr id="10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1275" y="397625"/>
            <a:ext cx="6628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65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Северо-Восток: историческое ядро США
</a:t>
            </a:r>
            <a:endParaRPr lang="en-US" sz="2565" dirty="0"/>
          </a:p>
        </p:txBody>
      </p:sp>
      <p:sp>
        <p:nvSpPr>
          <p:cNvPr id="8" name="Text 1"/>
          <p:cNvSpPr txBox="1"/>
          <p:nvPr/>
        </p:nvSpPr>
        <p:spPr>
          <a:xfrm>
            <a:off x="587335" y="1972579"/>
            <a:ext cx="2019600" cy="25095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Северо-Восток включает Нью-Йорк, Пенсильванию, Массачусетс, Нью-Джерси и соседние штаты Новой Англии. Здесь сложились первые крупные города страны.
</a:t>
            </a:r>
            <a:endParaRPr lang="en-US" sz="200" dirty="0"/>
          </a:p>
        </p:txBody>
      </p:sp>
      <p:sp>
        <p:nvSpPr>
          <p:cNvPr id="9" name="Text 2"/>
          <p:cNvSpPr txBox="1"/>
          <p:nvPr/>
        </p:nvSpPr>
        <p:spPr>
          <a:xfrm>
            <a:off x="3231992" y="1972583"/>
            <a:ext cx="2019639" cy="25094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транспортные и торговые связи с Европой помогли району накопить капитал и ускорить развитие. Морские маршруты и портовая инфраструктура стали его «каркасом».
</a:t>
            </a:r>
            <a:endParaRPr lang="en-US" sz="200" dirty="0"/>
          </a:p>
        </p:txBody>
      </p:sp>
      <p:sp>
        <p:nvSpPr>
          <p:cNvPr id="10" name="Text 3"/>
          <p:cNvSpPr txBox="1"/>
          <p:nvPr/>
        </p:nvSpPr>
        <p:spPr>
          <a:xfrm>
            <a:off x="5877982" y="1972583"/>
            <a:ext cx="2019639" cy="25094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плотность населения сочетается с сильной концентрацией университетов, банков и медицинских центров. Отсюда и заметная доля старой промышленной застройки в городах.
</a:t>
            </a:r>
            <a:endParaRPr lang="en-US" sz="200" dirty="0"/>
          </a:p>
        </p:txBody>
      </p:sp>
      <p:sp>
        <p:nvSpPr>
          <p:cNvPr id="11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1300" y="1075209"/>
            <a:ext cx="8400600" cy="150948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8803" y="3057213"/>
            <a:ext cx="3649180" cy="11642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Нью-Йорк как деловой узел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Нью-Йорк и Бостон выросли благодаря выгодному положению у Атлантического океана. Морская торговля и приток иммигрантов укрепляли население и рабочие места.
</a:t>
            </a:r>
            <a:endParaRPr lang="en-US" sz="1500" dirty="0"/>
          </a:p>
        </p:txBody>
      </p:sp>
      <p:sp>
        <p:nvSpPr>
          <p:cNvPr id="7" name="Text 1"/>
          <p:cNvSpPr txBox="1"/>
          <p:nvPr/>
        </p:nvSpPr>
        <p:spPr>
          <a:xfrm>
            <a:off x="4896052" y="3057213"/>
            <a:ext cx="3649180" cy="11642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Бостон как центр науки и инноваций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Нью-Йорке сосредоточены штаб-квартиры крупнейших банков, фондовая биржа и международные организации. В Бостоне сильны научные центры, университеты и инновационные компании.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395400" y="399850"/>
            <a:ext cx="66183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6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Атлантические мегаполисы и портовая экономика
</a:t>
            </a:r>
            <a:endParaRPr lang="en-US" sz="2067" dirty="0"/>
          </a:p>
        </p:txBody>
      </p:sp>
      <p:sp>
        <p:nvSpPr>
          <p:cNvPr id="9" name="Text 3"/>
          <p:cNvSpPr txBox="1"/>
          <p:nvPr/>
        </p:nvSpPr>
        <p:spPr>
          <a:xfrm>
            <a:off x="7968815" y="4482077"/>
            <a:ext cx="792956" cy="5539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1900" y="1276393"/>
            <a:ext cx="4936500" cy="26636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1800" y="4513200"/>
            <a:ext cx="3071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Качественная шкала для демонстрации различий (без привязки к конкретному числу).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90875" y="397625"/>
            <a:ext cx="6629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95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крупнейших районов по населению и урбанизации
</a:t>
            </a:r>
            <a:endParaRPr lang="en-US" sz="1695" dirty="0"/>
          </a:p>
        </p:txBody>
      </p:sp>
      <p:sp>
        <p:nvSpPr>
          <p:cNvPr id="7" name="Text 2"/>
          <p:cNvSpPr txBox="1"/>
          <p:nvPr/>
        </p:nvSpPr>
        <p:spPr>
          <a:xfrm>
            <a:off x="647700" y="1518533"/>
            <a:ext cx="2584247" cy="26629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быстрый прирост населения обычно связывают с Югом, а максимальная доля городских жителей чаще характерна для Северо-Востока и Запада.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71888" y="4165341"/>
            <a:ext cx="33582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Разница в темпах роста и плотности городов помогает понять, почему в районах неодинаково распределяются рабочие места, жильё и транспортная нагрузка.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1275" y="397625"/>
            <a:ext cx="6628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3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Юг США: демографический рост и хозяйственная динамика
</a:t>
            </a:r>
            <a:endParaRPr lang="en-US" sz="1739" dirty="0"/>
          </a:p>
        </p:txBody>
      </p:sp>
      <p:sp>
        <p:nvSpPr>
          <p:cNvPr id="8" name="Text 1"/>
          <p:cNvSpPr txBox="1"/>
          <p:nvPr/>
        </p:nvSpPr>
        <p:spPr>
          <a:xfrm>
            <a:off x="587335" y="1580063"/>
            <a:ext cx="2019600" cy="29020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Юг включает Техас, Флориду, Джорджию, Северную и Южную Каролину, Виргинию, Теннесси и другие штаты. Тёплый климат и более доступное жильё поддерживают приток жителей.
</a:t>
            </a:r>
            <a:endParaRPr lang="en-US" sz="200" dirty="0"/>
          </a:p>
        </p:txBody>
      </p:sp>
      <p:sp>
        <p:nvSpPr>
          <p:cNvPr id="9" name="Text 2"/>
          <p:cNvSpPr txBox="1"/>
          <p:nvPr/>
        </p:nvSpPr>
        <p:spPr>
          <a:xfrm>
            <a:off x="3170515" y="1580063"/>
            <a:ext cx="2019600" cy="29020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Район предлагает много рабочих мест в услугах, энергетике и логистике. Это видно по росту городов Хьюстон, Даллас, Атланта, Майами и Шарлотт.
</a:t>
            </a:r>
            <a:endParaRPr lang="en-US" sz="200" dirty="0"/>
          </a:p>
        </p:txBody>
      </p:sp>
      <p:sp>
        <p:nvSpPr>
          <p:cNvPr id="10" name="Text 3"/>
          <p:cNvSpPr txBox="1"/>
          <p:nvPr/>
        </p:nvSpPr>
        <p:spPr>
          <a:xfrm>
            <a:off x="5730835" y="1580063"/>
            <a:ext cx="2019600" cy="29020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Юга сочетает нефтегазовую отрасль, сельское хозяйство, туризм и международную торговлю. Поэтому развитие опирается как на ресурсы, так и на инфраструктуру связей.
</a:t>
            </a:r>
            <a:endParaRPr lang="en-US" sz="200" dirty="0"/>
          </a:p>
        </p:txBody>
      </p:sp>
      <p:sp>
        <p:nvSpPr>
          <p:cNvPr id="11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8856" y="1754181"/>
            <a:ext cx="7954527" cy="23339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425" y="397625"/>
            <a:ext cx="6621600" cy="9417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формировалась специализация Юга
</a:t>
            </a:r>
            <a:pPr algn="l" indent="0" marL="0">
              <a:lnSpc>
                <a:spcPct val="90000"/>
              </a:lnSpc>
              <a:buNone/>
            </a:pPr>
            <a:r>
              <a:rPr lang="en-US" sz="25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Логическая последовательность изменений хозяйства и городской динамики
</a:t>
            </a:r>
            <a:endParaRPr lang="en-US" sz="2568" dirty="0"/>
          </a:p>
        </p:txBody>
      </p:sp>
      <p:sp>
        <p:nvSpPr>
          <p:cNvPr id="6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5773" y="1160879"/>
            <a:ext cx="457784" cy="45778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845387" y="1175618"/>
            <a:ext cx="481766" cy="42823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55753" y="1197030"/>
            <a:ext cx="481766" cy="385413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069869" y="1160879"/>
            <a:ext cx="457715" cy="457715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3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Средний Запад: зерновой и промышленный пояс
</a:t>
            </a:r>
            <a:endParaRPr lang="en-US" sz="2103" dirty="0"/>
          </a:p>
        </p:txBody>
      </p:sp>
      <p:sp>
        <p:nvSpPr>
          <p:cNvPr id="16" name="Text 1"/>
          <p:cNvSpPr txBox="1"/>
          <p:nvPr/>
        </p:nvSpPr>
        <p:spPr>
          <a:xfrm>
            <a:off x="630334" y="1848168"/>
            <a:ext cx="1574059" cy="2350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Зерно и животноводство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 известен производством кукурузы, сои, пшеницы, а также молока и мяса. Здесь сильны цепочки «от поля до переработки», что поддерживает устойчивую занятость.
</a:t>
            </a:r>
            <a:endParaRPr lang="en-US" sz="1500" dirty="0"/>
          </a:p>
        </p:txBody>
      </p:sp>
      <p:sp>
        <p:nvSpPr>
          <p:cNvPr id="17" name="Text 2"/>
          <p:cNvSpPr txBox="1"/>
          <p:nvPr/>
        </p:nvSpPr>
        <p:spPr>
          <a:xfrm>
            <a:off x="2755444" y="1848168"/>
            <a:ext cx="1574059" cy="2350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Переработка сельхозсырья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Сельскохозяйственная продукция превращается в продукты питания и полуфабрикаты. Это развивает пищевую промышленность и повышает ценность местных ресурсов для внутреннего рынка.
</a:t>
            </a:r>
            <a:endParaRPr lang="en-US" sz="1500" dirty="0"/>
          </a:p>
        </p:txBody>
      </p:sp>
      <p:sp>
        <p:nvSpPr>
          <p:cNvPr id="18" name="Text 3"/>
          <p:cNvSpPr txBox="1"/>
          <p:nvPr/>
        </p:nvSpPr>
        <p:spPr>
          <a:xfrm>
            <a:off x="4880554" y="1848168"/>
            <a:ext cx="1574059" cy="2350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и логистика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Чикаго и другие города стали ключевыми центрами перевозок благодаря удобному положению внутри страны. Железные дороги и автомагистрали связывают фермы с фабриками и портами.
</a:t>
            </a:r>
            <a:endParaRPr lang="en-US" sz="1500" dirty="0"/>
          </a:p>
        </p:txBody>
      </p:sp>
      <p:sp>
        <p:nvSpPr>
          <p:cNvPr id="19" name="Text 4"/>
          <p:cNvSpPr txBox="1"/>
          <p:nvPr/>
        </p:nvSpPr>
        <p:spPr>
          <a:xfrm>
            <a:off x="6989644" y="1848168"/>
            <a:ext cx="1574059" cy="2350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Машиностроение и металлургия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промышленной истории региона заметны машиностроение, металлургия и автомобилестроение. Детройт, Кливленд и Милуоки формировали сильную индустриальную специализацию.
</a:t>
            </a:r>
            <a:endParaRPr lang="en-US" sz="1500" dirty="0"/>
          </a:p>
        </p:txBody>
      </p:sp>
      <p:sp>
        <p:nvSpPr>
          <p:cNvPr id="20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1900" y="1276393"/>
            <a:ext cx="4936500" cy="26636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1800" y="4513200"/>
            <a:ext cx="3071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2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Обобщённое распределение по школьным учебным материалам (качественная модель, без точной статистики).
</a:t>
            </a:r>
            <a:endParaRPr lang="en-US" sz="812" dirty="0"/>
          </a:p>
        </p:txBody>
      </p:sp>
      <p:sp>
        <p:nvSpPr>
          <p:cNvPr id="6" name="Text 1"/>
          <p:cNvSpPr txBox="1"/>
          <p:nvPr/>
        </p:nvSpPr>
        <p:spPr>
          <a:xfrm>
            <a:off x="390875" y="397625"/>
            <a:ext cx="6629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28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Хозяйственная структура Среднего Запада
</a:t>
            </a:r>
            <a:endParaRPr lang="en-US" sz="2428" dirty="0"/>
          </a:p>
        </p:txBody>
      </p:sp>
      <p:sp>
        <p:nvSpPr>
          <p:cNvPr id="7" name="Text 2"/>
          <p:cNvSpPr txBox="1"/>
          <p:nvPr/>
        </p:nvSpPr>
        <p:spPr>
          <a:xfrm>
            <a:off x="647700" y="1518533"/>
            <a:ext cx="2584247" cy="26629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Агробизнес и переработка составляют «ядро» экономики, а машиностроение и логистика усиливаются благодаря транспортным коридорам и узлам.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71888" y="4165341"/>
            <a:ext cx="33582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Схожие природные условия и центральное положение страны делают специализацию района предсказуемой: ресурсы → производство → перевозка.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225" y="1355252"/>
            <a:ext cx="2592300" cy="211383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1523" y="1355252"/>
            <a:ext cx="2592300" cy="211383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64703" y="1355252"/>
            <a:ext cx="2592300" cy="211383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4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Великие озёра и индустриальное наследие
</a:t>
            </a:r>
            <a:endParaRPr lang="en-US" sz="2404" dirty="0"/>
          </a:p>
        </p:txBody>
      </p:sp>
      <p:sp>
        <p:nvSpPr>
          <p:cNvPr id="11" name="Text 1"/>
          <p:cNvSpPr txBox="1"/>
          <p:nvPr/>
        </p:nvSpPr>
        <p:spPr>
          <a:xfrm>
            <a:off x="611750" y="3242474"/>
            <a:ext cx="21582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73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Порталы промышленности: металл, вода и дороги
</a:t>
            </a:r>
            <a:pPr algn="l" indent="0" marL="0">
              <a:lnSpc>
                <a:spcPct val="90000"/>
              </a:lnSpc>
              <a:buNone/>
            </a:pPr>
            <a:r>
              <a:rPr lang="en-US" sz="29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698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районе Великих озёр промышленность опиралась на сочетание ресурсов и логистики: вода для производства, доступ к железной руде и углю, а также удобные транспортные пути. Это помогало строить крупные предприятия и выпускать продукцию, востребованную внутри страны. Даже сегодня сеть маршрутов остаётся опорой внутренней торговли.
</a:t>
            </a:r>
            <a:endParaRPr lang="en-US" sz="873" dirty="0"/>
          </a:p>
        </p:txBody>
      </p:sp>
      <p:sp>
        <p:nvSpPr>
          <p:cNvPr id="12" name="Text 2"/>
          <p:cNvSpPr txBox="1"/>
          <p:nvPr/>
        </p:nvSpPr>
        <p:spPr>
          <a:xfrm>
            <a:off x="3432325" y="3242474"/>
            <a:ext cx="21582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73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Города-станки: от Детройта до Кливленда
</a:t>
            </a:r>
            <a:pPr algn="l" indent="0" marL="0">
              <a:lnSpc>
                <a:spcPct val="90000"/>
              </a:lnSpc>
              <a:buNone/>
            </a:pPr>
            <a:r>
              <a:rPr lang="en-US" sz="29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698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Детройт, Чикаго, Кливленд и Питтсбург стали символами тяжёлой индустрии и смежных отраслей. Металлургия, автомобилестроение и производство оборудования формировали рабочие места и целые промышленные районы. Модернизация не уничтожила характер городов: сохраняется индустриальный облик и инфраструктура для грузопотоков.
</a:t>
            </a:r>
            <a:endParaRPr lang="en-US" sz="873" dirty="0"/>
          </a:p>
        </p:txBody>
      </p:sp>
      <p:sp>
        <p:nvSpPr>
          <p:cNvPr id="13" name="Text 3"/>
          <p:cNvSpPr txBox="1"/>
          <p:nvPr/>
        </p:nvSpPr>
        <p:spPr>
          <a:xfrm>
            <a:off x="6186450" y="3242474"/>
            <a:ext cx="21582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73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Судостроение и «тяжёлые» профессии
</a:t>
            </a:r>
            <a:pPr algn="l" indent="0" marL="0">
              <a:lnSpc>
                <a:spcPct val="90000"/>
              </a:lnSpc>
              <a:buNone/>
            </a:pPr>
            <a:r>
              <a:rPr lang="en-US" sz="29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698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Наряду с автомобилями развивались судостроение и другие направления тяжёлой промышленности, где важны масштаб, точность и надёжная материальная база. В результате сформировались устойчивые цепочки поставок — от добычи сырья до сборки готовой продукции. Сегодня многие города перестраиваются, но железнодорожная сеть продолжает работать как связующее звено.
</a:t>
            </a:r>
            <a:endParaRPr lang="en-US" sz="873" dirty="0"/>
          </a:p>
        </p:txBody>
      </p:sp>
      <p:sp>
        <p:nvSpPr>
          <p:cNvPr id="14" name="Text 4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4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Великие озёра и индустриальное наследие
</a:t>
            </a:r>
            <a:endParaRPr lang="en-US" sz="2404" dirty="0"/>
          </a:p>
        </p:txBody>
      </p:sp>
      <p:sp>
        <p:nvSpPr>
          <p:cNvPr id="15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35600" y="1945520"/>
            <a:ext cx="1664921" cy="23014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 включает Калифорнию, Вашингтон, Орегон, Неваду, Аризону, Колорадо, Юту и другие штаты горного пояса и Тихоокеанского побережья. Здесь особенно заметны резкие различия ландшафтов — от океана к пустыням.
</a:t>
            </a:r>
            <a:endParaRPr lang="en-US" sz="300" dirty="0"/>
          </a:p>
        </p:txBody>
      </p:sp>
      <p:sp>
        <p:nvSpPr>
          <p:cNvPr id="8" name="Text 1"/>
          <p:cNvSpPr txBox="1"/>
          <p:nvPr/>
        </p:nvSpPr>
        <p:spPr>
          <a:xfrm>
            <a:off x="2681930" y="1945521"/>
            <a:ext cx="1664921" cy="23014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Пустыни и Скалистые горы соседствуют с приокеаническими равнинами, а высокая сейсмичность и дефицит воды создают требования к инфраструктуре. Расселение и хозяйство приспосабливаются к ограниченным ресурсам и рискам.
</a:t>
            </a:r>
            <a:endParaRPr lang="en-US" sz="300" dirty="0"/>
          </a:p>
        </p:txBody>
      </p:sp>
      <p:sp>
        <p:nvSpPr>
          <p:cNvPr id="9" name="Text 2"/>
          <p:cNvSpPr txBox="1"/>
          <p:nvPr/>
        </p:nvSpPr>
        <p:spPr>
          <a:xfrm>
            <a:off x="4795180" y="1945520"/>
            <a:ext cx="1664921" cy="23014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Там, где природные условия требуют технологических решений, быстро растут кластеры инноваций: аэрокосмическая отрасль, технологические компании, военные базы. Дополняют картину киноиндустрия и туризм как драйверы занятости.
</a:t>
            </a:r>
            <a:endParaRPr lang="en-US" sz="300" dirty="0"/>
          </a:p>
        </p:txBody>
      </p:sp>
      <p:sp>
        <p:nvSpPr>
          <p:cNvPr id="10" name="Text 3"/>
          <p:cNvSpPr txBox="1"/>
          <p:nvPr/>
        </p:nvSpPr>
        <p:spPr>
          <a:xfrm>
            <a:off x="6923360" y="1945520"/>
            <a:ext cx="1664921" cy="23014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Внутренние территории особенно зависят от орошаемых долин: крупное сельское хозяйство держится на водоснабжении. Одновременно мегаполисы на побережье усиливают сервисную экономику и привлекают специалистов со всего США.
</a:t>
            </a:r>
            <a:endParaRPr lang="en-US" sz="300" dirty="0"/>
          </a:p>
        </p:txBody>
      </p:sp>
      <p:sp>
        <p:nvSpPr>
          <p:cNvPr id="11" name="Text 4"/>
          <p:cNvSpPr txBox="1"/>
          <p:nvPr/>
        </p:nvSpPr>
        <p:spPr>
          <a:xfrm>
            <a:off x="395300" y="399850"/>
            <a:ext cx="6618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26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 США: пространство контрастов и инноваций
</a:t>
            </a:r>
            <a:endParaRPr lang="en-US" sz="2026" dirty="0"/>
          </a:p>
        </p:txBody>
      </p:sp>
      <p:sp>
        <p:nvSpPr>
          <p:cNvPr id="12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7375" y="1520151"/>
            <a:ext cx="5506500" cy="22106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2901" y="4055250"/>
            <a:ext cx="30621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Запада и Востока «работают» на разные уровни страны: одни концентрируют управление и финансы, другие — транспорт и технологии. От специализации зависит и тип городской занятости.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02908" y="991291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учебного курса по районам США; обобщение функций городов без числовых показателей.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98425" y="397625"/>
            <a:ext cx="6621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9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города США и их функции
</a:t>
            </a:r>
            <a:endParaRPr lang="en-US" sz="2797" dirty="0"/>
          </a:p>
        </p:txBody>
      </p:sp>
      <p:sp>
        <p:nvSpPr>
          <p:cNvPr id="9" name="Text 3"/>
          <p:cNvSpPr txBox="1"/>
          <p:nvPr/>
        </p:nvSpPr>
        <p:spPr>
          <a:xfrm>
            <a:off x="6640402" y="1457473"/>
            <a:ext cx="1916856" cy="23525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собраны примеры городов, где заметнее всего проявляются их специализация и роль в общенациональных связях.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3662" y="409922"/>
            <a:ext cx="6624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5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как фактор районных различий
</a:t>
            </a:r>
            <a:endParaRPr lang="en-US" sz="2650" dirty="0"/>
          </a:p>
        </p:txBody>
      </p:sp>
      <p:sp>
        <p:nvSpPr>
          <p:cNvPr id="7" name="Text 1"/>
          <p:cNvSpPr txBox="1"/>
          <p:nvPr/>
        </p:nvSpPr>
        <p:spPr>
          <a:xfrm>
            <a:off x="8435340" y="4482077"/>
            <a:ext cx="3264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611204" y="1280387"/>
            <a:ext cx="2301600" cy="269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Северо-Восток и Средний Запад сталкиваются с холодной зимой, снегопадами и ярко выраженной сезонностью. Это влияет на транспортные сроки, отопление и выбор сельскохозяйственных культур, а значит — на расселение людей.
</a:t>
            </a:r>
            <a:endParaRPr lang="en-US" sz="400" dirty="0"/>
          </a:p>
        </p:txBody>
      </p:sp>
      <p:sp>
        <p:nvSpPr>
          <p:cNvPr id="9" name="Text 3"/>
          <p:cNvSpPr txBox="1"/>
          <p:nvPr/>
        </p:nvSpPr>
        <p:spPr>
          <a:xfrm>
            <a:off x="3229377" y="1280387"/>
            <a:ext cx="2301600" cy="269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Юг чаще имеет тёплый и влажный климат: вегетационный период длиннее, а значит, легче планировать урожаи и развивать аграрный сектор. Одновременно регион подвержен жаре и ураганам, что определяет требования к инфраструктуре и страховым рискам.
</a:t>
            </a:r>
            <a:endParaRPr lang="en-US" sz="400" dirty="0"/>
          </a:p>
        </p:txBody>
      </p:sp>
      <p:sp>
        <p:nvSpPr>
          <p:cNvPr id="10" name="Text 4"/>
          <p:cNvSpPr txBox="1"/>
          <p:nvPr/>
        </p:nvSpPr>
        <p:spPr>
          <a:xfrm>
            <a:off x="5847550" y="1280387"/>
            <a:ext cx="2301600" cy="269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 объединяет разные климатические пояса — от влажного океанического до пустынь и горных районов. Водоснабжение становится ключевым ограничителем, а различия в ресурсах меняют способы расселения и специализацию хозяйства.
</a:t>
            </a:r>
            <a:endParaRPr lang="en-US" sz="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1900" y="1276393"/>
            <a:ext cx="4936500" cy="26636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1800" y="4513200"/>
            <a:ext cx="3071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78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на основе описания направлений миграции из учебной темы; без привязки к конкретным статистическим значениям.
</a:t>
            </a:r>
            <a:endParaRPr lang="en-US" sz="778" dirty="0"/>
          </a:p>
        </p:txBody>
      </p:sp>
      <p:sp>
        <p:nvSpPr>
          <p:cNvPr id="6" name="Text 1"/>
          <p:cNvSpPr txBox="1"/>
          <p:nvPr/>
        </p:nvSpPr>
        <p:spPr>
          <a:xfrm>
            <a:off x="390875" y="397625"/>
            <a:ext cx="6629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Миграционные потоки внутри США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647700" y="1518533"/>
            <a:ext cx="2584247" cy="26629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притоке населения растёт спрос на жильё и услуги, а пригородные зоны расширяются быстрее, чем исторические центральные районы. Это меняет структуру рабочих мест и городские привычки.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71888" y="4165341"/>
            <a:ext cx="33582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Картина указывает на устойчивую тягу к Югу и Западу: климат, занятость и доступность жилья выступают как «притягивающие» факторы. Со временем это влияет на темпы роста регионов.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0883" y="1171575"/>
            <a:ext cx="3678909" cy="375219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73320" y="1290277"/>
            <a:ext cx="2957109" cy="10891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Региональная идентичность влияет на то, как проходят выборы, какие темы становятся центральными и почему разные группы по-разному оценивают одни и те же решения. Решающими оказываются повседневный опыт и структура занятости, а не только лозунги.
</a:t>
            </a:r>
            <a:endParaRPr lang="en-US" sz="1198" dirty="0"/>
          </a:p>
        </p:txBody>
      </p:sp>
      <p:sp>
        <p:nvSpPr>
          <p:cNvPr id="7" name="Text 1"/>
          <p:cNvSpPr txBox="1"/>
          <p:nvPr/>
        </p:nvSpPr>
        <p:spPr>
          <a:xfrm>
            <a:off x="5073320" y="2684737"/>
            <a:ext cx="2957109" cy="10891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Северо-Восток и значительная часть Запада чаще тяготеют к Демократической партии, тогда как многие сельские территории Юга и Среднего Запада традиционно голосуют за Республиканскую партию. Политические различия поддерживаются урбанизацией, составом населения и историей хозяйства.
</a:t>
            </a:r>
            <a:endParaRPr lang="en-US" sz="1155" dirty="0"/>
          </a:p>
        </p:txBody>
      </p:sp>
      <p:sp>
        <p:nvSpPr>
          <p:cNvPr id="8" name="Text 2"/>
          <p:cNvSpPr txBox="1"/>
          <p:nvPr/>
        </p:nvSpPr>
        <p:spPr>
          <a:xfrm>
            <a:off x="395550" y="399850"/>
            <a:ext cx="6624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46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Районы США на политической карте страны
</a:t>
            </a:r>
            <a:endParaRPr lang="en-US" sz="2346" dirty="0"/>
          </a:p>
        </p:txBody>
      </p:sp>
      <p:sp>
        <p:nvSpPr>
          <p:cNvPr id="9" name="Text 3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8856" y="1754181"/>
            <a:ext cx="7954527" cy="23339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425" y="397625"/>
            <a:ext cx="6621600" cy="9417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географии и экономики районов США
</a:t>
            </a:r>
            <a:pPr algn="l" indent="0" marL="0">
              <a:lnSpc>
                <a:spcPct val="90000"/>
              </a:lnSpc>
              <a:buNone/>
            </a:pPr>
            <a:r>
              <a:rPr lang="en-US" sz="23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и ресурсы задают «цепочку» последствий: от хозяйства и городов — к расселению, миграциям и культурным различиям.
</a:t>
            </a:r>
            <a:endParaRPr lang="en-US" sz="2338" dirty="0"/>
          </a:p>
        </p:txBody>
      </p:sp>
      <p:sp>
        <p:nvSpPr>
          <p:cNvPr id="6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5721" y="1530667"/>
            <a:ext cx="4724400" cy="22162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4645" y="4055250"/>
            <a:ext cx="30714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Специализация выступает «мостом» между природой и жизнью людей: где работают предприятия и компании, там формируются устойчивые цепочки городского развития и спрос на разные профессии.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670771" y="941092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содержания по теме «Районы США» (без числовых данных).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33152" y="1457473"/>
            <a:ext cx="2768100" cy="235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природные условия и исторические траектории привели к неодинаковой специализации районов. Это отражается на занятости, доходах и устройстве городов.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95850" y="399850"/>
            <a:ext cx="66240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47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районов США по хозяйственной специализации
</a:t>
            </a:r>
            <a:endParaRPr lang="en-US" sz="1747" dirty="0"/>
          </a:p>
        </p:txBody>
      </p:sp>
      <p:sp>
        <p:nvSpPr>
          <p:cNvPr id="10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7909" y="1471987"/>
            <a:ext cx="421500" cy="421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03574" y="1471987"/>
            <a:ext cx="421500" cy="421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65654" y="1505257"/>
            <a:ext cx="443700" cy="35496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92000" y="397625"/>
            <a:ext cx="6627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37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Единство страны при региональном разнообразии
</a:t>
            </a:r>
            <a:endParaRPr lang="en-US" sz="2037" dirty="0"/>
          </a:p>
        </p:txBody>
      </p:sp>
      <p:sp>
        <p:nvSpPr>
          <p:cNvPr id="11" name="Text 1"/>
          <p:cNvSpPr txBox="1"/>
          <p:nvPr/>
        </p:nvSpPr>
        <p:spPr>
          <a:xfrm>
            <a:off x="596800" y="1945350"/>
            <a:ext cx="2158200" cy="180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Транспортные связи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при различиях районов США остаются соединёнными крупными маршрутами: автомобильными магистралями, железными дорогами и портами. Благодаря этому товары и люди перемещаются между регионами сравнительно быстро и предсказуемо.
</a:t>
            </a:r>
            <a:endParaRPr lang="en-US" sz="1500" dirty="0"/>
          </a:p>
        </p:txBody>
      </p:sp>
      <p:sp>
        <p:nvSpPr>
          <p:cNvPr id="12" name="Text 2"/>
          <p:cNvSpPr txBox="1"/>
          <p:nvPr/>
        </p:nvSpPr>
        <p:spPr>
          <a:xfrm>
            <a:off x="3392467" y="1945350"/>
            <a:ext cx="2158200" cy="180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Единый рынок труда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Миграция и работа в разных отраслях создают общий экономический «каркас». Специалисты могут менять регион, а работодатели — искать нужные компетенции, поэтому развитие районов не изолировано.
</a:t>
            </a:r>
            <a:endParaRPr lang="en-US" sz="1500" dirty="0"/>
          </a:p>
        </p:txBody>
      </p:sp>
      <p:sp>
        <p:nvSpPr>
          <p:cNvPr id="13" name="Text 3"/>
          <p:cNvSpPr txBox="1"/>
          <p:nvPr/>
        </p:nvSpPr>
        <p:spPr>
          <a:xfrm>
            <a:off x="6165649" y="1945350"/>
            <a:ext cx="2158200" cy="180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Культурный обмен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люди переезжают, вместе с ними перемещаются привычки, образование и городская среда. Поэтому различия не исчезают, но дополняются общими практиками — от школ и медиа до бизнеса и повседневной жизни.
</a:t>
            </a:r>
            <a:endParaRPr lang="en-US" sz="1500" dirty="0"/>
          </a:p>
        </p:txBody>
      </p:sp>
      <p:sp>
        <p:nvSpPr>
          <p:cNvPr id="14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242536" y="1903505"/>
            <a:ext cx="3565955" cy="2038082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3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вывод: районы США как система различий и связей
</a:t>
            </a:r>
            <a:endParaRPr lang="en-US" sz="3375" dirty="0"/>
          </a:p>
        </p:txBody>
      </p:sp>
      <p:sp>
        <p:nvSpPr>
          <p:cNvPr id="5" name="Text 1"/>
          <p:cNvSpPr txBox="1"/>
          <p:nvPr/>
        </p:nvSpPr>
        <p:spPr>
          <a:xfrm>
            <a:off x="5327650" y="2411816"/>
            <a:ext cx="3456349" cy="1529771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Районы США — это не просто карта: они отражают историю, природные условия и экономическую специализацию. Северо-Восток, Юг, Средний Запад и Запад создают разные модели жизни, но соединены единым хозяйственным и политическим пространством.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2026-05-12T00:36:31Z</dcterms:created>
  <dcterms:modified xsi:type="dcterms:W3CDTF">2026-05-12T00:36:31Z</dcterms:modified>
</cp:coreProperties>
</file>