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image" Target="../media/image-4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jpeg"/><Relationship Id="rId4" Type="http://schemas.openxmlformats.org/officeDocument/2006/relationships/image" Target="../media/image-8-4.jpe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jpeg"/><Relationship Id="rId4" Type="http://schemas.openxmlformats.org/officeDocument/2006/relationships/image" Target="../media/image-11-4.jpe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jpe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jpeg"/><Relationship Id="rId4" Type="http://schemas.openxmlformats.org/officeDocument/2006/relationships/image" Target="../media/image-18-4.jpe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2500" y="2725406"/>
            <a:ext cx="8486700" cy="211338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5800" y="288475"/>
            <a:ext cx="5329500" cy="32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355800" y="1559507"/>
            <a:ext cx="5591700" cy="9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Беречь природу нужно каждый день.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355800" y="763925"/>
            <a:ext cx="55917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в опасности!
</a:t>
            </a:r>
            <a:endParaRPr lang="en-US" sz="35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27125" y="720488"/>
            <a:ext cx="3609600" cy="359902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5800" y="1612750"/>
            <a:ext cx="44142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природа и зачем её беречь
</a:t>
            </a:r>
            <a:endParaRPr lang="en-US" sz="2649" dirty="0"/>
          </a:p>
        </p:txBody>
      </p:sp>
      <p:sp>
        <p:nvSpPr>
          <p:cNvPr id="6" name="Text 1"/>
          <p:cNvSpPr txBox="1"/>
          <p:nvPr/>
        </p:nvSpPr>
        <p:spPr>
          <a:xfrm>
            <a:off x="355800" y="2628900"/>
            <a:ext cx="4414200" cy="9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3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Леса, реки, воздух, почва, растения и животные связаны между собой. Если где-то появляется мусор, дым или огонь, страдают сразу многие живые существа. Поэтому природу важно защищать с детства, шаг за шагом, без громких слов и с добрыми делами.
</a:t>
            </a:r>
            <a:endParaRPr lang="en-US" sz="1330" dirty="0"/>
          </a:p>
        </p:txBody>
      </p:sp>
      <p:sp>
        <p:nvSpPr>
          <p:cNvPr id="7" name="Text 2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355800" y="363700"/>
            <a:ext cx="6355200" cy="53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8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Мусор — не игрушка и не исчезающая вещь
</a:t>
            </a:r>
            <a:endParaRPr lang="en-US" sz="2285" dirty="0"/>
          </a:p>
        </p:txBody>
      </p:sp>
      <p:sp>
        <p:nvSpPr>
          <p:cNvPr id="10" name="Text 2"/>
          <p:cNvSpPr txBox="1"/>
          <p:nvPr/>
        </p:nvSpPr>
        <p:spPr>
          <a:xfrm>
            <a:off x="355800" y="1548725"/>
            <a:ext cx="2026200" cy="277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Пластик живёт долго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Бутылки, пакеты и упаковка не исчезают быстро. Они могут лежать в природе годами, портить землю и мешать растениям расти.
</a:t>
            </a:r>
            <a:endParaRPr lang="en-US" sz="1500" dirty="0"/>
          </a:p>
        </p:txBody>
      </p:sp>
      <p:sp>
        <p:nvSpPr>
          <p:cNvPr id="11" name="Text 3"/>
          <p:cNvSpPr txBox="1"/>
          <p:nvPr/>
        </p:nvSpPr>
        <p:spPr>
          <a:xfrm>
            <a:off x="2491213" y="1548725"/>
            <a:ext cx="2026200" cy="277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Мусор уходит в воду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мусор бросить на улице, ветер и дождь унесут его в канавы, ручьи и реки. Потом он может попасть в озеро или море.
</a:t>
            </a:r>
            <a:endParaRPr lang="en-US" sz="1500" dirty="0"/>
          </a:p>
        </p:txBody>
      </p:sp>
      <p:sp>
        <p:nvSpPr>
          <p:cNvPr id="12" name="Text 4"/>
          <p:cNvSpPr txBox="1"/>
          <p:nvPr/>
        </p:nvSpPr>
        <p:spPr>
          <a:xfrm>
            <a:off x="4626625" y="1548725"/>
            <a:ext cx="2026200" cy="277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Опасность для животных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иногда принимают мусор за еду или запутываются в нём. Даже маленький пакетик может стать большой бедой для птицы или рыбы.
</a:t>
            </a:r>
            <a:endParaRPr lang="en-US" sz="1500" dirty="0"/>
          </a:p>
        </p:txBody>
      </p:sp>
      <p:sp>
        <p:nvSpPr>
          <p:cNvPr id="13" name="Text 5"/>
          <p:cNvSpPr txBox="1"/>
          <p:nvPr/>
        </p:nvSpPr>
        <p:spPr>
          <a:xfrm>
            <a:off x="6762038" y="1548725"/>
            <a:ext cx="2026200" cy="277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Чистота начинается с урны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Фантик, брошенный мимо урны, тоже загрязняет природу. Если каждый уберёт за собой, вокруг станет чище, а природе будет легче дышать.
</a:t>
            </a:r>
            <a:endParaRPr lang="en-US" sz="15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60405" y="1056050"/>
            <a:ext cx="2823089" cy="30366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11" name="Text 1"/>
          <p:cNvSpPr txBox="1"/>
          <p:nvPr/>
        </p:nvSpPr>
        <p:spPr>
          <a:xfrm>
            <a:off x="355800" y="363700"/>
            <a:ext cx="6355200" cy="53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5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 — дом для множества живых существ
</a:t>
            </a:r>
            <a:endParaRPr lang="en-US" sz="2359" dirty="0"/>
          </a:p>
        </p:txBody>
      </p:sp>
      <p:sp>
        <p:nvSpPr>
          <p:cNvPr id="12" name="Text 2"/>
          <p:cNvSpPr txBox="1"/>
          <p:nvPr/>
        </p:nvSpPr>
        <p:spPr>
          <a:xfrm>
            <a:off x="355800" y="1548725"/>
            <a:ext cx="2624400" cy="133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 даёт жизнь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лесу есть тень, прохлада и чистый воздух. Там живут птицы, звери, насекомые, а растения получают свет, влагу и защиту.
</a:t>
            </a:r>
            <a:endParaRPr lang="en-US" sz="1400" dirty="0"/>
          </a:p>
        </p:txBody>
      </p:sp>
      <p:sp>
        <p:nvSpPr>
          <p:cNvPr id="13" name="Text 3"/>
          <p:cNvSpPr txBox="1"/>
          <p:nvPr/>
        </p:nvSpPr>
        <p:spPr>
          <a:xfrm>
            <a:off x="355800" y="2980325"/>
            <a:ext cx="2624400" cy="133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вырубки трудно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деревья срубают, земля быстрее сохнет, а животным становится негде прятаться. Им трудно найти еду, гнёзда и укрытие от опасности.
</a:t>
            </a:r>
            <a:endParaRPr lang="en-US" sz="1400" dirty="0"/>
          </a:p>
        </p:txBody>
      </p:sp>
      <p:sp>
        <p:nvSpPr>
          <p:cNvPr id="14" name="Text 4"/>
          <p:cNvSpPr txBox="1"/>
          <p:nvPr/>
        </p:nvSpPr>
        <p:spPr>
          <a:xfrm>
            <a:off x="6230993" y="1548725"/>
            <a:ext cx="2445300" cy="133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 восстанавливается медленно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Новому лесу нужно много времени, чтобы вырасти. А вот потерять деревья можно очень быстро, будто кто-то щёлкнул выключателем.
</a:t>
            </a:r>
            <a:endParaRPr lang="en-US" sz="1400" dirty="0"/>
          </a:p>
        </p:txBody>
      </p:sp>
      <p:sp>
        <p:nvSpPr>
          <p:cNvPr id="15" name="Text 5"/>
          <p:cNvSpPr txBox="1"/>
          <p:nvPr/>
        </p:nvSpPr>
        <p:spPr>
          <a:xfrm>
            <a:off x="6230993" y="2980325"/>
            <a:ext cx="2445300" cy="133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Беречь нужно заранее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не ломать ветки и не мусорить, лес остаётся живым и сильным. Тогда он продолжает радовать людей и помогать природе.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1306728" y="1319345"/>
            <a:ext cx="4419600" cy="72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Откуда берётся дым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Воздух загрязняют машины, заводы и лесные пожары. Иногда дым видно сразу, а иногда вредный воздух словно прячется от глаз.
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1760054" y="2184657"/>
            <a:ext cx="4419600" cy="72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Кому особенно тяжело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Детям, пожилым людям и животным дышать грязным воздухом труднее всего. Их организм быстрее устает и сильнее реагирует на загрязнение.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2106868" y="3049974"/>
            <a:ext cx="4419600" cy="72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он влияет на здоровье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Из-за плохого воздуха могут появиться кашель, слабость и аллергия. Иногда человек чувствует запах дыма и понимает, что воздух стал опасным.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2472794" y="3915304"/>
            <a:ext cx="4419600" cy="72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помогает заметить проблему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Тёмный дым, резкий запах и плохое самочувствие — важные сигналы. Если они появились, лучше уйти подальше от загрязнённого места.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355800" y="363700"/>
            <a:ext cx="58629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Грязный воздух трудно увидеть, но он вреден
</a:t>
            </a:r>
            <a:endParaRPr lang="en-US" sz="2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5800" y="1535343"/>
            <a:ext cx="8381100" cy="290481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5800" y="516075"/>
            <a:ext cx="5891700" cy="4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мусор попадает в природу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355800" y="1023131"/>
            <a:ext cx="5891700" cy="20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5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мусор с улицы переносится ветром, дождём и водой дальше по природным местам.
</a:t>
            </a:r>
            <a:endParaRPr lang="en-US" sz="859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355800" y="363700"/>
            <a:ext cx="6355200" cy="53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Пожар в лесу — большая беда
</a:t>
            </a:r>
            <a:endParaRPr lang="en-US" sz="2600" dirty="0"/>
          </a:p>
        </p:txBody>
      </p:sp>
      <p:sp>
        <p:nvSpPr>
          <p:cNvPr id="10" name="Text 2"/>
          <p:cNvSpPr txBox="1"/>
          <p:nvPr/>
        </p:nvSpPr>
        <p:spPr>
          <a:xfrm>
            <a:off x="355800" y="1548725"/>
            <a:ext cx="2026200" cy="277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Сгорает всё живое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Лесной пожар уничтожает траву, кусты, деревья и гнёзда животных. После огня лесу нужно очень много лет, чтобы снова стать зелёным.
</a:t>
            </a:r>
            <a:endParaRPr lang="en-US" sz="1500" dirty="0"/>
          </a:p>
        </p:txBody>
      </p:sp>
      <p:sp>
        <p:nvSpPr>
          <p:cNvPr id="11" name="Text 3"/>
          <p:cNvSpPr txBox="1"/>
          <p:nvPr/>
        </p:nvSpPr>
        <p:spPr>
          <a:xfrm>
            <a:off x="2491213" y="1548725"/>
            <a:ext cx="2026200" cy="277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Опасная причина рядом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Пожары часто начинаются из-за непотушенного костра, брошенной спички или сильной жары. Даже маленькая искра в сухом лесу может стать бедой.
</a:t>
            </a:r>
            <a:endParaRPr lang="en-US" sz="1500" dirty="0"/>
          </a:p>
        </p:txBody>
      </p:sp>
      <p:sp>
        <p:nvSpPr>
          <p:cNvPr id="12" name="Text 4"/>
          <p:cNvSpPr txBox="1"/>
          <p:nvPr/>
        </p:nvSpPr>
        <p:spPr>
          <a:xfrm>
            <a:off x="4626625" y="1548725"/>
            <a:ext cx="2026200" cy="277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теряют дом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время пожара звери и птицы ищут спасение. Им трудно спрятаться, а многим ещё и нечего есть после огня.
</a:t>
            </a:r>
            <a:endParaRPr lang="en-US" sz="1500" dirty="0"/>
          </a:p>
        </p:txBody>
      </p:sp>
      <p:sp>
        <p:nvSpPr>
          <p:cNvPr id="13" name="Text 5"/>
          <p:cNvSpPr txBox="1"/>
          <p:nvPr/>
        </p:nvSpPr>
        <p:spPr>
          <a:xfrm>
            <a:off x="6762038" y="1548725"/>
            <a:ext cx="2026200" cy="277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Помощь нужна сразу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заметить дым или пламя, нужно немедленно позвать взрослых. Чем раньше начнут тушить пожар, тем больше леса можно спасти.
</a:t>
            </a:r>
            <a:endParaRPr lang="en-US" sz="15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70900" y="1315775"/>
            <a:ext cx="3326100" cy="87375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516300" y="2431422"/>
            <a:ext cx="3310200" cy="87280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470900" y="3529297"/>
            <a:ext cx="3310200" cy="87280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5800" y="516075"/>
            <a:ext cx="83811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теряют свой дом и свою еду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55800" y="1299326"/>
            <a:ext cx="5008200" cy="87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Белке негде прыгать
</a:t>
            </a:r>
            <a:pPr algn="l" indent="0" marL="0">
              <a:lnSpc>
                <a:spcPct val="100000"/>
              </a:lnSpc>
              <a:buNone/>
            </a:pPr>
            <a:r>
              <a:rPr lang="en-US" sz="17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 лесу остаётся меньше деревьев, белке трудно найти дом и запас орехов. Ей нужны ветки, дупла и безопасные места, где можно прятаться от холода и хищников.
</a:t>
            </a:r>
            <a:endParaRPr lang="en-US" sz="1723" dirty="0"/>
          </a:p>
        </p:txBody>
      </p:sp>
      <p:sp>
        <p:nvSpPr>
          <p:cNvPr id="10" name="Text 3"/>
          <p:cNvSpPr txBox="1"/>
          <p:nvPr/>
        </p:nvSpPr>
        <p:spPr>
          <a:xfrm>
            <a:off x="355800" y="2415201"/>
            <a:ext cx="5008200" cy="87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Лягушке нужна чистая вода
</a:t>
            </a:r>
            <a:pPr algn="l" indent="0" marL="0">
              <a:lnSpc>
                <a:spcPct val="100000"/>
              </a:lnSpc>
              <a:buNone/>
            </a:pPr>
            <a:r>
              <a:rPr lang="en-US" sz="17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болото или пруд загрязнены, лягушке становится трудно жить. Ей нужна влажная, спокойная среда, где можно расти, охотиться и прятаться среди растений.
</a:t>
            </a:r>
            <a:endParaRPr lang="en-US" sz="1723" dirty="0"/>
          </a:p>
        </p:txBody>
      </p:sp>
      <p:sp>
        <p:nvSpPr>
          <p:cNvPr id="11" name="Text 4"/>
          <p:cNvSpPr txBox="1"/>
          <p:nvPr/>
        </p:nvSpPr>
        <p:spPr>
          <a:xfrm>
            <a:off x="355800" y="3531076"/>
            <a:ext cx="5008200" cy="87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Птице нужен спокойный уголок
</a:t>
            </a:r>
            <a:pPr algn="l" indent="0" marL="0">
              <a:lnSpc>
                <a:spcPct val="100000"/>
              </a:lnSpc>
              <a:buNone/>
            </a:pPr>
            <a:r>
              <a:rPr lang="en-US" sz="17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Птицы строят гнёзда на деревьях, кустах и в высокой траве. Когда таких мест мало, им труднее выводить птенцов и находить корм рядом с домом.
</a:t>
            </a:r>
            <a:endParaRPr lang="en-US" sz="1723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355800" y="363700"/>
            <a:ext cx="61803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Чистая вода нужна всем живым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355810" y="2359850"/>
            <a:ext cx="1976929" cy="178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для питья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Человеку нужна чистая вода каждый день. Мы пьём её, готовим еду, моем руки и следим за здоровьем, поэтому грязная вода очень опасна.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2490572" y="2359225"/>
            <a:ext cx="1976929" cy="178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Рыбам и другим обитателям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в реку попадают мусор, масло или грязная вода, рыбы и другие водные животные могут заболеть. Им трудно дышать и находить безопасное место.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4625310" y="2359225"/>
            <a:ext cx="1976929" cy="178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растений тоже важно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Растениям вода нужна для роста и жизни. Без чистой воды они вянут, а потом страдают и животные, которые питаются травой, листьями и ягодами.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6760060" y="2359225"/>
            <a:ext cx="1976929" cy="178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Чистота бережёт природу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реки и озёра остаются чистыми, всем живым существам легче жить. Вода помогает природе оставаться сильной, красивой и полной жизни.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9450" y="1438630"/>
            <a:ext cx="673200" cy="673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92500" y="1430330"/>
            <a:ext cx="673200" cy="673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215550" y="1430330"/>
            <a:ext cx="673200" cy="673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5800" y="516075"/>
            <a:ext cx="5938800" cy="54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3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и насекомые помогают друг другу
</a:t>
            </a:r>
            <a:endParaRPr lang="en-US" sz="2131" dirty="0"/>
          </a:p>
        </p:txBody>
      </p:sp>
      <p:sp>
        <p:nvSpPr>
          <p:cNvPr id="8" name="Text 1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55800" y="2411206"/>
            <a:ext cx="2586300" cy="200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Цветы кормят насекомых
</a:t>
            </a:r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Насекомые находят нектар и пыльцу в цветах и травах. Если растений становится меньше, им нечем питаться, и они улетают искать другой дом.
</a:t>
            </a:r>
            <a:endParaRPr lang="en-US" sz="1700" dirty="0"/>
          </a:p>
        </p:txBody>
      </p:sp>
      <p:sp>
        <p:nvSpPr>
          <p:cNvPr id="10" name="Text 3"/>
          <p:cNvSpPr txBox="1"/>
          <p:nvPr/>
        </p:nvSpPr>
        <p:spPr>
          <a:xfrm>
            <a:off x="3278850" y="2403250"/>
            <a:ext cx="2586300" cy="200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Насекомые помогают растениям
</a:t>
            </a:r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Пчёлы, бабочки и другие насекомые переносят пыльцу. Благодаря этому многие растения могут расти дальше и давать семена и плоды.
</a:t>
            </a:r>
            <a:endParaRPr lang="en-US" sz="1700" dirty="0"/>
          </a:p>
        </p:txBody>
      </p:sp>
      <p:sp>
        <p:nvSpPr>
          <p:cNvPr id="11" name="Text 4"/>
          <p:cNvSpPr txBox="1"/>
          <p:nvPr/>
        </p:nvSpPr>
        <p:spPr>
          <a:xfrm>
            <a:off x="6201900" y="2403250"/>
            <a:ext cx="2586300" cy="200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Птицам тоже нужна связь
</a:t>
            </a:r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насекомых мало, птицам труднее находить корм для себя и птенцов. Поэтому исчезновение цветов и трав затрагивает сразу многих жителей природы.
</a:t>
            </a:r>
            <a:endParaRPr lang="en-US" sz="17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84825" y="1348500"/>
            <a:ext cx="5742000" cy="92522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84825" y="2450761"/>
            <a:ext cx="5742000" cy="92522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084825" y="3553011"/>
            <a:ext cx="5742000" cy="92522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5800" y="516075"/>
            <a:ext cx="8381100" cy="60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Зеленый город рядом с нами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55800" y="1347974"/>
            <a:ext cx="2153400" cy="9262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7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Двор, где приятно дышать
</a:t>
            </a:r>
            <a:pPr algn="l" indent="0" marL="0">
              <a:lnSpc>
                <a:spcPct val="100000"/>
              </a:lnSpc>
              <a:buNone/>
            </a:pPr>
            <a:r>
              <a:rPr lang="en-US" sz="68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8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дворе растут деревья, и летом под ними можно спрятаться от жары. Листья задерживают пыль, а рядом с клумбами хочется говорить тише и улыбаться чаще. Такой двор легко узнать по урнам, скамейкам и аккуратным тропинкам.
</a:t>
            </a:r>
            <a:endParaRPr lang="en-US" sz="1271" dirty="0"/>
          </a:p>
        </p:txBody>
      </p:sp>
      <p:sp>
        <p:nvSpPr>
          <p:cNvPr id="10" name="Text 3"/>
          <p:cNvSpPr txBox="1"/>
          <p:nvPr/>
        </p:nvSpPr>
        <p:spPr>
          <a:xfrm>
            <a:off x="355800" y="2450235"/>
            <a:ext cx="2153400" cy="9262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8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Парк для всех жителей
</a:t>
            </a:r>
            <a:pPr algn="l" indent="0" marL="0">
              <a:lnSpc>
                <a:spcPct val="100000"/>
              </a:lnSpc>
              <a:buNone/>
            </a:pPr>
            <a:r>
              <a:rPr lang="en-US" sz="69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8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парке гуляют семьи, прыгают воробьи и жужжат насекомые. Здесь есть место и для отдыха людей, и для жизни маленьких обитателей природы. Если вокруг чисто, зелень выглядит ярче, а воздух кажется свежее.
</a:t>
            </a:r>
            <a:endParaRPr lang="en-US" sz="1281" dirty="0"/>
          </a:p>
        </p:txBody>
      </p:sp>
      <p:sp>
        <p:nvSpPr>
          <p:cNvPr id="11" name="Text 4"/>
          <p:cNvSpPr txBox="1"/>
          <p:nvPr/>
        </p:nvSpPr>
        <p:spPr>
          <a:xfrm>
            <a:off x="355800" y="3552485"/>
            <a:ext cx="2153400" cy="9262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Сквер, где природа не сдается
</a:t>
            </a:r>
            <a:pPr algn="l" indent="0" marL="0">
              <a:lnSpc>
                <a:spcPct val="100000"/>
              </a:lnSpc>
              <a:buNone/>
            </a:pPr>
            <a:r>
              <a:rPr lang="en-US" sz="59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6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небольшой сквер помогает городу оставаться живым и добрым. Клумбы радуют глаз, скворечник становится домом для птиц, а урна напоминает: мусору здесь не место. От заботы людей зависит, станет ли уголок зеленым или унылым.
</a:t>
            </a:r>
            <a:endParaRPr lang="en-US" sz="1111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355800" y="363700"/>
            <a:ext cx="58629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может сделать каждый школьник
</a:t>
            </a:r>
            <a:endParaRPr lang="en-US" sz="2649" dirty="0"/>
          </a:p>
        </p:txBody>
      </p:sp>
      <p:sp>
        <p:nvSpPr>
          <p:cNvPr id="11" name="Text 2"/>
          <p:cNvSpPr txBox="1"/>
          <p:nvPr/>
        </p:nvSpPr>
        <p:spPr>
          <a:xfrm>
            <a:off x="1142596" y="1319229"/>
            <a:ext cx="3656700" cy="59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Бросать мусор в урну
</a:t>
            </a:r>
            <a:pPr algn="l" indent="0" marL="0">
              <a:lnSpc>
                <a:spcPct val="115000"/>
              </a:lnSpc>
              <a:buNone/>
            </a:pPr>
            <a:r>
              <a:rPr lang="en-US" sz="2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2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маленькая бумажка не должна лежать на земле. Если каждый ученик уберет за собой, двор, класс и дорожка у дома останутся чистыми и приятными для всех.
</a:t>
            </a:r>
            <a:endParaRPr lang="en-US" sz="993" dirty="0"/>
          </a:p>
        </p:txBody>
      </p:sp>
      <p:sp>
        <p:nvSpPr>
          <p:cNvPr id="12" name="Text 3"/>
          <p:cNvSpPr txBox="1"/>
          <p:nvPr/>
        </p:nvSpPr>
        <p:spPr>
          <a:xfrm>
            <a:off x="1517677" y="2035190"/>
            <a:ext cx="3656700" cy="59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Беречь воду и свет
</a:t>
            </a:r>
            <a:pPr algn="l" indent="0" marL="0">
              <a:lnSpc>
                <a:spcPct val="115000"/>
              </a:lnSpc>
              <a:buNone/>
            </a:pPr>
            <a:r>
              <a:rPr lang="en-US" sz="2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2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Закрывай кран, когда он не нужен, и выключай свет, выходя из комнаты. Так ты поможешь природе сохранить важные ресурсы и не будешь тратить их зря.
</a:t>
            </a:r>
            <a:endParaRPr lang="en-US" sz="993" dirty="0"/>
          </a:p>
        </p:txBody>
      </p:sp>
      <p:sp>
        <p:nvSpPr>
          <p:cNvPr id="13" name="Text 4"/>
          <p:cNvSpPr txBox="1"/>
          <p:nvPr/>
        </p:nvSpPr>
        <p:spPr>
          <a:xfrm>
            <a:off x="1804630" y="2751155"/>
            <a:ext cx="3656700" cy="59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ломать растения
</a:t>
            </a:r>
            <a:pPr algn="l" indent="0" marL="0">
              <a:lnSpc>
                <a:spcPct val="115000"/>
              </a:lnSpc>
              <a:buNone/>
            </a:pPr>
            <a:r>
              <a:rPr lang="en-US" sz="2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2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рви без нужды листья, цветы и ветки. Молодые растения легко повредить, а вырастить их снова трудно. Лучше любоваться красотой и оставлять ее живой.
</a:t>
            </a:r>
            <a:endParaRPr lang="en-US" sz="993" dirty="0"/>
          </a:p>
        </p:txBody>
      </p:sp>
      <p:sp>
        <p:nvSpPr>
          <p:cNvPr id="14" name="Text 5"/>
          <p:cNvSpPr txBox="1"/>
          <p:nvPr/>
        </p:nvSpPr>
        <p:spPr>
          <a:xfrm>
            <a:off x="2107397" y="3467131"/>
            <a:ext cx="3656700" cy="59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Пользоваться многоразовыми вещами
</a:t>
            </a:r>
            <a:pPr algn="l" indent="0" marL="0">
              <a:lnSpc>
                <a:spcPct val="115000"/>
              </a:lnSpc>
              <a:buNone/>
            </a:pPr>
            <a:r>
              <a:rPr lang="en-US" sz="2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2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Возьми с собой бутылку, которую можно использовать много раз, и не бери лишние пакеты. Так мусора станет меньше, а привычка заботиться о природе будет очень полезной.
</a:t>
            </a:r>
            <a:endParaRPr lang="en-US" sz="993" dirty="0"/>
          </a:p>
        </p:txBody>
      </p:sp>
      <p:sp>
        <p:nvSpPr>
          <p:cNvPr id="15" name="Text 6"/>
          <p:cNvSpPr txBox="1"/>
          <p:nvPr/>
        </p:nvSpPr>
        <p:spPr>
          <a:xfrm>
            <a:off x="2345759" y="4183117"/>
            <a:ext cx="3656700" cy="59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Напоминать о чистоте дома
</a:t>
            </a:r>
            <a:pPr algn="l" indent="0" marL="0">
              <a:lnSpc>
                <a:spcPct val="115000"/>
              </a:lnSpc>
              <a:buNone/>
            </a:pPr>
            <a:r>
              <a:rPr lang="en-US" sz="2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2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Можно вежливо попросить родных не сорить и аккуратно складывать бумагу отдельно. Когда хорошие привычки становятся общими, природе становится спокойнее и чище.
</a:t>
            </a:r>
            <a:endParaRPr lang="en-US" sz="993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5800" y="1275389"/>
            <a:ext cx="3434100" cy="7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endParaRPr lang="en-US" sz="3600" dirty="0"/>
          </a:p>
        </p:txBody>
      </p:sp>
      <p:sp>
        <p:nvSpPr>
          <p:cNvPr id="6" name="Text 1"/>
          <p:cNvSpPr txBox="1"/>
          <p:nvPr/>
        </p:nvSpPr>
        <p:spPr>
          <a:xfrm>
            <a:off x="355800" y="3120200"/>
            <a:ext cx="4144200" cy="114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увидел проблему, сначала остановись, потом оцени ситуацию и только после этого помоги или позови взрослого.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355800" y="2026300"/>
            <a:ext cx="5215800" cy="7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9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шага помогают вовремя заметить опасность и не навредить природе.
</a:t>
            </a:r>
            <a:endParaRPr lang="en-US" sz="2294" dirty="0"/>
          </a:p>
        </p:txBody>
      </p:sp>
      <p:sp>
        <p:nvSpPr>
          <p:cNvPr id="9" name="Text 4"/>
          <p:cNvSpPr txBox="1"/>
          <p:nvPr/>
        </p:nvSpPr>
        <p:spPr>
          <a:xfrm>
            <a:off x="355800" y="4319900"/>
            <a:ext cx="2818200" cy="21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Авторская формулировка по материалам слайда
</a:t>
            </a:r>
            <a:endParaRPr lang="en-US" sz="7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5800" y="1535343"/>
            <a:ext cx="8381100" cy="290481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5800" y="516075"/>
            <a:ext cx="5891700" cy="4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Простые шаги заботы о природе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355800" y="1023131"/>
            <a:ext cx="5891700" cy="20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Цепочка полезных действий дома, в школе и на прогулке
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66200" y="1471264"/>
            <a:ext cx="4260600" cy="113172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25475" y="2929637"/>
            <a:ext cx="4276200" cy="117762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5800" y="516075"/>
            <a:ext cx="83811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Истории о посадке и заботе
</a:t>
            </a:r>
            <a:endParaRPr lang="en-US" sz="3200" dirty="0"/>
          </a:p>
        </p:txBody>
      </p:sp>
      <p:sp>
        <p:nvSpPr>
          <p:cNvPr id="7" name="Text 1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355800" y="1509225"/>
            <a:ext cx="4030800" cy="10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5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Маленький саженец, большой шанс
</a:t>
            </a:r>
            <a:pPr algn="l" indent="0" marL="0">
              <a:lnSpc>
                <a:spcPct val="100000"/>
              </a:lnSpc>
              <a:buNone/>
            </a:pPr>
            <a:r>
              <a:rPr lang="en-US" sz="155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3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Ребята посадили саженец у школьной дорожки и аккуратно полили землю. Теперь у него есть шанс стать высоким деревом, которое будет давать тень и помогать птицам находить безопасное место для отдыха. Главное — не забывать ухаживать за ним каждый день.
</a:t>
            </a:r>
            <a:endParaRPr lang="en-US" sz="1552" dirty="0"/>
          </a:p>
        </p:txBody>
      </p:sp>
      <p:sp>
        <p:nvSpPr>
          <p:cNvPr id="9" name="Text 3"/>
          <p:cNvSpPr txBox="1"/>
          <p:nvPr/>
        </p:nvSpPr>
        <p:spPr>
          <a:xfrm>
            <a:off x="355800" y="2967750"/>
            <a:ext cx="4030800" cy="110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7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Лейка и терпение
</a:t>
            </a:r>
            <a:pPr algn="l" indent="0" marL="0">
              <a:lnSpc>
                <a:spcPct val="100000"/>
              </a:lnSpc>
              <a:buNone/>
            </a:pPr>
            <a:r>
              <a:rPr lang="en-US" sz="167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1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Девочка осторожно несет воду к молодому деревцу, а рядом мальчик рыхлит землю палочкой. Им кажется, что работа совсем простая, но именно так дерево получает силы расти. Доброе дело требует немного времени и много внимания.
</a:t>
            </a:r>
            <a:endParaRPr lang="en-US" sz="1677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355800" y="363700"/>
            <a:ext cx="6355200" cy="53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9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нельзя трогать диких животных
</a:t>
            </a:r>
            <a:endParaRPr lang="en-US" sz="2496" dirty="0"/>
          </a:p>
        </p:txBody>
      </p:sp>
      <p:sp>
        <p:nvSpPr>
          <p:cNvPr id="10" name="Text 2"/>
          <p:cNvSpPr txBox="1"/>
          <p:nvPr/>
        </p:nvSpPr>
        <p:spPr>
          <a:xfrm>
            <a:off x="355800" y="1548725"/>
            <a:ext cx="2026200" cy="277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пугаются людей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Дикие звери и птицы боятся громких звуков, резких движений и слишком близкого человека. Если их испугать, они могут бросить гнездо, укрытие или детенышей.
</a:t>
            </a:r>
            <a:endParaRPr lang="en-US" sz="1500" dirty="0"/>
          </a:p>
        </p:txBody>
      </p:sp>
      <p:sp>
        <p:nvSpPr>
          <p:cNvPr id="11" name="Text 3"/>
          <p:cNvSpPr txBox="1"/>
          <p:nvPr/>
        </p:nvSpPr>
        <p:spPr>
          <a:xfrm>
            <a:off x="2491213" y="1548725"/>
            <a:ext cx="2026200" cy="277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Неподходящая еда вредна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Кормить животных чем попало нельзя, даже если очень хочется помочь. Неправильная пища может навредить их здоровью, а иногда сделать их слабее и беспомощнее.
</a:t>
            </a:r>
            <a:endParaRPr lang="en-US" sz="1500" dirty="0"/>
          </a:p>
        </p:txBody>
      </p:sp>
      <p:sp>
        <p:nvSpPr>
          <p:cNvPr id="12" name="Text 4"/>
          <p:cNvSpPr txBox="1"/>
          <p:nvPr/>
        </p:nvSpPr>
        <p:spPr>
          <a:xfrm>
            <a:off x="4626625" y="1548725"/>
            <a:ext cx="2026200" cy="277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Малыши должны быть рядом с родителями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Птенец или маленький зверек не всегда потерялся. Часто взрослые животные находятся неподалеку и сами заботятся о своем малыше. Лучше не трогать его и позвать взрослого.
</a:t>
            </a:r>
            <a:endParaRPr lang="en-US" sz="1500" dirty="0"/>
          </a:p>
        </p:txBody>
      </p:sp>
      <p:sp>
        <p:nvSpPr>
          <p:cNvPr id="13" name="Text 5"/>
          <p:cNvSpPr txBox="1"/>
          <p:nvPr/>
        </p:nvSpPr>
        <p:spPr>
          <a:xfrm>
            <a:off x="6762038" y="1548725"/>
            <a:ext cx="2026200" cy="277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природы есть свои правила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Каждое животное живет там, где ему удобно, и ест то, что ему подходит. Если не вмешиваться, лес, поле и вода останутся безопасными и для них, и для людей.
</a:t>
            </a:r>
            <a:endParaRPr lang="en-US" sz="15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3813" y="1459364"/>
            <a:ext cx="657000" cy="65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624945" y="1451264"/>
            <a:ext cx="504900" cy="673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62103" y="1451264"/>
            <a:ext cx="420750" cy="6732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973036" y="1451264"/>
            <a:ext cx="589050" cy="6732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55800" y="516075"/>
            <a:ext cx="5938800" cy="54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0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Полезные привычки сберегают ресурсы
</a:t>
            </a:r>
            <a:endParaRPr lang="en-US" sz="2303" dirty="0"/>
          </a:p>
        </p:txBody>
      </p:sp>
      <p:sp>
        <p:nvSpPr>
          <p:cNvPr id="9" name="Text 1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355800" y="2403564"/>
            <a:ext cx="1847100" cy="209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Закрывай кран
</a:t>
            </a:r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чистишь зубы или намыливаешь руки, вода не должна течь зря. Такая привычка помогает беречь чистую воду каждый день.
</a:t>
            </a:r>
            <a:endParaRPr lang="en-US" sz="1600" dirty="0"/>
          </a:p>
        </p:txBody>
      </p:sp>
      <p:sp>
        <p:nvSpPr>
          <p:cNvPr id="11" name="Text 3"/>
          <p:cNvSpPr txBox="1"/>
          <p:nvPr/>
        </p:nvSpPr>
        <p:spPr>
          <a:xfrm>
            <a:off x="2548895" y="2403564"/>
            <a:ext cx="1847100" cy="209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Выключай свет
</a:t>
            </a:r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выходишь из комнаты, гаси лампу. Так электричество расходуется только тогда, когда оно действительно нужно.
</a:t>
            </a:r>
            <a:endParaRPr lang="en-US" sz="1600" dirty="0"/>
          </a:p>
        </p:txBody>
      </p:sp>
      <p:sp>
        <p:nvSpPr>
          <p:cNvPr id="12" name="Text 4"/>
          <p:cNvSpPr txBox="1"/>
          <p:nvPr/>
        </p:nvSpPr>
        <p:spPr>
          <a:xfrm>
            <a:off x="4743978" y="2403564"/>
            <a:ext cx="1847100" cy="209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Бери многоразовую бутылку
</a:t>
            </a:r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бутылка, которую можно использовать снова и снова, помогает уменьшить количество лишнего пластика и мусора.
</a:t>
            </a:r>
            <a:endParaRPr lang="en-US" sz="1600" dirty="0"/>
          </a:p>
        </p:txBody>
      </p:sp>
      <p:sp>
        <p:nvSpPr>
          <p:cNvPr id="13" name="Text 5"/>
          <p:cNvSpPr txBox="1"/>
          <p:nvPr/>
        </p:nvSpPr>
        <p:spPr>
          <a:xfrm>
            <a:off x="6939061" y="2403564"/>
            <a:ext cx="1847100" cy="209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бери лишние пакеты
</a:t>
            </a:r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можно обойтись без пакета, лучше не брать его вовсе. Меньше одноразовых вещей — меньше мусора на земле и в воде.
</a:t>
            </a:r>
            <a:endParaRPr lang="en-US" sz="16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84825" y="1348500"/>
            <a:ext cx="5742000" cy="92522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84825" y="2450761"/>
            <a:ext cx="5742000" cy="92522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084825" y="3553011"/>
            <a:ext cx="5742000" cy="92522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5800" y="516075"/>
            <a:ext cx="8381100" cy="60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Люди, которые каждый день помогают природе
</a:t>
            </a:r>
            <a:endParaRPr lang="en-US" sz="2750" dirty="0"/>
          </a:p>
        </p:txBody>
      </p:sp>
      <p:sp>
        <p:nvSpPr>
          <p:cNvPr id="8" name="Text 1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55800" y="1347974"/>
            <a:ext cx="2153400" cy="9262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4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Лесники и пожарные на страже
</a:t>
            </a:r>
            <a:pPr algn="l" indent="0" marL="0">
              <a:lnSpc>
                <a:spcPct val="100000"/>
              </a:lnSpc>
              <a:buNone/>
            </a:pPr>
            <a:r>
              <a:rPr lang="en-US" sz="61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9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Лесники следят за лесом, а пожарные помогают быстро остановить огонь. Их работа особенно важна летом, когда сухая трава и жаркая погода делают лес уязвимым. Благодаря им у природы есть защита.
</a:t>
            </a:r>
            <a:endParaRPr lang="en-US" sz="1145" dirty="0"/>
          </a:p>
        </p:txBody>
      </p:sp>
      <p:sp>
        <p:nvSpPr>
          <p:cNvPr id="10" name="Text 3"/>
          <p:cNvSpPr txBox="1"/>
          <p:nvPr/>
        </p:nvSpPr>
        <p:spPr>
          <a:xfrm>
            <a:off x="355800" y="2450235"/>
            <a:ext cx="2153400" cy="9262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7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Волонтеры убирают берег
</a:t>
            </a:r>
            <a:pPr algn="l" indent="0" marL="0">
              <a:lnSpc>
                <a:spcPct val="100000"/>
              </a:lnSpc>
              <a:buNone/>
            </a:pPr>
            <a:r>
              <a:rPr lang="en-US" sz="68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8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Волонтеры собирают мусор у реки, сортируют его и делают берег чище для людей и животных. После такой уборки вода и тропинки становятся аккуратнее, а место снова хочется беречь.
</a:t>
            </a:r>
            <a:endParaRPr lang="en-US" sz="1278" dirty="0"/>
          </a:p>
        </p:txBody>
      </p:sp>
      <p:sp>
        <p:nvSpPr>
          <p:cNvPr id="11" name="Text 4"/>
          <p:cNvSpPr txBox="1"/>
          <p:nvPr/>
        </p:nvSpPr>
        <p:spPr>
          <a:xfrm>
            <a:off x="355800" y="3552485"/>
            <a:ext cx="2153400" cy="9262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1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Ученые и работники парков
</a:t>
            </a:r>
            <a:pPr algn="l" indent="0" marL="0">
              <a:lnSpc>
                <a:spcPct val="100000"/>
              </a:lnSpc>
              <a:buNone/>
            </a:pPr>
            <a:r>
              <a:rPr lang="en-US" sz="65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Ученые наблюдают за растениями и животными, а работники парков заботятся о дорожках, клумбах и молодых деревьях. Их труд помогает природе оставаться живой, а людям — чаще видеть зеленые уголки рядом.
</a:t>
            </a:r>
            <a:endParaRPr lang="en-US" sz="1217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5800" y="516074"/>
            <a:ext cx="6036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проблемы нарастают, если их не замечать
</a:t>
            </a:r>
            <a:endParaRPr lang="en-US" sz="2649" dirty="0"/>
          </a:p>
        </p:txBody>
      </p:sp>
      <p:sp>
        <p:nvSpPr>
          <p:cNvPr id="7" name="Text 1"/>
          <p:cNvSpPr txBox="1"/>
          <p:nvPr/>
        </p:nvSpPr>
        <p:spPr>
          <a:xfrm>
            <a:off x="358975" y="1736099"/>
            <a:ext cx="2390100" cy="139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3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— один мусор
</a:t>
            </a:r>
            <a:pPr algn="l" indent="0" marL="0">
              <a:lnSpc>
                <a:spcPct val="100000"/>
              </a:lnSpc>
              <a:buNone/>
            </a:pPr>
            <a:r>
              <a:rPr lang="en-US" sz="163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8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земле остается бумажка, бутылка или пакет. Потом мусора становится больше, потому что его замечают ветром, дождем и другие люди, которые перестают считать это серьезной бедой.
</a:t>
            </a:r>
            <a:endParaRPr lang="en-US" sz="1633" dirty="0"/>
          </a:p>
        </p:txBody>
      </p:sp>
      <p:sp>
        <p:nvSpPr>
          <p:cNvPr id="8" name="Text 2"/>
          <p:cNvSpPr txBox="1"/>
          <p:nvPr/>
        </p:nvSpPr>
        <p:spPr>
          <a:xfrm>
            <a:off x="2945275" y="1736099"/>
            <a:ext cx="2390100" cy="139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7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— грязнее воздух и вода
</a:t>
            </a:r>
            <a:pPr algn="l" indent="0" marL="0">
              <a:lnSpc>
                <a:spcPct val="100000"/>
              </a:lnSpc>
              <a:buNone/>
            </a:pPr>
            <a:r>
              <a:rPr lang="en-US" sz="157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мусор не убирают, а леса и берега не защищают, природе становится труднее оставаться чистой. Животным и растениям уже не хватает безопасного места и свежей воды.
</a:t>
            </a:r>
            <a:endParaRPr lang="en-US" sz="1570" dirty="0"/>
          </a:p>
        </p:txBody>
      </p:sp>
      <p:sp>
        <p:nvSpPr>
          <p:cNvPr id="9" name="Text 3"/>
          <p:cNvSpPr txBox="1"/>
          <p:nvPr/>
        </p:nvSpPr>
        <p:spPr>
          <a:xfrm>
            <a:off x="5531575" y="1736099"/>
            <a:ext cx="2390100" cy="139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9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— труднее жить всем
</a:t>
            </a:r>
            <a:pPr algn="l" indent="0" marL="0">
              <a:lnSpc>
                <a:spcPct val="100000"/>
              </a:lnSpc>
              <a:buNone/>
            </a:pPr>
            <a:r>
              <a:rPr lang="en-US" sz="169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ничего не делать, лесов и чистых мест станет меньше, а пожары и засуха могут повторяться чаще. Тогда помощь понадобится не позже, а прямо сейчас.
</a:t>
            </a:r>
            <a:endParaRPr lang="en-US" sz="1698" dirty="0"/>
          </a:p>
        </p:txBody>
      </p:sp>
      <p:sp>
        <p:nvSpPr>
          <p:cNvPr id="10" name="Text 4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776138" y="1306500"/>
            <a:ext cx="5591700" cy="78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07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Природу можно защитить вместе
</a:t>
            </a:r>
            <a:endParaRPr lang="en-US" sz="3078" dirty="0"/>
          </a:p>
        </p:txBody>
      </p:sp>
      <p:sp>
        <p:nvSpPr>
          <p:cNvPr id="5" name="Text 1"/>
          <p:cNvSpPr txBox="1"/>
          <p:nvPr/>
        </p:nvSpPr>
        <p:spPr>
          <a:xfrm>
            <a:off x="1776150" y="2515140"/>
            <a:ext cx="5591700" cy="139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не мусорить, экономить воду и свет, беречь растения и животных, природа отвечает нам чистым воздухом, водой и красотой. Маленькие добрые дела складываются в большую помощь.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2026-05-26T03:09:39Z</dcterms:created>
  <dcterms:modified xsi:type="dcterms:W3CDTF">2026-05-26T03:09:39Z</dcterms:modified>
</cp:coreProperties>
</file>