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8331" y="274425"/>
            <a:ext cx="3736037" cy="4626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500" y="395475"/>
            <a:ext cx="4148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1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Алексеевич Некрасов
</a:t>
            </a:r>
            <a:endParaRPr lang="en-US" sz="4189" dirty="0"/>
          </a:p>
        </p:txBody>
      </p:sp>
      <p:sp>
        <p:nvSpPr>
          <p:cNvPr id="6" name="Text 1"/>
          <p:cNvSpPr txBox="1"/>
          <p:nvPr/>
        </p:nvSpPr>
        <p:spPr>
          <a:xfrm>
            <a:off x="333488" y="4620663"/>
            <a:ext cx="44259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3500" y="2783650"/>
            <a:ext cx="41487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народной жизни, гражданской совести и правды.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5050" y="1343877"/>
            <a:ext cx="3548100" cy="3187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XIX века: время перемен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00625" y="1502575"/>
            <a:ext cx="3349200" cy="28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писал в эпоху крепостного права и реформ Александра II. Менялись города, пресса и общественные взгляды, а в центре литературы все чаще оказывались труд, бедность и справедливость.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7175" y="395475"/>
            <a:ext cx="79854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первые впечатления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20200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родился в 1821 году в Немирове, а детство провел в Грешневе Ярославской губернии, среди деревенской жизни и крестьянского труда.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55476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Отец поэта был помещиком и человеком сурового нрава. Домашняя обстановка с ранних лет приучила мальчика замечать страдание и несправедливость вокруг.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41224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Впечатления от деревни, тяжелой работы и чужой беды позже стали основой многих стихов и поэм, где звучит живое сочувствие простому человеку.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3500" y="395475"/>
            <a:ext cx="84594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литературе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333500" y="1803150"/>
            <a:ext cx="2139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1838: отъезд в Петербург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семнадцать лет Некрасов уехал в столицу, чтобы учиться и работать. Он надеялся получить образование и найти свое место в литературе.
</a:t>
            </a:r>
            <a:endParaRPr lang="en-US" sz="1191" dirty="0"/>
          </a:p>
        </p:txBody>
      </p:sp>
      <p:sp>
        <p:nvSpPr>
          <p:cNvPr id="11" name="Text 3"/>
          <p:cNvSpPr txBox="1"/>
          <p:nvPr/>
        </p:nvSpPr>
        <p:spPr>
          <a:xfrm>
            <a:off x="2941250" y="1803150"/>
            <a:ext cx="2139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Студенческие годы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был вольнослушателем университета, но из-за нехватки денег не смог закончить обучение. Пришлось рано опираться на собственный труд.
</a:t>
            </a:r>
            <a:endParaRPr lang="en-US" sz="1158" dirty="0"/>
          </a:p>
        </p:txBody>
      </p:sp>
      <p:sp>
        <p:nvSpPr>
          <p:cNvPr id="12" name="Text 4"/>
          <p:cNvSpPr txBox="1"/>
          <p:nvPr/>
        </p:nvSpPr>
        <p:spPr>
          <a:xfrm>
            <a:off x="5549000" y="1803150"/>
            <a:ext cx="2139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литературные заработки
</a:t>
            </a:r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Петербурге он писал стихи, рассказы и рецензии, постепенно становясь профессиональным литератором. Именно упорная работа открыла ему дорогу в большую литературу.
</a:t>
            </a:r>
            <a:endParaRPr lang="en-US" sz="101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3800" y="1488286"/>
            <a:ext cx="2265000" cy="19265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9300" y="1515619"/>
            <a:ext cx="2265000" cy="188676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в жизни Некрасова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793900" y="3553675"/>
            <a:ext cx="1920900" cy="11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где началась литературная судьба
</a:t>
            </a:r>
            <a:pPr algn="ctr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встретил Некрасова шумом улиц, холодными набережными и напряженной жизнью большого города. Здесь он учился, работал и впервые почувствовал себя настоящим писателем.
</a:t>
            </a:r>
            <a:endParaRPr lang="en-US" sz="944" dirty="0"/>
          </a:p>
        </p:txBody>
      </p:sp>
      <p:sp>
        <p:nvSpPr>
          <p:cNvPr id="10" name="Text 3"/>
          <p:cNvSpPr txBox="1"/>
          <p:nvPr/>
        </p:nvSpPr>
        <p:spPr>
          <a:xfrm>
            <a:off x="5311350" y="3553675"/>
            <a:ext cx="1920900" cy="11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людей, которые изменили его путь
</a:t>
            </a:r>
            <a:pPr algn="ctr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Петербурге Некрасов познакомился с Виссарионом Белинским и вошел в среду писателей и журналистов. Для молодого автора это стало важным творческим и человеческим опытом.
</a:t>
            </a:r>
            <a:endParaRPr lang="en-US" sz="96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1100" y="395475"/>
            <a:ext cx="80640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и журнал «Современник»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374738" y="208707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1847 года Некрасов участвовал в работе «Современника», а затем стал одной из его главных фигур. Журнал помог ему влиять не только на литературу, но и на общественную мысль.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74738" y="293860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страницах «Современника» печатались Тургенев, Толстой, Чернышевский, Добролюбов и другие известные авторы. Журнал объединял ярких писателей своего времени.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1374738" y="3790148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«Современник» был одним из самых влиятельных журналов XIX века. Через него Некрасов поддерживал новые идеи, новых авторов и разговор о жизни страны.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тематическая визуализация по материалам школьного курса литературы и поэтического наследия Н. А. Некрасова
</a:t>
            </a:r>
            <a:endParaRPr lang="en-US" sz="536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поэзии Некрасова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стихах личная история почти всегда ведет к разговору о судьбе страны.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плане у Некрасова стоят народные и общественные темы: именно они определяют смысл большинства произведений.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33450" y="395475"/>
            <a:ext cx="84771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 как главный герой стихов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7868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Некрасова крестьяне, бурлаки, ямщики и рабочие показаны не как фон, а как центральные герои. Через их судьбы поэт раскрывает жизнь страны.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8505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часто говорит о тяжелом труде, голоде, бедности и бесправии. Но рядом с болью в его стихах всегда остается надежда на правду и человеческое достоинство.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143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место занимают матери и дети: через семейные сцены поэт показывает, как трудно живется простым людям и как сильны их терпение и любовь.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780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короткий бытовой эпизод у Некрасова превращается в серьезный разговор о справедливости. Поэтому его поэзия звучит как голос живой народной России.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1100" y="395475"/>
            <a:ext cx="80640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Женские образы и тема материнства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76881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поэме «Мороз, Красный нос» Некрасов показывает крестьянскую женщину как человека огромной силы, верности и внутреннего достоинства, несмотря на тяжелейшую жизнь.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603469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«Русских женщинах» героини совершают нравственный подвиг, следуя за мужьями-декабристами. Поэт подчеркивает их мужество, самоотверженность и верность долгу.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30069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«Тройка» раскрывает мечты, надежды и горькую судьбу девушки из народа. Во всех этих произведениях женский образ связан с трудом, любовью и жертвенностью.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992200" y="818825"/>
            <a:ext cx="3432300" cy="19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9600" dirty="0"/>
          </a:p>
        </p:txBody>
      </p:sp>
      <p:sp>
        <p:nvSpPr>
          <p:cNvPr id="4" name="Text 1"/>
          <p:cNvSpPr txBox="1"/>
          <p:nvPr/>
        </p:nvSpPr>
        <p:spPr>
          <a:xfrm>
            <a:off x="579275" y="4416125"/>
            <a:ext cx="34323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А. Некрасов, стихотворение «Поэт и гражданин»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579275" y="1959200"/>
            <a:ext cx="3339600" cy="12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знаменитая мысль из стихотворения «Поэт и гражданин» точно выражает его позицию: литература должна говорить правду о жизни.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992200" y="2949025"/>
            <a:ext cx="3432300" cy="17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строка стала формулой его взгляда на роль поэта и гражданина.
</a:t>
            </a:r>
            <a:endParaRPr lang="en-US" sz="314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8350" y="2479389"/>
            <a:ext cx="3432300" cy="116597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произведения Некрасова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880975" y="2354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обзор самых известных произведений показывает, что Некрасов чаще всего обращался к жизни простых людей, труду и теме справедливости.
</a:t>
            </a:r>
            <a:endParaRPr lang="en-US" sz="1105" dirty="0"/>
          </a:p>
        </p:txBody>
      </p:sp>
      <p:sp>
        <p:nvSpPr>
          <p:cNvPr id="8" name="Text 3"/>
          <p:cNvSpPr txBox="1"/>
          <p:nvPr/>
        </p:nvSpPr>
        <p:spPr>
          <a:xfrm>
            <a:off x="880975" y="32781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известных произведений Некрасова связано с судьбой простых людей и вопросами нравственной справедливости.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878350" y="42277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литературный курс; биографические и текстовые сведения о Н. А. Некрасове
</a:t>
            </a:r>
            <a:endParaRPr lang="en-US" sz="65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3500" y="395475"/>
            <a:ext cx="84594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«Кому на Руси жить хорошо»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797025" y="1895375"/>
            <a:ext cx="1733400" cy="11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замысла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начинает работу над поэмой в 1860-е годы. Он задумывает большое произведение о поиске счастья и о том, как живёт Россия после отмены крепостного права.
</a:t>
            </a:r>
            <a:endParaRPr lang="en-US" sz="999" dirty="0"/>
          </a:p>
        </p:txBody>
      </p:sp>
      <p:sp>
        <p:nvSpPr>
          <p:cNvPr id="10" name="Text 3"/>
          <p:cNvSpPr txBox="1"/>
          <p:nvPr/>
        </p:nvSpPr>
        <p:spPr>
          <a:xfrm>
            <a:off x="3659350" y="1895375"/>
            <a:ext cx="1733400" cy="11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Сюжетное путешествие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 мужиков отправляются искать счастливого человека. Их встреча с разными людьми превращает поиски в разговор о свободе, бедности, труде и достоинстве.
</a:t>
            </a:r>
            <a:endParaRPr lang="en-US" sz="1047" dirty="0"/>
          </a:p>
        </p:txBody>
      </p:sp>
      <p:sp>
        <p:nvSpPr>
          <p:cNvPr id="11" name="Text 4"/>
          <p:cNvSpPr txBox="1"/>
          <p:nvPr/>
        </p:nvSpPr>
        <p:spPr>
          <a:xfrm>
            <a:off x="6497600" y="1895375"/>
            <a:ext cx="1733400" cy="11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Незавершённый финал
</a:t>
            </a:r>
            <a:pPr algn="l" indent="0" marL="0">
              <a:lnSpc>
                <a:spcPct val="115000"/>
              </a:lnSpc>
              <a:buNone/>
            </a:pPr>
            <a:r>
              <a:rPr lang="en-US" sz="9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осталась незаконченной, но уже в таком виде стала главным произведением Некрасова. Она показывает, что ответ на вопрос о счастье в России остаётся непростым.
</a:t>
            </a:r>
            <a:endParaRPr lang="en-US" sz="99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наблюдение в поэзии Некрасова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Типичная последовательность: от частной сцены к размышлению о жизни страны и человека.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Природа, охота и деревенский мир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846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Некрасова природа никогда не существует отдельно от человека. Поле, дорога, лес и деревня помогают почувствовать не только красоту, но и трудную, размеренную жизнь страны.
</a:t>
            </a:r>
            <a:endParaRPr lang="en-US" sz="117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4551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Охота была для поэта способом наблюдать русскую землю и людей внимательнее. Поэтому пейзаж у него часто становится частью рассказа о настроении, работе и судьбе деревни.
</a:t>
            </a:r>
            <a:endParaRPr lang="en-US" sz="117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927" y="1606623"/>
            <a:ext cx="353400" cy="35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7751" y="1606659"/>
            <a:ext cx="353400" cy="353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4427" y="1641998"/>
            <a:ext cx="353400" cy="2827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1101" y="1626292"/>
            <a:ext cx="353400" cy="3141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и его литературное окружение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1097588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авторов
</a:t>
            </a:r>
            <a:pPr algn="l" indent="0" marL="0">
              <a:lnSpc>
                <a:spcPct val="115000"/>
              </a:lnSpc>
              <a:buNone/>
            </a:pPr>
            <a:r>
              <a:rPr lang="en-US" sz="12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помогал молодым писателям войти в литературу, советовал, редактировал тексты и давал возможность напечататься в серьёзном журнале.
</a:t>
            </a:r>
            <a:endParaRPr lang="en-US" sz="1258" dirty="0"/>
          </a:p>
        </p:txBody>
      </p:sp>
      <p:sp>
        <p:nvSpPr>
          <p:cNvPr id="15" name="Text 3"/>
          <p:cNvSpPr txBox="1"/>
          <p:nvPr/>
        </p:nvSpPr>
        <p:spPr>
          <a:xfrm>
            <a:off x="3214263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«Современник»
</a:t>
            </a:r>
            <a:pPr algn="l" indent="0" marL="0">
              <a:lnSpc>
                <a:spcPct val="115000"/>
              </a:lnSpc>
              <a:buNone/>
            </a:pPr>
            <a:r>
              <a:rPr lang="en-US" sz="14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журнал он объединял вокруг себя сильных авторов эпохи и превращал литературную работу в важную общественную трибуну.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5330938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единомышленников
</a:t>
            </a:r>
            <a:pPr algn="l" indent="0" marL="0">
              <a:lnSpc>
                <a:spcPct val="115000"/>
              </a:lnSpc>
              <a:buNone/>
            </a:pPr>
            <a:r>
              <a:rPr lang="en-US" sz="14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его современников были Тургенев, Гончаров, Островский, Салтыков-Щедрин и другие крупные писатели XIX века.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7447613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литературу
</a:t>
            </a:r>
            <a:pPr algn="l" indent="0" marL="0">
              <a:lnSpc>
                <a:spcPct val="115000"/>
              </a:lnSpc>
              <a:buNone/>
            </a:pPr>
            <a:r>
              <a:rPr lang="en-US" sz="14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личным связям и издательской работе Некрасов заметно повлиял на то, какие темы и голоса звучали в русской литературе.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литературный курс; обобщение жанрового состава творчества Н. А. Некрасова
</a:t>
            </a:r>
            <a:endParaRPr lang="en-US" sz="641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 в творчестве Некрасова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носит условный характер и показывает, какие жанры особенно заметны в школьном изучении его наследия.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творчества составляют лирика и поэмы, но гражданские и сатирические тексты усиливают общественное звучание поэзии.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7175" y="395475"/>
            <a:ext cx="79854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годы жизни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20200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тяжёлую болезнь, Некрасов продолжал работать и писать. В последние годы особенно важными стали интонации памяти, благодарности и внутренней стойкости.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55476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«Последние песни» показывает, что поэт не терял интереса к жизни и Родине. Его поздняя лирика звучит сдержанно, но очень лично и глубоко.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41224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умер в Петербурге в 1877 году. Даже в конце жизни он оставался верен своему главному делу — говорить о человеке честно и внимательно.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561940"/>
            <a:ext cx="3432300" cy="9691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4211825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по литературе; биография Н. А. Некрасова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Некрасова в русскую культуру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912150" y="21546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важен не только как поэт, но и как редактор, автор гражданской лирики и художник, сумевший по-новому показать жизнь России.
</a:t>
            </a:r>
            <a:endParaRPr lang="en-US" sz="1182" dirty="0"/>
          </a:p>
        </p:txBody>
      </p:sp>
      <p:sp>
        <p:nvSpPr>
          <p:cNvPr id="9" name="Text 4"/>
          <p:cNvSpPr txBox="1"/>
          <p:nvPr/>
        </p:nvSpPr>
        <p:spPr>
          <a:xfrm>
            <a:off x="4912150" y="3078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Некрасова соединяет художественную силу и общественную ответственность, поэтому его имя важно и в литературе, и в истории культуры.
</a:t>
            </a:r>
            <a:endParaRPr lang="en-US" sz="114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69050" y="1746250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стихи напоминают, что труд человека заслуживает уважения, а справедливость не бывает пустым словом. Эти идеи понятны и современному школьнику.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32725" y="1746250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помогает увидеть Россию XIX века через жизнь обычных людей: крестьян, рабочих, женщин, матерей и детей, а не только через исторические события.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Некрасов важен сегодня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777966" y="3272823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произведения учат замечать чужую беду и относиться к ней серьёзно. Именно поэтому они воспитывают сочувствие, внимание и ответственность.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741641" y="3272823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чтения в школе Некрасов особенно важен как автор, который говорит простым и сильным языком о сложных жизненных вопросах.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250" y="258625"/>
            <a:ext cx="7087500" cy="19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Некрасов: поэт народной правды
</a:t>
            </a:r>
            <a:endParaRPr lang="en-US" sz="5300" dirty="0"/>
          </a:p>
        </p:txBody>
      </p:sp>
      <p:sp>
        <p:nvSpPr>
          <p:cNvPr id="5" name="Text 1"/>
          <p:cNvSpPr txBox="1"/>
          <p:nvPr/>
        </p:nvSpPr>
        <p:spPr>
          <a:xfrm>
            <a:off x="2350163" y="2998950"/>
            <a:ext cx="4425900" cy="12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Алексеевич Некрасов показал, что поэзия может говорить о красоте, совести и жизни простых людей одновременно. Поэтому его имя осталось символом честности и любви к России.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2026-05-19T05:59:41Z</dcterms:created>
  <dcterms:modified xsi:type="dcterms:W3CDTF">2026-05-19T05:59:41Z</dcterms:modified>
</cp:coreProperties>
</file>