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200" y="3187"/>
            <a:ext cx="7265700" cy="5137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02250" y="2077350"/>
            <a:ext cx="29394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эволюции человека
</a:t>
            </a:r>
            <a:endParaRPr lang="en-US" sz="1412" dirty="0"/>
          </a:p>
        </p:txBody>
      </p:sp>
      <p:sp>
        <p:nvSpPr>
          <p:cNvPr id="6" name="Text 1"/>
          <p:cNvSpPr txBox="1"/>
          <p:nvPr/>
        </p:nvSpPr>
        <p:spPr>
          <a:xfrm>
            <a:off x="3333662" y="1744325"/>
            <a:ext cx="24768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3261525" y="2719400"/>
            <a:ext cx="26208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древних приматов сформировался человек современного типа?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594" y="440187"/>
            <a:ext cx="4083937" cy="42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00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антропогенез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860975"/>
            <a:ext cx="3628200" cy="8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Антропогенез объясняет происхождение человека, его место в животном мире и путь развития вида. Наука опирается на ископаемые находки, орудия, ДНК, сравнительную анатомию и эмбриологию.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8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3973" y="418575"/>
            <a:ext cx="4447655" cy="4345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предки человека и человекообразных обезьян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544695"/>
            <a:ext cx="35211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современные человекообразные обезьяны произошли от древней формы приматов, жившей миллионы лет назад. Это не был ни человек, ни современная обезьяна, а отдельная эволюционная линия.
</a:t>
            </a:r>
            <a:endParaRPr lang="en-US" sz="936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287100"/>
            <a:ext cx="35211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предок
</a:t>
            </a:r>
            <a:endParaRPr lang="en-US" sz="113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416684"/>
            <a:ext cx="35211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ранних гоминин были характерны хватательная кисть, бинокулярное зрение и подвижные конечности. Эти особенности помогали сочетать жизнь на деревьях с постепенным освоением наземного передвижения.
</a:t>
            </a:r>
            <a:endParaRPr lang="en-US" sz="936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159088"/>
            <a:ext cx="35211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ранних гоминин
</a:t>
            </a:r>
            <a:endParaRPr lang="en-US" sz="1132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288660"/>
            <a:ext cx="35211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Африке найдены древнейшие останки предков человека и большинство ключевых ископаемых. Поэтому этот регион рассматривается как главный центр ранней эволюции гоминин.
</a:t>
            </a:r>
            <a:endParaRPr lang="en-US" sz="936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031065"/>
            <a:ext cx="35211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Африка
</a:t>
            </a:r>
            <a:endParaRPr lang="en-US" sz="1132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4160637"/>
            <a:ext cx="35211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среды и способа передвижения происходила постепенно. Освобождение передних конечностей создало предпосылки для будущего труда, а затем и для более сложного поведения.
</a:t>
            </a:r>
            <a:endParaRPr lang="en-US" sz="936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903042"/>
            <a:ext cx="35211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новому образу жизни
</a:t>
            </a:r>
            <a:endParaRPr lang="en-US" sz="11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тенденции эволюции гоминин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признаки менялись не одновременно: одни ускоряли другие, а культурные изменения постепенно усиливали биологические преимущества.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 шла как взаимосвязанный процесс: рост мозга, технологии и расселение усиливали друг друга.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школьного курса биологии и палеоантропологии
</a:t>
            </a:r>
            <a:endParaRPr lang="en-US" sz="8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5450" y="1287332"/>
            <a:ext cx="4238400" cy="13865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5450" y="3079132"/>
            <a:ext cx="4238400" cy="138658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Австралопитеки: ранние двуногие гоминины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285825"/>
            <a:ext cx="3932100" cy="13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 саванне
</a:t>
            </a:r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7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жили в Восточной и Южной Африке миллионы лет назад и уже уверенно ходили на двух ногах. При этом их тело ещё сохраняло черты, полезные для жизни на деревьях, поэтому их образ жизни был переходным.
</a:t>
            </a:r>
            <a:endParaRPr lang="en-US" sz="1270" dirty="0"/>
          </a:p>
        </p:txBody>
      </p:sp>
      <p:sp>
        <p:nvSpPr>
          <p:cNvPr id="12" name="Text 3"/>
          <p:cNvSpPr txBox="1"/>
          <p:nvPr/>
        </p:nvSpPr>
        <p:spPr>
          <a:xfrm>
            <a:off x="360000" y="3077625"/>
            <a:ext cx="3932100" cy="13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«Люси» и значение находки
</a:t>
            </a:r>
            <a:pPr algn="l" indent="0" marL="0">
              <a:lnSpc>
                <a:spcPct val="115000"/>
              </a:lnSpc>
              <a:buNone/>
            </a:pPr>
            <a:r>
              <a:rPr lang="en-US" sz="8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«Люси», найденный в Эфиопии в 1974 году, стал одной из самых известных находок антропологии. Он помог учёным лучше понять, как сочетались прямохождение, небольшие размеры мозга и адаптация к разным условиям среды.
</a:t>
            </a:r>
            <a:endParaRPr lang="en-US" sz="128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915" y="1280368"/>
            <a:ext cx="4083295" cy="3304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habilis: первые изготовители орудий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89" dirty="0"/>
          </a:p>
        </p:txBody>
      </p:sp>
      <p:sp>
        <p:nvSpPr>
          <p:cNvPr id="13" name="Text 2"/>
          <p:cNvSpPr txBox="1"/>
          <p:nvPr/>
        </p:nvSpPr>
        <p:spPr>
          <a:xfrm>
            <a:off x="657775" y="131137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уровень поведения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19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стал одним из первых видов, уверенно связанных с изготовлением простых каменных орудий. Это означало, что выживание всё сильнее зависело не только от тела, но и от умения действовать целенаправленно.
</a:t>
            </a:r>
            <a:endParaRPr lang="en-US" sz="1061" dirty="0"/>
          </a:p>
        </p:txBody>
      </p:sp>
      <p:sp>
        <p:nvSpPr>
          <p:cNvPr id="14" name="Text 3"/>
          <p:cNvSpPr txBox="1"/>
          <p:nvPr/>
        </p:nvSpPr>
        <p:spPr>
          <a:xfrm>
            <a:off x="657775" y="219457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Олдувайская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19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находки связаны с олдувайской культурой — чопперами и отщепами, получавшимися при грубой обработке камня. Даже такие простые орудия расширяли возможности добычи пищи и защиты.
</a:t>
            </a:r>
            <a:endParaRPr lang="en-US" sz="1061" dirty="0"/>
          </a:p>
        </p:txBody>
      </p:sp>
      <p:sp>
        <p:nvSpPr>
          <p:cNvPr id="15" name="Text 4"/>
          <p:cNvSpPr txBox="1"/>
          <p:nvPr/>
        </p:nvSpPr>
        <p:spPr>
          <a:xfrm>
            <a:off x="657775" y="307779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19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сравнению с австралопитеками объём мозга Homo habilis был больше и достигал примерно 600–700 см³. Это сопровождалось более гибким поведением, включая использование мяса в рационе.
</a:t>
            </a:r>
            <a:endParaRPr lang="en-US" sz="1061" dirty="0"/>
          </a:p>
        </p:txBody>
      </p:sp>
      <p:sp>
        <p:nvSpPr>
          <p:cNvPr id="16" name="Text 5"/>
          <p:cNvSpPr txBox="1"/>
          <p:nvPr/>
        </p:nvSpPr>
        <p:spPr>
          <a:xfrm>
            <a:off x="657775" y="396101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 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орудий стало важным рубежом: теперь навыки нужно было наблюдать, повторять и передавать другим. Так труд усилил роль обучения и коллективного опыта.
</a:t>
            </a:r>
            <a:endParaRPr lang="en-US" sz="11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290607"/>
            <a:ext cx="4491900" cy="12220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ранних этапов антропогенеза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менялись строение, поведение и ареал древних людей на ранних этапах эволюции.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этап связан с ростом мозга, усложнением орудий и расширением приспособленности к среде.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палеоантропологии и школьного курса биологии
</a:t>
            </a:r>
            <a:endParaRPr lang="en-US" sz="8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9217" y="1397377"/>
            <a:ext cx="350400" cy="311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9217" y="2289349"/>
            <a:ext cx="350400" cy="35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71798" y="3190137"/>
            <a:ext cx="325237" cy="371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59217" y="4147413"/>
            <a:ext cx="350400" cy="2803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erectus: расселение и освоение огня
</a:t>
            </a:r>
            <a:endParaRPr lang="en-US" sz="1812" dirty="0"/>
          </a:p>
        </p:txBody>
      </p:sp>
      <p:sp>
        <p:nvSpPr>
          <p:cNvPr id="15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89" dirty="0"/>
          </a:p>
        </p:txBody>
      </p:sp>
      <p:sp>
        <p:nvSpPr>
          <p:cNvPr id="16" name="Text 2"/>
          <p:cNvSpPr txBox="1"/>
          <p:nvPr/>
        </p:nvSpPr>
        <p:spPr>
          <a:xfrm>
            <a:off x="360000" y="114250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за пределы Африки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стал первым видом человека, широко расселившимся далеко за пределы Африки. Его останки находят в Азии, Европе и Африке, что указывает на крупные миграции древнего человечества.
</a:t>
            </a:r>
            <a:endParaRPr lang="en-US" sz="982" dirty="0"/>
          </a:p>
        </p:txBody>
      </p:sp>
      <p:sp>
        <p:nvSpPr>
          <p:cNvPr id="17" name="Text 3"/>
          <p:cNvSpPr txBox="1"/>
          <p:nvPr/>
        </p:nvSpPr>
        <p:spPr>
          <a:xfrm>
            <a:off x="360000" y="2053935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крупный мозг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мозга Homo erectus достигал примерно 900–1100 см³. Это сопровождалось усложнением поведения, лучшей координацией действий и более высокой выносливостью тела.
</a:t>
            </a:r>
            <a:endParaRPr lang="en-US" sz="982" dirty="0"/>
          </a:p>
        </p:txBody>
      </p:sp>
      <p:sp>
        <p:nvSpPr>
          <p:cNvPr id="18" name="Text 4"/>
          <p:cNvSpPr txBox="1"/>
          <p:nvPr/>
        </p:nvSpPr>
        <p:spPr>
          <a:xfrm>
            <a:off x="360000" y="296537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 выживание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и поддержание огня, вероятно, стало важнейшим достижением вида. Огонь давал тепло, защиту и возможность готовить пищу, а значит, расширял пределы обитания.
</a:t>
            </a:r>
            <a:endParaRPr lang="en-US" sz="982" dirty="0"/>
          </a:p>
        </p:txBody>
      </p:sp>
      <p:sp>
        <p:nvSpPr>
          <p:cNvPr id="19" name="Text 5"/>
          <p:cNvSpPr txBox="1"/>
          <p:nvPr/>
        </p:nvSpPr>
        <p:spPr>
          <a:xfrm>
            <a:off x="360000" y="3876953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Homo erectus усилились коллективная охота и взаимопомощь. Для выживания требовались согласованные действия, обмен опытом и более устойчивая социальная организация.
</a:t>
            </a:r>
            <a:endParaRPr lang="en-US" sz="9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первобытной группы к сложному обществу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последовательность усложнения совместной жизни древних людей и роста роли общения.
</a:t>
            </a:r>
            <a:endParaRPr lang="en-US" sz="105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3119335"/>
            <a:ext cx="8424000" cy="15877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Неандертальцы: жизнь в условиях ледниковой эпохи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89" dirty="0"/>
          </a:p>
        </p:txBody>
      </p:sp>
      <p:sp>
        <p:nvSpPr>
          <p:cNvPr id="12" name="Text 2"/>
          <p:cNvSpPr txBox="1"/>
          <p:nvPr/>
        </p:nvSpPr>
        <p:spPr>
          <a:xfrm>
            <a:off x="362475" y="1525910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 холоду
</a:t>
            </a:r>
            <a:pPr algn="l" indent="0" marL="0">
              <a:lnSpc>
                <a:spcPct val="115000"/>
              </a:lnSpc>
              <a:buNone/>
            </a:pPr>
            <a:r>
              <a:rPr lang="en-US" sz="13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жили в Европе и Западной Азии в период сурового климата. Их мощное телосложение, широкая грудная клетка и короткие конечности помогали сохранять тепло.
</a:t>
            </a:r>
            <a:endParaRPr lang="en-US" sz="1170" dirty="0"/>
          </a:p>
        </p:txBody>
      </p:sp>
      <p:sp>
        <p:nvSpPr>
          <p:cNvPr id="13" name="Text 3"/>
          <p:cNvSpPr txBox="1"/>
          <p:nvPr/>
        </p:nvSpPr>
        <p:spPr>
          <a:xfrm>
            <a:off x="2493325" y="1525921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Мустьерские орудия
</a:t>
            </a:r>
            <a:pPr algn="l" indent="0" marL="0">
              <a:lnSpc>
                <a:spcPct val="115000"/>
              </a:lnSpc>
              <a:buNone/>
            </a:pPr>
            <a:r>
              <a:rPr lang="en-US" sz="1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материальная культура связана с мустьерскими орудиями: скребками, остриями и наконечниками. Эти инструменты были удобны для обработки шкур, разделки добычи и охоты.
</a:t>
            </a:r>
            <a:endParaRPr lang="en-US" sz="1125" dirty="0"/>
          </a:p>
        </p:txBody>
      </p:sp>
      <p:sp>
        <p:nvSpPr>
          <p:cNvPr id="14" name="Text 4"/>
          <p:cNvSpPr txBox="1"/>
          <p:nvPr/>
        </p:nvSpPr>
        <p:spPr>
          <a:xfrm>
            <a:off x="4624175" y="1525931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членах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13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находят свидетельства ухода за больными и раненными людьми. Это показывает, что выживание зависело не только от силы, но и от взаимной поддержки.
</a:t>
            </a:r>
            <a:endParaRPr lang="en-US" sz="1153" dirty="0"/>
          </a:p>
        </p:txBody>
      </p:sp>
      <p:sp>
        <p:nvSpPr>
          <p:cNvPr id="15" name="Text 5"/>
          <p:cNvSpPr txBox="1"/>
          <p:nvPr/>
        </p:nvSpPr>
        <p:spPr>
          <a:xfrm>
            <a:off x="6755025" y="1525910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Погребальные практики
</a:t>
            </a:r>
            <a:pPr algn="l" indent="0" marL="0">
              <a:lnSpc>
                <a:spcPct val="115000"/>
              </a:lnSpc>
              <a:buNone/>
            </a:pPr>
            <a:r>
              <a:rPr lang="en-US" sz="1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 и следы погребений, что говорит о развитой социальной организации и, вероятно, о ритуальном поведении. Для древних людей это был важный шаг к более сложной культуре.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795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sapiens: происхождение современного человека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983250"/>
            <a:ext cx="20544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~300 тыс.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Африке появляется Homo sapiens — вид с высоким лбом, уменьшенными надбровьями и более лёгким скелетом. Его ранняя история связана с постепенным усложнением поведения и мышления.
</a:t>
            </a:r>
            <a:endParaRPr lang="en-US" sz="1002" dirty="0"/>
          </a:p>
        </p:txBody>
      </p:sp>
      <p:sp>
        <p:nvSpPr>
          <p:cNvPr id="12" name="Text 3"/>
          <p:cNvSpPr txBox="1"/>
          <p:nvPr/>
        </p:nvSpPr>
        <p:spPr>
          <a:xfrm>
            <a:off x="2483707" y="1983250"/>
            <a:ext cx="20544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особенностей вида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анатомических признаков, развиваются абстрактное мышление, членораздельная речь, символическая деятельность и способность к длительному планированию. Эти качества усилили адаптивность человека.
</a:t>
            </a:r>
            <a:endParaRPr lang="en-US" sz="955" dirty="0"/>
          </a:p>
        </p:txBody>
      </p:sp>
      <p:sp>
        <p:nvSpPr>
          <p:cNvPr id="13" name="Text 4"/>
          <p:cNvSpPr txBox="1"/>
          <p:nvPr/>
        </p:nvSpPr>
        <p:spPr>
          <a:xfrm>
            <a:off x="4607417" y="1983250"/>
            <a:ext cx="20544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Сосуществование с другими людьми
</a:t>
            </a:r>
            <a:pPr algn="l" indent="0" marL="0">
              <a:lnSpc>
                <a:spcPct val="115000"/>
              </a:lnSpc>
              <a:buNone/>
            </a:pPr>
            <a:r>
              <a:rPr lang="en-US" sz="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ранних этапах Homo sapiens жил рядом с неандертальцами и другими древними группами. Между популяциями происходили контакты, а местами — и скрещивание.
</a:t>
            </a:r>
            <a:endParaRPr lang="en-US" sz="1002" dirty="0"/>
          </a:p>
        </p:txBody>
      </p:sp>
      <p:sp>
        <p:nvSpPr>
          <p:cNvPr id="14" name="Text 5"/>
          <p:cNvSpPr txBox="1"/>
          <p:nvPr/>
        </p:nvSpPr>
        <p:spPr>
          <a:xfrm>
            <a:off x="6731126" y="1983250"/>
            <a:ext cx="20544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Единственный сохранившийся вид рода Homo
</a:t>
            </a:r>
            <a:pPr algn="l" indent="0" marL="0">
              <a:lnSpc>
                <a:spcPct val="115000"/>
              </a:lnSpc>
              <a:buNone/>
            </a:pPr>
            <a:r>
              <a:rPr lang="en-US" sz="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именно Homo sapiens выжил и расселился по планете. Его успех определили не только биологические особенности, но и гибкость культуры, обучения и кооперации.
</a:t>
            </a:r>
            <a:endParaRPr lang="en-US" sz="10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Homo sapiens по Земле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регионы заселялись последовательно, а не одновременно; на каждом этапе люди приспосабливались к новым климатическим зонам, пищевым ресурсам и ландшафтам.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расселение Homo sapiens стало возможным благодаря высокой мобильности, гибкому поведению и способности осваивать разнообразные среды.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хронология расселения Homo sapiens по данным палеоантропологии; даты приведены ориентировочно.
</a:t>
            </a:r>
            <a:endParaRPr lang="en-US" sz="5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 важнейший фактор эволюции человека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359950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и труд
</a:t>
            </a:r>
            <a:pPr algn="l" indent="0" marL="0">
              <a:lnSpc>
                <a:spcPct val="115000"/>
              </a:lnSpc>
              <a:buNone/>
            </a:pPr>
            <a:r>
              <a:rPr lang="en-US" sz="3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Изготовление орудий не только расширило возможности добычи пищи, но и изменило сам образ жизни человека: навыки нужно было осваивать, повторять и совершенствовать в группе.
</a:t>
            </a:r>
            <a:endParaRPr lang="en-US" sz="1202" dirty="0"/>
          </a:p>
        </p:txBody>
      </p:sp>
      <p:sp>
        <p:nvSpPr>
          <p:cNvPr id="12" name="Text 3"/>
          <p:cNvSpPr txBox="1"/>
          <p:nvPr/>
        </p:nvSpPr>
        <p:spPr>
          <a:xfrm>
            <a:off x="2489674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29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огня, одежды и жилищ снизило зависимость от климата. Это позволило людям жить в холодных и засушливых районах, где одних биологических приспособлений было бы недостаточно.
</a:t>
            </a:r>
            <a:endParaRPr lang="en-US" sz="1185" dirty="0"/>
          </a:p>
        </p:txBody>
      </p:sp>
      <p:sp>
        <p:nvSpPr>
          <p:cNvPr id="13" name="Text 4"/>
          <p:cNvSpPr txBox="1"/>
          <p:nvPr/>
        </p:nvSpPr>
        <p:spPr>
          <a:xfrm>
            <a:off x="4619399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ускорила передачу опыта между поколениями. Благодаря обучению и подражанию полезные знания сохранялись, накапливались и становились общим достоянием сообщества.
</a:t>
            </a:r>
            <a:endParaRPr lang="en-US" sz="1202" dirty="0"/>
          </a:p>
        </p:txBody>
      </p:sp>
      <p:sp>
        <p:nvSpPr>
          <p:cNvPr id="14" name="Text 5"/>
          <p:cNvSpPr txBox="1"/>
          <p:nvPr/>
        </p:nvSpPr>
        <p:spPr>
          <a:xfrm>
            <a:off x="6749117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организация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3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охота, обмен, забота о слабых и распределение обязанностей сделали группу устойчивее. Культура превратилась в важнейший механизм выживания и адаптации.
</a:t>
            </a:r>
            <a:endParaRPr lang="en-US" sz="12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5455" y="1311375"/>
            <a:ext cx="6293091" cy="213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759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неандертальцев и Homo sapiens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4702075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были хорошо приспособлены к суровым условиям, но Homo sapiens оказался более гибким в культурном поведении и расселении.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не только различия в строении тела, но и в возможностях культурной адаптации, которые по-разному повлияли на судьбу этих видов.
</a:t>
            </a:r>
            <a:endParaRPr lang="en-US" sz="12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109157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Палеоантропологические и археологические данные; обобщение по находкам в Европе, Азии и Африке.
</a:t>
            </a:r>
            <a:endParaRPr lang="en-US" sz="59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89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1–2%
</a:t>
            </a:r>
            <a:endParaRPr lang="en-US" sz="8112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неандертальской примеси обнаруживается у большинства людей вне Африки.
</a:t>
            </a:r>
            <a:endParaRPr lang="en-US" sz="2704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показатель подтверждает, что древние популяции Homo не только расходились по разным регионам, но и частично смешивались между собой.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исследования древней ДНК человека; данные многократно подтверждены в работах 2010-х годов.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антропогенеза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взаимосвязь природных, биологических и социальных причин эволюции человека.
</a:t>
            </a:r>
            <a:endParaRPr lang="en-US" sz="10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ключевые признаки человека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использует относительные оценки, чтобы показать общий вектор развития: от простых форм поведения к более сложным технологиям и общественным связям.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показателях заметен единый тренд: биологическое усложнение шло вместе с ростом роли труда, общения и коллективного опыта.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0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антропологии и археологии; показатели представлены в относительной шкале для сравнительного анализа.
</a:t>
            </a:r>
            <a:endParaRPr lang="en-US" sz="50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 как разветвлённое древо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89" dirty="0"/>
          </a:p>
        </p:txBody>
      </p:sp>
      <p:sp>
        <p:nvSpPr>
          <p:cNvPr id="10" name="Text 2"/>
          <p:cNvSpPr txBox="1"/>
          <p:nvPr/>
        </p:nvSpPr>
        <p:spPr>
          <a:xfrm>
            <a:off x="722850" y="1311375"/>
            <a:ext cx="4448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прямая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14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Антропогенез нельзя представить как простую цепочку от обезьяны к человеку. В разные периоды одновременно существовали несколько видов гоминин, имевших собственные пути развития.
</a:t>
            </a:r>
            <a:endParaRPr lang="en-US" sz="1227" dirty="0"/>
          </a:p>
        </p:txBody>
      </p:sp>
      <p:sp>
        <p:nvSpPr>
          <p:cNvPr id="11" name="Text 3"/>
          <p:cNvSpPr txBox="1"/>
          <p:nvPr/>
        </p:nvSpPr>
        <p:spPr>
          <a:xfrm>
            <a:off x="722850" y="2183138"/>
            <a:ext cx="4448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ветви
</a:t>
            </a:r>
            <a:pPr algn="l" indent="0" marL="0">
              <a:lnSpc>
                <a:spcPct val="115000"/>
              </a:lnSpc>
              <a:buNone/>
            </a:pPr>
            <a:r>
              <a:rPr lang="en-US" sz="1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древних форм не оставила прямых потомков и вымерла. Их исчезновение показывает, что успех вида зависел от сочетания адаптаций, среды и случайных факторов.
</a:t>
            </a:r>
            <a:endParaRPr lang="en-US" sz="1243" dirty="0"/>
          </a:p>
        </p:txBody>
      </p:sp>
      <p:sp>
        <p:nvSpPr>
          <p:cNvPr id="12" name="Text 4"/>
          <p:cNvSpPr txBox="1"/>
          <p:nvPr/>
        </p:nvSpPr>
        <p:spPr>
          <a:xfrm>
            <a:off x="722850" y="3054903"/>
            <a:ext cx="4448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наследием
</a:t>
            </a:r>
            <a:pPr algn="l" indent="0" marL="0">
              <a:lnSpc>
                <a:spcPct val="115000"/>
              </a:lnSpc>
              <a:buNone/>
            </a:pPr>
            <a:r>
              <a:rPr lang="en-US" sz="1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группы не только сосуществовали, но и скрещивались. Поэтому в геноме современных людей сохранились следы контактов с древними человеческими популяциями.
</a:t>
            </a:r>
            <a:endParaRPr lang="en-US" sz="1243" dirty="0"/>
          </a:p>
        </p:txBody>
      </p:sp>
      <p:sp>
        <p:nvSpPr>
          <p:cNvPr id="13" name="Text 5"/>
          <p:cNvSpPr txBox="1"/>
          <p:nvPr/>
        </p:nvSpPr>
        <p:spPr>
          <a:xfrm>
            <a:off x="722850" y="3926674"/>
            <a:ext cx="4448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14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Homo sapiens сформировался как результат миграций, расселения, отбора и взаимодействия между популяциями, а не как финальная ступень единственной прямой линии.
</a:t>
            </a:r>
            <a:endParaRPr lang="en-US" sz="119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138675"/>
            <a:ext cx="4491900" cy="15259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антропогенеза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ориентиры помогают увидеть, как на протяжении миллионов лет менялись формы человека, его расселение и способы адаптации к среде.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 растянулась на миллионы лет и включала несколько крупных этапов, каждый из которых усиливал биологическую и культурную сложность.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 данным палеоантропологии и археологии; даты приведены в учебном обобщении.
</a:t>
            </a:r>
            <a:endParaRPr lang="en-US" sz="6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05952" y="2012050"/>
            <a:ext cx="57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7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стал человеком благодаря биологии и культуре
</a:t>
            </a:r>
            <a:endParaRPr lang="en-US" sz="1974" dirty="0"/>
          </a:p>
        </p:txBody>
      </p:sp>
      <p:sp>
        <p:nvSpPr>
          <p:cNvPr id="5" name="Text 1"/>
          <p:cNvSpPr txBox="1"/>
          <p:nvPr/>
        </p:nvSpPr>
        <p:spPr>
          <a:xfrm>
            <a:off x="2290118" y="2714743"/>
            <a:ext cx="45093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Антропогенез привёл к прямохождению, развитию мозга, речи и орудий, но решающим преимуществом стала культура: умение учиться, сотрудничать и передавать опыт обеспечило Homo sapiens глобальный успех.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2026-05-31T22:53:52Z</dcterms:created>
  <dcterms:modified xsi:type="dcterms:W3CDTF">2026-05-31T22:53:52Z</dcterms:modified>
</cp:coreProperties>
</file>