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2900" y="771255"/>
            <a:ext cx="3602700" cy="35815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600" y="769550"/>
            <a:ext cx="29520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11600" y="3285900"/>
            <a:ext cx="45039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живые существа состоят из клеток — основных единиц жизни.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1600" y="1583875"/>
            <a:ext cx="4503900" cy="14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клеточного строения живых организмов
</a:t>
            </a:r>
            <a:endParaRPr lang="en-US" sz="374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4600" y="1018157"/>
            <a:ext cx="3198000" cy="31417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902875" y="1038350"/>
            <a:ext cx="3973500" cy="8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открытия клетки и развитие теории
</a:t>
            </a:r>
            <a:endParaRPr lang="en-US" sz="2452" dirty="0"/>
          </a:p>
        </p:txBody>
      </p:sp>
      <p:sp>
        <p:nvSpPr>
          <p:cNvPr id="6" name="Text 2"/>
          <p:cNvSpPr txBox="1"/>
          <p:nvPr/>
        </p:nvSpPr>
        <p:spPr>
          <a:xfrm>
            <a:off x="902875" y="2041075"/>
            <a:ext cx="3973500" cy="209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1665 году Роберт Гук впервые увидел клетки в пробковом срезе. В XIX веке Шлейден и Шванн доказали, что все живое состоит из клеток. Современная клеточная теория описывает структуру, деление и наследственность клеток.
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80892"/>
            <a:ext cx="2660400" cy="18420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975" y="980892"/>
            <a:ext cx="2660400" cy="18420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9450" y="992617"/>
            <a:ext cx="2660400" cy="18420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025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система с границами
</a:t>
            </a:r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наименьшая живая единица с мембраной, цитоплазмой и генетическим материалом, обеспечивающая жизненные процессы самостоятельно.
</a:t>
            </a:r>
            <a:endParaRPr lang="en-US" sz="1469" dirty="0"/>
          </a:p>
        </p:txBody>
      </p:sp>
      <p:sp>
        <p:nvSpPr>
          <p:cNvPr id="8" name="Text 1"/>
          <p:cNvSpPr txBox="1"/>
          <p:nvPr/>
        </p:nvSpPr>
        <p:spPr>
          <a:xfrm>
            <a:off x="3264150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Вариации по размеру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клеток меняется от 1 микрона у бактерий до 100 микрон у растений, что влияет на их функции и организацию.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6155275" y="2924288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клетка содержит цитоплазму, где происходят реакции, и ДНК или РНК — носители наследственной информации.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клетка сегодня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54500" y="320675"/>
            <a:ext cx="6962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клеток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846200" y="1152300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— это простые клетки без ядра и мембранных органелл, генетический материал свободен в цитоплазме.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846200" y="2500093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Эукариоты имеют ядро и множество специализированных органелл, что позволяет выполнять сложные функции.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46200" y="3836799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Клеточный тип определяется по структуре, что отражает разнообразие живых организмов и их приспособления.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000" y="976396"/>
            <a:ext cx="4144200" cy="185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9400" y="981115"/>
            <a:ext cx="4118700" cy="18542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4850" y="3064275"/>
            <a:ext cx="38181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Двойной слой липидов
</a:t>
            </a:r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Мембрана состоит из двух слоев фосфолипидов, обеспечивающих барьер между клеткой и внешней средой, сохраняя её целостность.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4831350" y="3068900"/>
            <a:ext cx="38181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Биологический фильтр и коммуникация
</a:t>
            </a:r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в мембране управляют транспортом веществ, передачей сигналов и связыванием с окружающей средой.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1" name="Text 3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роль клеточной мембраны
</a:t>
            </a:r>
            <a:endParaRPr lang="en-US" sz="285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2073816"/>
            <a:ext cx="4106400" cy="13949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клеток различных организмов
</a:t>
            </a:r>
            <a:endParaRPr lang="en-US" sz="2836" dirty="0"/>
          </a:p>
        </p:txBody>
      </p:sp>
      <p:sp>
        <p:nvSpPr>
          <p:cNvPr id="6" name="Text 2"/>
          <p:cNvSpPr txBox="1"/>
          <p:nvPr/>
        </p:nvSpPr>
        <p:spPr>
          <a:xfrm>
            <a:off x="4601025" y="10587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присутствие ключевых структур и размеры у растений, животных и бактерий.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601025" y="29355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или отсутствие структур влияет на функции и адаптацию клеток разных царств.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791025" y="4693900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учебники общего курса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912825" y="113992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— это вязкая среда между мембраной и ядром, где размещены все органеллы клетки.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912825" y="208355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Состоит в основном из воды, растворяет соли и молекулы, необходимые для химических реакций.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912825" y="304157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ней проходят обменные процессы и внутриклеточный транспорт веществ.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912825" y="399960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Обеспечивает среду для работы ферментов и обеспечивает поддержание структуры клетки.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и ее функции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002875"/>
            <a:ext cx="4088700" cy="18207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05350" y="1002343"/>
            <a:ext cx="4076400" cy="18272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025" y="2923400"/>
            <a:ext cx="40449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и организация ДНК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окружено мембраной с порами, сохраняет наследственную информацию в форме хромосом и контролирует передачу генов.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730550" y="2923400"/>
            <a:ext cx="40449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жизнедеятельностью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регулирует синтез белков, обеспечивая рост, деление и адаптацию клетки через контроль генетических процессов.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и строение ядра клетки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21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митохондрий в клетке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624125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преобразуют питательные вещества в АТФ — энергию для клеточных процессов.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98790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количество варьируется в зависимости от энергетических потребностей клетки — больше в активных тканях.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199276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мембрана с многочисленными складками увеличивает площадь для биохимических реакций.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73868"/>
            <a:ext cx="2684700" cy="18798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9025" y="973868"/>
            <a:ext cx="2684700" cy="187981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23050" y="986104"/>
            <a:ext cx="2672700" cy="18792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6250" y="3059300"/>
            <a:ext cx="24069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рибосом
</a:t>
            </a:r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состоят из РНК и белков, располагаются свободно в цитоплазме и на шероховатой ЭПС.
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3373600" y="3064275"/>
            <a:ext cx="24069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синтеза белков
</a:t>
            </a:r>
            <a:pPr algn="ctr" indent="0" marL="0">
              <a:lnSpc>
                <a:spcPct val="100000"/>
              </a:lnSpc>
              <a:buNone/>
            </a:pPr>
            <a:r>
              <a:rPr lang="en-US" sz="15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собирают аминокислоты в цепочки по инструкции ДНК, создавая белки, необходимые клетке.
</a:t>
            </a:r>
            <a:endParaRPr lang="en-US" sz="1584" dirty="0"/>
          </a:p>
        </p:txBody>
      </p:sp>
      <p:sp>
        <p:nvSpPr>
          <p:cNvPr id="11" name="Text 2"/>
          <p:cNvSpPr txBox="1"/>
          <p:nvPr/>
        </p:nvSpPr>
        <p:spPr>
          <a:xfrm>
            <a:off x="6246700" y="3064275"/>
            <a:ext cx="24069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другими органеллами
</a:t>
            </a:r>
            <a:pPr algn="ctr" indent="0" marL="0">
              <a:lnSpc>
                <a:spcPct val="100000"/>
              </a:lnSpc>
              <a:buNone/>
            </a:pPr>
            <a:r>
              <a:rPr lang="en-US" sz="15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на ЭПС синтезируют белки для экспорта или мембран, а свободные обеспечивают внутренние нужды клетки.
</a:t>
            </a:r>
            <a:endParaRPr lang="en-US" sz="1545" dirty="0"/>
          </a:p>
        </p:txBody>
      </p:sp>
      <p:sp>
        <p:nvSpPr>
          <p:cNvPr id="12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13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и белковый синтез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9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90" dirty="0"/>
          </a:p>
        </p:txBody>
      </p:sp>
      <p:sp>
        <p:nvSpPr>
          <p:cNvPr id="5" name="Text 1"/>
          <p:cNvSpPr txBox="1"/>
          <p:nvPr/>
        </p:nvSpPr>
        <p:spPr>
          <a:xfrm>
            <a:off x="6032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Эндоплазматическая сеть состоит из двух видов: гладкой, участвующей в синтезе липидов, и шероховатой, на поверхности которой расположены рибосомы для синтеза белков.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7296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Гладкая эндоплазматическая сеть также отвечает за детоксикацию, разрушая вредные вещества, и принимает участие в метаболизме углеводов внутри клетки.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560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Аппарат Гольджи получает синтезированные белки и липиды, изменяет их химически, сортирует и упаковывает для транспортировки к другим органеллам или наружу клетки.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9824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ЭПС и аппарат Гольджи вместе обеспечивают эффективное распределение и транспортировку веществ, необходимых для жизнедеятельности всех видов клеток.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Эндоплазматическая сеть и аппарат Гольджи
</a:t>
            </a:r>
            <a:endParaRPr lang="en-US" sz="291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987350"/>
            <a:ext cx="3294900" cy="38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Лизосомы — «уборщики» клетки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05700" y="1152300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Лизосомы содержат ферменты, которые расщепляют старые или повреждённые органеллы, позволяя клетке избегать накопления ненужных структур и поддерживать чистоту внутренней среды.
</a:t>
            </a:r>
            <a:endParaRPr lang="en-US" sz="1348" dirty="0"/>
          </a:p>
        </p:txBody>
      </p:sp>
      <p:sp>
        <p:nvSpPr>
          <p:cNvPr id="7" name="Text 3"/>
          <p:cNvSpPr txBox="1"/>
          <p:nvPr/>
        </p:nvSpPr>
        <p:spPr>
          <a:xfrm>
            <a:off x="4305700" y="2500091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также участвуют в переваривании внедрившихся в клетку частиц и микроорганизмов, обеспечивая защиту от инфекции и вредных агентов.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4305700" y="3836795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лизосомам клетки сохраняют гомеостаз и предотвращают накопление токсичных соединений, что способствует их нормальному функционированию.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002875"/>
            <a:ext cx="4088700" cy="18207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05350" y="1002343"/>
            <a:ext cx="4076400" cy="18272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025" y="2923400"/>
            <a:ext cx="40449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Структурная основа клеточной стенки
</a:t>
            </a:r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клеточной стенки составляют волокна целлюлозы, образующие прочный каркас, который придаёт растительной клетке жёсткость и устойчивость к внешним механическим воздействиям. Это обеспечивает целостность тканей и защиту от повреждений.
</a:t>
            </a:r>
            <a:endParaRPr lang="en-US" sz="1469" dirty="0"/>
          </a:p>
        </p:txBody>
      </p:sp>
      <p:sp>
        <p:nvSpPr>
          <p:cNvPr id="7" name="Text 1"/>
          <p:cNvSpPr txBox="1"/>
          <p:nvPr/>
        </p:nvSpPr>
        <p:spPr>
          <a:xfrm>
            <a:off x="4730550" y="2923400"/>
            <a:ext cx="40449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клеточной стенки в водном балансе
</a:t>
            </a:r>
            <a:pPr algn="l" indent="0" marL="0">
              <a:lnSpc>
                <a:spcPct val="100000"/>
              </a:lnSpc>
              <a:buNone/>
            </a:pPr>
            <a:r>
              <a:rPr lang="en-US" sz="15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 регулирует проход воды и растворённых веществ, помогая поддерживать оптимальный тургор и предотвращая избыточное поглощение воды. Это особенно важно для сохранения формы и нормального роста растения.
</a:t>
            </a:r>
            <a:endParaRPr lang="en-US" sz="1528" dirty="0"/>
          </a:p>
        </p:txBody>
      </p:sp>
      <p:sp>
        <p:nvSpPr>
          <p:cNvPr id="8" name="Text 2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9" name="Text 3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клеточной стенки растений
</a:t>
            </a:r>
            <a:endParaRPr lang="en-US" sz="269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размеров клеток различных организмов
</a:t>
            </a:r>
            <a:endParaRPr lang="en-US" sz="2464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клеток сильно различаются, что связано с их функциями и структурой, влияя на обмен веществ и скорость процессов внутри клетки.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размеры растительных клеток обусловлены наличием крупных вакуолей и клеточной стенки, тогда как бактериальные клетки компактны и проще устроены.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биологических справочников, 2023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4" name="Text 1"/>
          <p:cNvSpPr txBox="1"/>
          <p:nvPr/>
        </p:nvSpPr>
        <p:spPr>
          <a:xfrm>
            <a:off x="912825" y="113992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Вакуоли у взрослых растительных клеток занимают до 90% объёма, служат вместилищем для клеточного сока, который содержит воду, сахара, соли и пигменты.
</a:t>
            </a:r>
            <a:endParaRPr lang="en-US" sz="1523" dirty="0"/>
          </a:p>
        </p:txBody>
      </p:sp>
      <p:sp>
        <p:nvSpPr>
          <p:cNvPr id="5" name="Text 2"/>
          <p:cNvSpPr txBox="1"/>
          <p:nvPr/>
        </p:nvSpPr>
        <p:spPr>
          <a:xfrm>
            <a:off x="912825" y="208355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создают тургорное давление, поддерживающее форму клетки и всей ткани, предотвращая увядание растения в засушливых условиях.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912825" y="304157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Вакуоли выполняют функцию запасников питательных веществ и ионов, которые могут использоваться клеткой при необходимости.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912825" y="399960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через вакуоль происходит сбор и изоляция продуктов обмена, включая токсичные вещества, что способствует поддержанию внутренней среды клетки.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Вакуоли и их значение в растительных клетках
</a:t>
            </a:r>
            <a:endParaRPr lang="en-US" sz="280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000" y="976396"/>
            <a:ext cx="4144200" cy="185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9400" y="981115"/>
            <a:ext cx="4118700" cy="18542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4850" y="3064275"/>
            <a:ext cx="38181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хлоропласта
</a:t>
            </a:r>
            <a:pPr algn="ctr" indent="0" marL="0">
              <a:lnSpc>
                <a:spcPct val="100000"/>
              </a:lnSpc>
              <a:buNone/>
            </a:pPr>
            <a:r>
              <a:rPr lang="en-US" sz="15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 имеют двойную мембрану и внутренние тилакоиды, образующие граны, где сосредоточен хлорофилл. Эта структура оптимизирует поглощение света и обеспечивает эффективный процесс фотосинтеза.
</a:t>
            </a:r>
            <a:endParaRPr lang="en-US" sz="1584" dirty="0"/>
          </a:p>
        </p:txBody>
      </p:sp>
      <p:sp>
        <p:nvSpPr>
          <p:cNvPr id="9" name="Text 1"/>
          <p:cNvSpPr txBox="1"/>
          <p:nvPr/>
        </p:nvSpPr>
        <p:spPr>
          <a:xfrm>
            <a:off x="4831350" y="3068900"/>
            <a:ext cx="38181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и его значение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5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 преобразуют солнечную энергию в химическую, синтезируя глюкозу и выделяя кислород. Это основа питания для растений и, косвенно, для большинства живых организмов на Земле.
</a:t>
            </a:r>
            <a:endParaRPr lang="en-US" sz="1584" dirty="0"/>
          </a:p>
        </p:txBody>
      </p:sp>
      <p:sp>
        <p:nvSpPr>
          <p:cNvPr id="10" name="Text 2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11" name="Text 3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 и их роль в фотосинтезе
</a:t>
            </a:r>
            <a:endParaRPr lang="en-US" sz="283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процесса митоза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стадии деления клетки, обеспечивающие ее размножение и рост организма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4" name="Text 1"/>
          <p:cNvSpPr txBox="1"/>
          <p:nvPr/>
        </p:nvSpPr>
        <p:spPr>
          <a:xfrm>
            <a:off x="354500" y="320675"/>
            <a:ext cx="6962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одноклеточных и многоклеточных организмов
</a:t>
            </a:r>
            <a:endParaRPr lang="en-US" sz="1901" dirty="0"/>
          </a:p>
        </p:txBody>
      </p:sp>
      <p:sp>
        <p:nvSpPr>
          <p:cNvPr id="5" name="Text 2"/>
          <p:cNvSpPr txBox="1"/>
          <p:nvPr/>
        </p:nvSpPr>
        <p:spPr>
          <a:xfrm>
            <a:off x="846200" y="1152300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организмы полностью автономны: одна клетка выполняет все функции, необходимые для жизни, включая питание, движение и размножение.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846200" y="2500093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Многоклеточные имеют разнообразие клеток с особыми задачами, объединённых в ткани и органы, что обеспечивает более сложные функции и адаптацию к среде.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46200" y="3836799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гидра обладает специализированными клетками для захвата пищи и движения, что демонстрирует разделение функций между клеточными типами.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6032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организация обеспечивает основу для формирования тканей и органов, благодаря чему организмы приобретают сложную структуру и функциональность.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7296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способны к передаче наследственной информации, что гарантирует продолжение и разнообразие жизни на Земле.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560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Адаптивность клеток позволяет организмам реагировать на изменения окружающей среды и поддерживать гомеостаз.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9824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клеткам осуществляются основные процессы жизни: рост, размножение, обмен веществ и реакция на раздражители.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клеточного строения для жизни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14850" y="1338950"/>
            <a:ext cx="6791700" cy="25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выводы о клеточном строении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является фундаментальной единицей жизни, определяющей структуру и функции всех живых организмов. Ее изучение раскрывает механизмы развития, адаптации и функционирования биологических систем.
</a:t>
            </a:r>
            <a:endParaRPr lang="en-US" sz="4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2026-05-08T17:56:39Z</dcterms:created>
  <dcterms:modified xsi:type="dcterms:W3CDTF">2026-05-08T17:56:39Z</dcterms:modified>
</cp:coreProperties>
</file>