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 уроки Второй мировой войны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разрушительная война XX века изменила мир и его правила.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после войны: зачем понадобились новые правила
</a:t>
            </a:r>
            <a:endParaRPr lang="en-US" sz="2587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1945 году многие города лежали в руинах, а миллионы людей потеряли дом. Старые механизмы безопасности не сработали, поэтому миру понадобились новые договорённости, основанные на сотрудничестве и уважении к человеку.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60 миллионов
</a:t>
            </a:r>
            <a:endParaRPr lang="en-US" sz="5963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цифра показывает, насколько страшной стала война для людей в разных странах и семьях.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оценки общих потерь Второй мировой войны; справочные данные по теме
</a:t>
            </a:r>
            <a:endParaRPr lang="en-US" sz="781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1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жизней унесла Вторая мировая война, и среди погибших были не только военные, но и миллионы мирных жителей.
</a:t>
            </a:r>
            <a:endParaRPr lang="en-US" sz="21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и разрушения в цифрах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сравнивает масштабы потерь и разрушений по ключевым странам, показывая не только жертвы, но и последствия для экономики и жизни людей.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тяжёлые последствия испытали СССР, Китай и Польша; восстановление требовало долгих лет и огромных ресурсов.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исторические оценки последствий войны; данные представлены как условный индекс
</a:t>
            </a:r>
            <a:endParaRPr lang="en-US" sz="78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811" y="808175"/>
            <a:ext cx="3703629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Разрушенная Европа и Азия после войны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в руинах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были разрушены целые кварталы, мосты и вокзалы. Людям приходилось жить среди обломков, а обычный путь на работу, в школу или больницу часто становился невозможным.
</a:t>
            </a:r>
            <a:endParaRPr lang="en-US" sz="1029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самого необходимого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остро не хватало еды, топлива, одежды и лекарств. Очереди за хлебом и временные пункты помощи стали привычной частью повседневной жизни миллионов семей.
</a:t>
            </a:r>
            <a:endParaRPr lang="en-US" sz="1084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Сломанная инфраструктура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Бомбардировки и бои повредили заводы, железные дороги, электростанции и больницы. Без них было трудно наладить производство, лечение людей и доставку продуктов в города и деревни.
</a:t>
            </a:r>
            <a:endParaRPr lang="en-US" sz="974" dirty="0"/>
          </a:p>
        </p:txBody>
      </p:sp>
      <p:sp>
        <p:nvSpPr>
          <p:cNvPr id="15" name="Text 5"/>
          <p:cNvSpPr txBox="1"/>
          <p:nvPr/>
        </p:nvSpPr>
        <p:spPr>
          <a:xfrm>
            <a:off x="180000" y="3998337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без дома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оказались беженцами или переселенцами и жили во временных лагерях. Потеря жилья и близких усилила чувство неуверенности, а возвращение к нормальной жизни заняло годы.
</a:t>
            </a:r>
            <a:endParaRPr lang="en-US" sz="107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карты мира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569527" y="1416425"/>
            <a:ext cx="3504523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Оккупация Германии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капитуляции Германию разделили на зоны оккупации, чтобы союзники могли контролировать порядок и проводить демилитаризацию. Позднее это разделение привело к появлению двух немецких государств.
</a:t>
            </a:r>
            <a:endParaRPr lang="en-US" sz="891" dirty="0"/>
          </a:p>
        </p:txBody>
      </p:sp>
      <p:sp>
        <p:nvSpPr>
          <p:cNvPr id="14" name="Text 3"/>
          <p:cNvSpPr txBox="1"/>
          <p:nvPr/>
        </p:nvSpPr>
        <p:spPr>
          <a:xfrm>
            <a:off x="569527" y="2129473"/>
            <a:ext cx="3504523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границы Польши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сместилась на запад: её восточные территории отошли к СССР, а западные земли были переданы ей после войны. Это стало одним из самых заметных изменений послевоенной карты Европы.
</a:t>
            </a:r>
            <a:endParaRPr lang="en-US" sz="955" dirty="0"/>
          </a:p>
        </p:txBody>
      </p:sp>
      <p:sp>
        <p:nvSpPr>
          <p:cNvPr id="15" name="Text 4"/>
          <p:cNvSpPr txBox="1"/>
          <p:nvPr/>
        </p:nvSpPr>
        <p:spPr>
          <a:xfrm>
            <a:off x="569527" y="2842475"/>
            <a:ext cx="3504523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Японии
</a:t>
            </a:r>
            <a:pPr algn="l" indent="0" marL="0">
              <a:lnSpc>
                <a:spcPct val="115000"/>
              </a:lnSpc>
              <a:buNone/>
            </a:pPr>
            <a:r>
              <a:rPr lang="en-US" sz="4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потеряла захваченные территории и оказалась под оккупацией США. Страна должна была отказаться от милитаристской политики и начать восстановление под внешним контролем.
</a:t>
            </a:r>
            <a:endParaRPr lang="en-US" sz="938" dirty="0"/>
          </a:p>
        </p:txBody>
      </p:sp>
      <p:sp>
        <p:nvSpPr>
          <p:cNvPr id="16" name="Text 5"/>
          <p:cNvSpPr txBox="1"/>
          <p:nvPr/>
        </p:nvSpPr>
        <p:spPr>
          <a:xfrm>
            <a:off x="569527" y="3555500"/>
            <a:ext cx="3504523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две сверхдержавы
</a:t>
            </a:r>
            <a:pPr algn="l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 СССР вышли из войны с наибольшим политическим весом. Их влияние стало определять многие международные решения, а прежнее лидерство европейских держав заметно ослабло.
</a:t>
            </a:r>
            <a:endParaRPr lang="en-US" sz="977" dirty="0"/>
          </a:p>
        </p:txBody>
      </p:sp>
      <p:sp>
        <p:nvSpPr>
          <p:cNvPr id="17" name="Text 6"/>
          <p:cNvSpPr txBox="1"/>
          <p:nvPr/>
        </p:nvSpPr>
        <p:spPr>
          <a:xfrm>
            <a:off x="569527" y="4268525"/>
            <a:ext cx="3504523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мировой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мир начал строиться вокруг двух центров силы. Это изменило дипломатию, систему союзов и подход к безопасности во второй половине XX 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положения стран-победителей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война повлияла на главные державы-победительницы: через потери людей, экономику, вклад в победу и политический вес.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заплатил самую высокую цену, США усилили лидерство, а Великобритания и Франция сохранили статус, но потеряли часть влияния.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исторические оценки последствий Второй мировой войны
</a:t>
            </a:r>
            <a:endParaRPr lang="en-US" sz="78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созданию ООН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новой международной организации после Второй мировой войны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150426"/>
            <a:ext cx="5010000" cy="3527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Учреждение Организации Объединённых Наций
</a:t>
            </a:r>
            <a:endParaRPr lang="en-US" sz="2640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715400" y="1150200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основания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Объединённых Наций начала работу 24 октября 1945 года. Этот день стал символом надежды на то, что государства смогут решать споры без новой мировой войны.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086100" y="1882084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создал ООН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Учредителями стали 51 государство. Они объединились, потому что понимали: безопасность одной страны зависит от мира и сотрудничества во всём мире.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271450" y="2608259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цели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должна поддерживать международный мир, развивать дружеские отношения между народами, защищать права человека и помогать мирно разрешать конфликты.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365627" y="3351777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роль в мире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ООН стала главным местом, где страны обсуждают важные вопросы и ищут решения общих проблем. Её появление изменило международную политику.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Устав ООН и её символика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документ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Устав ООН закрепил равенство государств, запрет угрозы силой и обязанность сотрудничать ради мира. Именно он определяет, как организация действует и на чём основаны её решения.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38491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штаб-квартиры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Здание штаб-квартиры ООН стало узнаваемым символом послевоенного мира. Оно напоминает, что международные вопросы должны обсуждаться открыто и совместно, а не решаться войной.
</a:t>
            </a:r>
            <a:endParaRPr lang="en-US" sz="1079" dirty="0"/>
          </a:p>
        </p:txBody>
      </p:sp>
      <p:sp>
        <p:nvSpPr>
          <p:cNvPr id="13" name="Text 4"/>
          <p:cNvSpPr txBox="1"/>
          <p:nvPr/>
        </p:nvSpPr>
        <p:spPr>
          <a:xfrm>
            <a:off x="458982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Эмблема с картой мира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Логотип ООН показывает идею объединения всех стран Земли. Круг и карта мира передают мысль о равенстве народов и общей ответственности за безопасность.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729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надежды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ООН помогает понять её смысл даже без слов: вместо вражды — сотрудничество, вместо силы оружия — правила, переговоры и защита мира.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788088"/>
            <a:ext cx="3408600" cy="12581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ООН и их роль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ООН работают вместе, чтобы поддерживать мир, решать споры и помогать странам сотрудничать.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Генеральная Ассамблея даёт площадку для всех государств, а Совет Безопасности и Международный суд отвечают за ключевые вопросы мира и международного права.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Устав ООН; официальные материалы ООН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9766" y="1596471"/>
            <a:ext cx="505800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29721" y="3129007"/>
            <a:ext cx="505800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52137" y="1681993"/>
            <a:ext cx="559500" cy="447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20178" y="3146366"/>
            <a:ext cx="559500" cy="4476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Совета Безопасности
</a:t>
            </a:r>
            <a:endParaRPr lang="en-US" sz="2704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мира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Безопасности создан для быстрого реагирования на угрозы войн и конфликтов. Именно здесь обсуждают меры, которые могут остановить насилие и защитить международную безопасность.
</a:t>
            </a:r>
            <a:endParaRPr lang="en-US" sz="913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вето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постоянный член может заблокировать важное решение. Такое правило помогает учитывать интересы великих держав, но иногда делает согласие по острым вопросам очень трудным.
</a:t>
            </a:r>
            <a:endParaRPr lang="en-US" sz="913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постоянных членов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США, СССР, Великобритания, Франция и Китай получили постоянные места после войны. Это отражало их решающую роль в победе и новое соотношение сил в мире.
</a:t>
            </a:r>
            <a:endParaRPr lang="en-US" sz="937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и трудности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вето была компромиссом между сильными государствами. Она сохранила их участие в работе ООН, но не всегда позволяла быстро действовать при международных кризисах.
</a:t>
            </a:r>
            <a:endParaRPr lang="en-US" sz="91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помощи ООН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работе ООН важны не только решения государств, но и помощь людям, которые пострадали от войны, бедности и стихийных бедствий.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ООН сочетает защиту мира с прямой помощью людям, особенно детям, беженцам и жителям кризисных регионов.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ООН: ЮНИСЕФ, ВОЗ, ЮНЕСКО, Всемирная продовольственная программа
</a:t>
            </a:r>
            <a:endParaRPr lang="en-US" sz="78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Нюрнберг: путь к международному правосудию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14200" y="163856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Ноябрь 1945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Нюрнберге начался суд над главными руководителями нацистской Германии. Он стал первым международным процессом такого масштаба после Второй мировой войны.
</a:t>
            </a:r>
            <a:endParaRPr lang="en-US" sz="1001" dirty="0"/>
          </a:p>
        </p:txBody>
      </p:sp>
      <p:sp>
        <p:nvSpPr>
          <p:cNvPr id="11" name="Text 3"/>
          <p:cNvSpPr txBox="1"/>
          <p:nvPr/>
        </p:nvSpPr>
        <p:spPr>
          <a:xfrm>
            <a:off x="3560200" y="180509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1945–1946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рассматривал обвинения в развязывании войны, военных преступлениях и преступлениях против человечности. Подсудимым были предъявлены доказательства массовых убийств и разрушений.
</a:t>
            </a:r>
            <a:endParaRPr lang="en-US" sz="981" dirty="0"/>
          </a:p>
        </p:txBody>
      </p:sp>
      <p:sp>
        <p:nvSpPr>
          <p:cNvPr id="12" name="Text 4"/>
          <p:cNvSpPr txBox="1"/>
          <p:nvPr/>
        </p:nvSpPr>
        <p:spPr>
          <a:xfrm>
            <a:off x="6406200" y="187251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 1946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завершился приговорами и стал важным прецедентом. Мир увидел, что за тяжкие преступления отвечают не только государства, но и конкретные люди.
</a:t>
            </a:r>
            <a:endParaRPr lang="en-US" sz="10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Уроки, которые должен помнить мир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85731" y="1502050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Агрессия разрушает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показала, что захват чужих территорий и насилие приводят не к силе, а к гибели людей, разрушению городов и долгим последствиям для целых поколений.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5731" y="2344638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Расизм опасен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Нацизм опирался на ненависть и идею «неравенства» людей. Это привело к Холокосту и массовым преступлениям, поэтому уважение к каждому человеку стало жизненно важным принципом.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585731" y="3187225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Договоры нужно выполнять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соглашения сами по себе не останавливают войну. Они работают только тогда, когда страны готовы вместе защищать мир и соблюдать общие правила.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5731" y="4053800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требует ответственности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стало ясно: безопасность зависит от сотрудничества государств, защиты прав человека и готовности решать споры без оружия и угроз.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для каждого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1948 году ООН приняла Всеобщую декларацию прав человека. В ней записали, что у каждого есть право на жизнь, свободу, образование и труд. Этот текст стал символом нового отношения к человеку после войны.
</a:t>
            </a:r>
            <a:endParaRPr lang="en-US" sz="906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Права, которые нельзя отнять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Декларация напомнила, что люди должны быть защищены законом и не могут становиться жертвами произвола. На её основе страны начали по-новому говорить о достоинстве, равенстве и справедливости для всех народов.
</a:t>
            </a:r>
            <a:endParaRPr lang="en-US" sz="891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мир закрепил права человека
</a:t>
            </a:r>
            <a:endParaRPr lang="en-US" sz="278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войны к сотрудничеству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окончания войны государства всё чаще решали споры через переговоры, а не только через силу. Это изменило международные отношения.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последовательный рост роли международного сотрудничества: от завершения войны к созданию общих правил и восстановлению стран.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послевоенных международных событий, 1945–1950-е годы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помнить о войне сегодня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 будущего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войне помогает понимать, к чему приводят ненависть, пропаганда и равнодушие. Это важно, чтобы такие трагедии не повторялись.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история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 войне часто начинается с воспоминаний родных, писем и фотографий. Такие личные истории делают прошлое ближе и понятнее для школьников.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 мемориалы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Экспозиции и памятники сохраняют факты о войне и напоминают о людях, которые пережили блокаду, фронт, оккупацию и концлагеря.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399831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как ценность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войну, легче увидеть, что мир, уважение и взаимная помощь не возникают сами собой. Их нужно беречь каждый день.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войны и создания ООН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результаты изменили международные отношения и стали основой послевоенного мира.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завершилась не только победой над агрессией, но и созданием новых правил, которые должны были защитить людей и предотвратить повторение катастрофы.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Второй мировой войны; документы ООН; материалы Нюрнбергского процесса
</a:t>
            </a:r>
            <a:endParaRPr lang="en-US" sz="78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нужно защищать вместе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мировая война показала, какой страшной бывает ненависть, если ей не противостоять. Создание ООН стало общим ответом мира: защищать людей, договариваться и не допускать новой катастрофы.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2026-06-01T05:06:19Z</dcterms:created>
  <dcterms:modified xsi:type="dcterms:W3CDTF">2026-06-01T05:06:19Z</dcterms:modified>
</cp:coreProperties>
</file>