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950" y="461297"/>
            <a:ext cx="4209600" cy="4193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4250" y="245775"/>
            <a:ext cx="5200200" cy="5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284250" y="875675"/>
            <a:ext cx="4287600" cy="3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Барин в литературе: старинное слово, характер и эпоха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«Барин» помогает читать XIX век: власть, усадьба и нравы проявляются через одно слово.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" y="0"/>
            <a:ext cx="4304667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63" y="543900"/>
            <a:ext cx="3701700" cy="40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усадьбы к разговорной речи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«барин» звучало в России XVIII–XIX веков и связывалось с дворянством, усадебной жизнью и крепостным правом. После реформы 1861 года оно не исчезло: осталось в языке, фольклоре и литературе — с оценкой и оттенком отношения.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555" y="1090878"/>
            <a:ext cx="150043" cy="1714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37998" y="3096535"/>
            <a:ext cx="150043" cy="17147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60955" y="1090878"/>
            <a:ext cx="150043" cy="17147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12498" y="3096535"/>
            <a:ext cx="150043" cy="171478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Кого называли барином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506950" y="1353051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Помещик или дворянин
</a:t>
            </a:r>
            <a:pPr algn="l" indent="0" marL="0">
              <a:lnSpc>
                <a:spcPct val="100000"/>
              </a:lnSpc>
              <a:buNone/>
            </a:pPr>
            <a:r>
              <a:rPr lang="en-US" sz="68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Барином могли назвать владельца имения и человека из привилегированного круга. В этом смысле слово обозначало социальный статус и привычку распоряжаться жизнью других.
</a:t>
            </a:r>
            <a:endParaRPr lang="en-US" sz="1169" dirty="0"/>
          </a:p>
        </p:txBody>
      </p:sp>
      <p:sp>
        <p:nvSpPr>
          <p:cNvPr id="14" name="Text 3"/>
          <p:cNvSpPr txBox="1"/>
          <p:nvPr/>
        </p:nvSpPr>
        <p:spPr>
          <a:xfrm>
            <a:off x="2648642" y="3402437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5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Хозяин усадьбы в деревне
</a:t>
            </a:r>
            <a:pPr algn="l" indent="0" marL="0">
              <a:lnSpc>
                <a:spcPct val="100000"/>
              </a:lnSpc>
              <a:buNone/>
            </a:pPr>
            <a:r>
              <a:rPr lang="en-US" sz="69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сельской местности «барин» — это владелец земли и часто тех, кто работает на нее. От него зависели порядок в хозяйстве и многие решения, касавшиеся повседневности.
</a:t>
            </a:r>
            <a:endParaRPr lang="en-US" sz="1195" dirty="0"/>
          </a:p>
        </p:txBody>
      </p:sp>
      <p:sp>
        <p:nvSpPr>
          <p:cNvPr id="15" name="Text 4"/>
          <p:cNvSpPr txBox="1"/>
          <p:nvPr/>
        </p:nvSpPr>
        <p:spPr>
          <a:xfrm>
            <a:off x="4790347" y="1353051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с властью и тоном приказа
</a:t>
            </a:r>
            <a:pPr algn="l" indent="0" marL="0">
              <a:lnSpc>
                <a:spcPct val="100000"/>
              </a:lnSpc>
              <a:buNone/>
            </a:pPr>
            <a:r>
              <a:rPr lang="en-US" sz="67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«барин» нередко звучит как характеристика поведения: важность, уверенность в превосходстве, разговор «сверху вниз». Так авторы показывают отношения господина и подчиненных.
</a:t>
            </a:r>
            <a:endParaRPr lang="en-US" sz="1159" dirty="0"/>
          </a:p>
        </p:txBody>
      </p:sp>
      <p:sp>
        <p:nvSpPr>
          <p:cNvPr id="16" name="Text 5"/>
          <p:cNvSpPr txBox="1"/>
          <p:nvPr/>
        </p:nvSpPr>
        <p:spPr>
          <a:xfrm>
            <a:off x="6923139" y="3402437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5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Фигура для описания нравов эпохи
</a:t>
            </a:r>
            <a:pPr algn="l" indent="0" marL="0">
              <a:lnSpc>
                <a:spcPct val="100000"/>
              </a:lnSpc>
              <a:buNone/>
            </a:pPr>
            <a:r>
              <a:rPr lang="en-US" sz="74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слово «барин» писатели высвечивают различия между богатыми и простыми людьми. Иногда это не отдельная персона, а способ показать уклад и привычки XIX века.
</a:t>
            </a:r>
            <a:endParaRPr lang="en-US" sz="127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" y="1286152"/>
            <a:ext cx="2009700" cy="19233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6700" y="1286152"/>
            <a:ext cx="2009700" cy="19233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8500" y="1286152"/>
            <a:ext cx="2009700" cy="19233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42950" y="481300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Барская усадьба: дом, двор и хозяйство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571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Усадьба как сцена больших историй
</a:t>
            </a:r>
            <a:pPr algn="ctr" indent="0" marL="0">
              <a:lnSpc>
                <a:spcPct val="100000"/>
              </a:lnSpc>
              <a:buNone/>
            </a:pPr>
            <a:r>
              <a:rPr lang="en-US" sz="50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1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Господский дом, парк или сад создавали особое пространство — будто отдельный мир. Недаром в литературе усадьба часто становится местом семейных драм, споров и неожиданных разговоров.
</a:t>
            </a:r>
            <a:endParaRPr lang="en-US" sz="1179" dirty="0"/>
          </a:p>
        </p:txBody>
      </p:sp>
      <p:sp>
        <p:nvSpPr>
          <p:cNvPr id="10" name="Text 3"/>
          <p:cNvSpPr txBox="1"/>
          <p:nvPr/>
        </p:nvSpPr>
        <p:spPr>
          <a:xfrm>
            <a:off x="34289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Комнаты, мебель и «голоса» достатка
</a:t>
            </a:r>
            <a:pPr algn="ctr" indent="0" marL="0">
              <a:lnSpc>
                <a:spcPct val="100000"/>
              </a:lnSpc>
              <a:buNone/>
            </a:pPr>
            <a:r>
              <a:rPr lang="en-US" sz="50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1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дома заметны просторные залы, дорогая мебель, портреты предков. Книги, музыкальные инструменты и посуда подчеркивали, что семья живет в атмосфере образования и привычного богатства.
</a:t>
            </a:r>
            <a:endParaRPr lang="en-US" sz="1179" dirty="0"/>
          </a:p>
        </p:txBody>
      </p:sp>
      <p:sp>
        <p:nvSpPr>
          <p:cNvPr id="11" name="Text 4"/>
          <p:cNvSpPr txBox="1"/>
          <p:nvPr/>
        </p:nvSpPr>
        <p:spPr>
          <a:xfrm>
            <a:off x="59007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Хозяйство за окнами: двор, амбары, конюшни
</a:t>
            </a:r>
            <a:pPr algn="ctr" indent="0" marL="0">
              <a:lnSpc>
                <a:spcPct val="100000"/>
              </a:lnSpc>
              <a:buNone/>
            </a:pPr>
            <a:r>
              <a:rPr lang="en-US" sz="50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1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домом располагались конюшни, амбары и постройки, обслуживавшие повседневные дела. Жилье для прислуги напоминало: за внешним блеском стояла целая система труда и подчинения.
</a:t>
            </a:r>
            <a:endParaRPr lang="en-US" sz="117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725" y="1963719"/>
            <a:ext cx="4022400" cy="226456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75" y="1592475"/>
            <a:ext cx="3701700" cy="300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ключевые различия между барином и крестьянином в дореволюционной России, включая повинности и перемены после 1861 года.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отличие — не только уровень жизни, но и доступ к власти и решениям. После 1861 года менялись юридические связи, однако социальная дистанция сохранялась.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исторической рамки по дореформенной и пореформенной России (точные формы зависели от местности и периода).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90775" y="543900"/>
            <a:ext cx="37017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Барин и крестьянин: различия в положении и правах
</a:t>
            </a:r>
            <a:endParaRPr lang="en-US" sz="231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барин управлял имением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3401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большом имении барин редко делал всё сам. Чаще он задавал общий курс, а конкретные хозяйственные вопросы решали управляющий и другие служащие.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517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Доход поступал из разных источников: земля и урожай, аренда, мельницы, лесные ресурсы, а также крестьянские повинности. Так имение становилось «системой» стабильного поступления средств.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5633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посредников барин оказывался как бы над целой цепочкой управления. Литература использует это устройство, чтобы показать власть и подчинение как повседневный порядок.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Сословия в Российской империи и место дворянства
</a:t>
            </a:r>
            <a:endParaRPr lang="en-US" sz="2510" dirty="0"/>
          </a:p>
        </p:txBody>
      </p:sp>
      <p:sp>
        <p:nvSpPr>
          <p:cNvPr id="8" name="Text 2"/>
          <p:cNvSpPr txBox="1"/>
          <p:nvPr/>
        </p:nvSpPr>
        <p:spPr>
          <a:xfrm>
            <a:off x="467485" y="1212299"/>
            <a:ext cx="3532800" cy="32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Дворянство было меньшинством по численности, но именно оно заметно влияло на землю, управление и культурную жизнь страны.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между малой долей и сильным влиянием объясняет, почему в литературе так часто появляется образ барина.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Качественная схема по типовой структуре сословий Российской империи; точные доли в источниках различаются по периоду и методике подсчета.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8625" y="1925990"/>
            <a:ext cx="292425" cy="334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02600" y="1925990"/>
            <a:ext cx="292425" cy="334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26575" y="1925990"/>
            <a:ext cx="292425" cy="334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50550" y="1925990"/>
            <a:ext cx="292425" cy="334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жизнь барина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509600" y="2454840"/>
            <a:ext cx="1855200" cy="18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3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 чтение
</a:t>
            </a:r>
            <a:pPr algn="l" indent="0" marL="0">
              <a:lnSpc>
                <a:spcPct val="100000"/>
              </a:lnSpc>
              <a:buNone/>
            </a:pPr>
            <a:r>
              <a:rPr lang="en-US" sz="67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Барская жизнь включала чтение и занятия, связанные с культурой. Для дворян часто важными были книги и обсуждения, формировавшие «картину мира» своего круга.
</a:t>
            </a:r>
            <a:endParaRPr lang="en-US" sz="1443" dirty="0"/>
          </a:p>
        </p:txBody>
      </p:sp>
      <p:sp>
        <p:nvSpPr>
          <p:cNvPr id="14" name="Text 3"/>
          <p:cNvSpPr txBox="1"/>
          <p:nvPr/>
        </p:nvSpPr>
        <p:spPr>
          <a:xfrm>
            <a:off x="2633575" y="2454840"/>
            <a:ext cx="1855200" cy="18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Охота и выездные развлечения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времени занимали охота, поездки и встречи. Эти занятия подчеркивали особый ритм жизни и отличали дворянскую среду от хозяйственных задач в деревне.
</a:t>
            </a:r>
            <a:endParaRPr lang="en-US" sz="1500" dirty="0"/>
          </a:p>
        </p:txBody>
      </p:sp>
      <p:sp>
        <p:nvSpPr>
          <p:cNvPr id="15" name="Text 4"/>
          <p:cNvSpPr txBox="1"/>
          <p:nvPr/>
        </p:nvSpPr>
        <p:spPr>
          <a:xfrm>
            <a:off x="4757550" y="2454840"/>
            <a:ext cx="1855200" cy="18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Визиты, балы и управление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Балы и визиты были частью светской жизни, а в параллель — управление имением и контроль за делами через людей «на местах».
</a:t>
            </a:r>
            <a:endParaRPr lang="en-US" sz="1500" dirty="0"/>
          </a:p>
        </p:txBody>
      </p:sp>
      <p:sp>
        <p:nvSpPr>
          <p:cNvPr id="16" name="Text 5"/>
          <p:cNvSpPr txBox="1"/>
          <p:nvPr/>
        </p:nvSpPr>
        <p:spPr>
          <a:xfrm>
            <a:off x="6881525" y="2454840"/>
            <a:ext cx="1855200" cy="18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3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с акцентом на светские навыки
</a:t>
            </a:r>
            <a:pPr algn="l" indent="0" marL="0">
              <a:lnSpc>
                <a:spcPct val="100000"/>
              </a:lnSpc>
              <a:buNone/>
            </a:pPr>
            <a:r>
              <a:rPr lang="en-US" sz="67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в дворянских семьях часто учились французскому, музыке и танцам, осваивали правила поведения в обществе. Такой набор навыков резко контрастировал с крестьянским бытом.
</a:t>
            </a:r>
            <a:endParaRPr lang="en-US" sz="144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6" y="73225"/>
            <a:ext cx="4617487" cy="500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190475" y="1661443"/>
            <a:ext cx="3522300" cy="14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Барина в литературе обычно узнают по внешним признакам: дорогая одежда, перчатки, шляпа и сапоги, уверенная осанка. Описание помогает сразу понять, что перед нами человек «положения».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5190475" y="3278002"/>
            <a:ext cx="3522300" cy="14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Манеры и речь тоже работают как сигнал: уважение и приказной тон, а иногда книжность и французские слова. Авторы нередко противопоставляют яркий внешний блеск внутренним качествам — доброте, лености или жесткости.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4713350" y="228800"/>
            <a:ext cx="3999600" cy="10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образ барина: одежда, манеры, речь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50" y="1428571"/>
            <a:ext cx="8181300" cy="3228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81350" y="448450"/>
            <a:ext cx="8181300" cy="8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работает власть барина в имении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управления: решения собственника → действия посредников → труд крестьян → доход и прибыль.
</a:t>
            </a:r>
            <a:endParaRPr lang="en-US" sz="2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483000" y="389600"/>
            <a:ext cx="81780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барина в русской литературе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721060" y="1381869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Пушкина, Гоголя, Тургенева, Толстого и Некрасова барин часто становится «ключом» к пониманию общества: через его привычки и решения авторы показывают, как жили люди разных слоев.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900132" y="1381869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текстах встречаются разные типы барина — заботливый хозяин, ленивый помещик, жестокий владелец, смешной чудак и человек, который выглядит умным, но оторван от народной жизни.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721060" y="3042344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конфликт интересов барина и простых людей писатели раскрывают не один характер, а целую систему: отношение к труду, справедливости, власти и правилам «старого порядка».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900132" y="3042344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когда барин не главный герой, его поведение влияет на события: поэтому образ помогает читателю увидеть противоречия эпохи — блеск усадеб и беды зависимых крестьян.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16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 и устойчивые выражения со словом «барин»
</a:t>
            </a:r>
            <a:endParaRPr lang="en-US" sz="2316" dirty="0"/>
          </a:p>
        </p:txBody>
      </p:sp>
      <p:sp>
        <p:nvSpPr>
          <p:cNvPr id="6" name="Text 2"/>
          <p:cNvSpPr txBox="1"/>
          <p:nvPr/>
        </p:nvSpPr>
        <p:spPr>
          <a:xfrm>
            <a:off x="335400" y="20366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речи сохранились обороты вроде «живет, как барин» и «барин в дороге»: они связывают слово с достатком, привычкой к комфорту и ощущением «важности», которое заметно окружающим.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447000" y="30614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 часто противопоставляют барина простому человеку и труду: мол, «не барское это дело» — делать что-то своими руками, заботиться о мелочах повседневной жизни.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558600" y="20366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современной разговорной манере слово «барин» нередко звучит иронично: так говорят о человеке, который требует особого отношения, держится слишком высоко и не замечает других.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1521" y="988425"/>
            <a:ext cx="3773808" cy="2946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40175" y="138400"/>
            <a:ext cx="84825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8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Барин, дворянин, помещик: чем отличаются эти слова
</a:t>
            </a:r>
            <a:endParaRPr lang="en-US" sz="2480" dirty="0"/>
          </a:p>
        </p:txBody>
      </p:sp>
      <p:sp>
        <p:nvSpPr>
          <p:cNvPr id="6" name="Text 2"/>
          <p:cNvSpPr txBox="1"/>
          <p:nvPr/>
        </p:nvSpPr>
        <p:spPr>
          <a:xfrm>
            <a:off x="5257813" y="1217938"/>
            <a:ext cx="3322200" cy="31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 сравним значения слов, которые часто смешивают. Барин — разговорное обозначение хозяина; дворянин — член привилегированного сословия; помещик — владелец земли и крепостных (в дореформенную эпоху).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пересекаются, но не равны: дворянин и помещик связаны с социальным статусом и владением, а барин — более «разговорный» способ назвать хозяина и его манеру поведения.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340175" y="4109300"/>
            <a:ext cx="4336500" cy="46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9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лексических значений по толкованиям слов в учебных и справочных описаниях русского языка.
</a:t>
            </a:r>
            <a:endParaRPr lang="en-US" sz="128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6" y="73225"/>
            <a:ext cx="4617487" cy="500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190475" y="1661443"/>
            <a:ext cx="3522300" cy="14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крестьян барин был прежде всего хозяином земли и человеком, от которого зависели работа и быт: собирались налоги, назначались наказания, решались споры и распределялись повинности в рамках порядка того времени.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5190475" y="3278002"/>
            <a:ext cx="3522300" cy="14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память сохраняла образ барина двойственным: строгий и далекий богач мог казаться несправедливым, но иногда его представляли и как справедливого хозяина, который помогал пережить трудный момент.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4713350" y="228800"/>
            <a:ext cx="3999600" cy="10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крестьяне воспринимали барина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91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изменилось после отмены крепостного права
</a:t>
            </a:r>
            <a:endParaRPr lang="en-US" sz="2691" dirty="0"/>
          </a:p>
        </p:txBody>
      </p:sp>
      <p:sp>
        <p:nvSpPr>
          <p:cNvPr id="8" name="Text 2"/>
          <p:cNvSpPr txBox="1"/>
          <p:nvPr/>
        </p:nvSpPr>
        <p:spPr>
          <a:xfrm>
            <a:off x="467485" y="1212299"/>
            <a:ext cx="3532800" cy="32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Снятие крепостного права не уничтожило уклад сразу: он постепенно менялся, и к концу XIX века в хозяйстве заметнее становились наемные работники.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показывает сдвиг от личной зависимости к новым экономическим отношениям: старый порядок слабел, а усадьбы теряли устойчивость и привычные роли.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общих тенденций после реформы 1861 года; значения на графике — условный индекс для наглядности, не точные данные.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850" y="144321"/>
            <a:ext cx="8561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образ барина вызывает разные оценки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553075" y="99860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Барин связан с культурой усадеб: книгами, образованием, музыкальными занятиями и представлением о «красивой старине». Это создает теплое, почти романтическое восприятие в части произведений.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992675" y="99860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тот же образ несет и другой смысл: неравенство, зависимость людей и последствия крепостного права. Поэтому читатель может видеть в барине не только традицию, но и проблему.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4992675" y="317805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барин в литературе редко бывает однозначным «положительным» или «отрицательным» героем: его поступки показывают устройство общества и противоречия времени.
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53075" y="317805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результате один и тот же типаж у авторов получает разные оттенки: от добродушного хозяина до высокомерного владельца, который не считается с интересами других и действует «по приказу».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Барин в искусстве и кино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1015875" y="1361350"/>
            <a:ext cx="61227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живописи, театре и кино барина часто узнают по окружению: усадьбе, экипажу, слугам и контрасту с деревенским бытом. Так зрителю сразу понятна разница положений.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1015875" y="2651846"/>
            <a:ext cx="61227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Режиссеры и художники нередко подчеркивают не только богатство, но и настроение: одиночество, праздность, оторванность от реальной жизни либо, наоборот, образованность и интерес к искусству.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1015875" y="3951526"/>
            <a:ext cx="61227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Характерные детали — дорогая одежда, манера держаться, спокойный «сверху вниз» взгляд — помогают зрителю лучше почувствовать эпоху и точнее понять, о чем идет речь в литературных сюжетах.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837" y="1090878"/>
            <a:ext cx="171478" cy="1714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27280" y="3096535"/>
            <a:ext cx="171478" cy="17147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60955" y="1090878"/>
            <a:ext cx="150043" cy="17147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23215" y="3096535"/>
            <a:ext cx="128609" cy="171478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осталось от барской эпохи сегодня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506950" y="1353051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Усадьбы и парки
</a:t>
            </a:r>
            <a:pPr algn="l" indent="0" marL="0">
              <a:lnSpc>
                <a:spcPct val="100000"/>
              </a:lnSpc>
              <a:buNone/>
            </a:pPr>
            <a:r>
              <a:rPr lang="en-US" sz="68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дворянские усадьбы и парковые комплексы сохранились как памятники истории. Их планировка, аллеи и хозяйственные зоны помогают представить, как устроен был быт владельцев.
</a:t>
            </a:r>
            <a:endParaRPr lang="en-US" sz="1179" dirty="0"/>
          </a:p>
        </p:txBody>
      </p:sp>
      <p:sp>
        <p:nvSpPr>
          <p:cNvPr id="14" name="Text 3"/>
          <p:cNvSpPr txBox="1"/>
          <p:nvPr/>
        </p:nvSpPr>
        <p:spPr>
          <a:xfrm>
            <a:off x="2648642" y="3402437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архивы
</a:t>
            </a:r>
            <a:pPr algn="l" indent="0" marL="0">
              <a:lnSpc>
                <a:spcPct val="100000"/>
              </a:lnSpc>
              <a:buNone/>
            </a:pPr>
            <a:r>
              <a:rPr lang="en-US" sz="71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местах сохранились письма, документы и записи семейных архивов. В музеях их используют, чтобы показать повседневные решения, правила общения и отношения между людьми.
</a:t>
            </a:r>
            <a:endParaRPr lang="en-US" sz="1219" dirty="0"/>
          </a:p>
        </p:txBody>
      </p:sp>
      <p:sp>
        <p:nvSpPr>
          <p:cNvPr id="15" name="Text 4"/>
          <p:cNvSpPr txBox="1"/>
          <p:nvPr/>
        </p:nvSpPr>
        <p:spPr>
          <a:xfrm>
            <a:off x="4790347" y="1353051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Библиотеки и книги
</a:t>
            </a:r>
            <a:pPr algn="l" indent="0" marL="0">
              <a:lnSpc>
                <a:spcPct val="100000"/>
              </a:lnSpc>
              <a:buNone/>
            </a:pPr>
            <a:r>
              <a:rPr lang="en-US" sz="75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наших дней доходят книги и рукописи, связанные с владельцами усадеб. Они отражают образование, вкусы чтения и круг интересов — от литературы до практических знаний.
</a:t>
            </a:r>
            <a:endParaRPr lang="en-US" sz="1299" dirty="0"/>
          </a:p>
        </p:txBody>
      </p:sp>
      <p:sp>
        <p:nvSpPr>
          <p:cNvPr id="16" name="Text 5"/>
          <p:cNvSpPr txBox="1"/>
          <p:nvPr/>
        </p:nvSpPr>
        <p:spPr>
          <a:xfrm>
            <a:off x="6923139" y="3402437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5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Портреты и предметы быта
</a:t>
            </a:r>
            <a:pPr algn="l" indent="0" marL="0">
              <a:lnSpc>
                <a:spcPct val="100000"/>
              </a:lnSpc>
              <a:buNone/>
            </a:pPr>
            <a:r>
              <a:rPr lang="en-US" sz="74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экспозициях можно увидеть портреты, мебель, посуду и одежду. Такие вещи дают наглядное представление о статусе и эстетике эпохи, даже когда тексты уже утрачены.
</a:t>
            </a:r>
            <a:endParaRPr lang="en-US" sz="127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Ассоциации со словом «барин»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467485" y="1212299"/>
            <a:ext cx="3532800" cy="32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слово вызывает ассоциации с богатством и властью, потому что именно эти признаки заметнее всего в литературных описаниях усадебного быта и отношений подчинения.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главный смысл смещается с достатка на характер, на первый план выходят высокомерие и дистанция. Более спокойные впечатления связаны с культурой и семейной памятью.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Качественное обобщение по мотивам, часто встречающимся в литературных и устных описаниях; шкала значений — условная для визуализации.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500" y="1333500"/>
            <a:ext cx="6857100" cy="3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Барин как литературный образ и исторический знак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Барин — не только старинное слово, а важный ключ русской литературы к пониманию дворянской России. Через него читаются крепостное право, усадебный быт, сословия, народная память и нравы XIX века.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2026-05-15T05:03:17Z</dcterms:created>
  <dcterms:modified xsi:type="dcterms:W3CDTF">2026-05-15T05:03:17Z</dcterms:modified>
</cp:coreProperties>
</file>