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6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пути модернизации: ключевые этапы, достижения и противоречия
</a:t>
            </a:r>
            <a:endParaRPr lang="en-US" sz="2666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Рассмотрим, как страна меняла экономику, управление и повседневную жизнь — и какие противоречия оставались.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предпосылки модернизации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началу XIX века Россия во многом оставалась аграрной: крепостное право, слабая транспортная сеть, низкая производительность труда. Отставание усилилось после промышленной революции в Англии и Франции. Крымская война, отмена крепостного права и необходимость реформ задали новый курс.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требовалась, чтобы сократить разрыв между реальным развитием и запросами индустриальной эпохи: фабрики, железные дороги и образованные кадры.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2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1853–1856
</a:t>
            </a:r>
            <a:endParaRPr lang="en-US" sz="5295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обнажила техническое и военное отставание империи, ускорив запрос на обновление экономики и управления.
</a:t>
            </a:r>
            <a:endParaRPr lang="en-US" sz="1155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Крымская война 1853–1856 годов (исторический период; общеизвестный факт, без единого «цифрового» источника)
</a:t>
            </a:r>
            <a:endParaRPr lang="en-US" sz="58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 XIX веке: промышленный рывок и транспортная революция
</a:t>
            </a:r>
            <a:endParaRPr lang="en-US" sz="185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крупных проектах важен не только выпуск продукции, но и «логистика»: железные дороги сокращают издержки и увеличивают рынок сбыта.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Транспортное строительство тесно связано с формированием спроса на рабочие руки и ускорением индустриализации, делая модернизацию системной.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для конкретных чисел требуют отдельного подбора; слайд иллюстрирует заявленные направления роста во второй половине XIX века (железные дороги, уголь, чугун, фабричное производство).
</a:t>
            </a:r>
            <a:endParaRPr lang="en-US" sz="46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Александра II: первые шаги обновления страны
</a:t>
            </a:r>
            <a:endParaRPr lang="en-US" sz="2283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крепостного права и изменение статуса человека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Освобождение крестьян в 1861 году стало поворотом от сословной зависимости к более свободному участию в экономике. Впервые менялись правила повседневной жизни миллионов людей, а вместе с ними — стимулы к развитию хозяйств и рынков.
</a:t>
            </a:r>
            <a:endParaRPr lang="en-US" sz="1096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Земства и суд присяжных: новые институты управления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1860–1870-х годов расширили участие общества в решениях на местах через земские учреждения. Суд присяжных усилил доверие к праву и сделал судебное разбирательство публичнее, чем прежде, приблизив практику к европейским образцам.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 «видимый результат» реформ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Железнодорожное строительство ускоряло оборот товаров и людей, помогая внутреннему рынку стать плотнее. На фоне реформ это работало как связующее звено: от государственных решений — к экономической активности регионов и росту спроса на работников.
</a:t>
            </a:r>
            <a:endParaRPr lang="en-US" sz="107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9901" y="1824062"/>
            <a:ext cx="2732674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российской модернизации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Сопоставляем подходы, инструменты и итоги трех периодов — от реформ XIX века до постсоветской трансформации.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в России часто запускалась «сверху»: государство задавало темп и направление, а общественные издержки становились одним из ключевых рисков.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учебным и историческим материалам о реформах и индустриализации (конкретные показатели зависят от выбранной статистики).
</a:t>
            </a:r>
            <a:endParaRPr lang="en-US" sz="48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происходила модернизация: от реформ к изменениям в обществе
</a:t>
            </a:r>
            <a:endParaRPr lang="en-US" sz="1795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логику перехода: кризис → реформы → новые институты → рост экономики → перестройка социальной структуры.
</a:t>
            </a:r>
            <a:endParaRPr lang="en-US" sz="101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2939" y="1324125"/>
            <a:ext cx="511500" cy="454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2939" y="2199688"/>
            <a:ext cx="511500" cy="454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2939" y="3097984"/>
            <a:ext cx="511500" cy="409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2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Индустриализация начала XX века: «догоняющее развитие»
</a:t>
            </a:r>
            <a:endParaRPr lang="en-US" sz="2217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Ускорение промышленного роста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наращивала выпуск в металлургии, машиностроении и других отраслях. Индустриальные центры получали рабочие руки, оборудование и рынки сбыта быстрее, чем сельские территории.
</a:t>
            </a:r>
            <a:endParaRPr lang="en-US" sz="798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как ускоритель экономики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снижал затраты на перевозку и повышал связность регионов. Это усиливало спрос на труд и капитал, помогая превращать накопленный потенциал в измеримый промышленный результат.
</a:t>
            </a:r>
            <a:endParaRPr lang="en-US" sz="798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Протекционизм и инвестиции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Политика протекционизма и курс на привлечение инвестиций создавали условия для модернизации производства. Как результат, предприятия активнее осваивали новые технологии и расширяли мощности.
</a:t>
            </a:r>
            <a:endParaRPr lang="en-US" sz="798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Неравномерность: город растет быстрее деревни
</a:t>
            </a:r>
            <a:pPr algn="l" indent="0" marL="0">
              <a:lnSpc>
                <a:spcPct val="115000"/>
              </a:lnSpc>
              <a:buNone/>
            </a:pPr>
            <a:r>
              <a:rPr lang="en-US" sz="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промышленность и услуги развивались быстрее, чем в деревне. Там сохранялись малоземелье, бедность и аграрное перенаселение, что усиливало социальное напряжение.
</a:t>
            </a:r>
            <a:endParaRPr lang="en-US" sz="79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в эпоху модернизации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Урбанизация меняла повседневность: рядом с заводами росли рынки труда, новые профессии и городские формы культуры.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индустриализация ускоряется, то образование и занятость растут вместе с изменением образа жизни и социальной структуры.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точных линий графика нужны конкретные ряды статистики; здесь показана логика связей, указанная в описании слайда (без численных значений).
</a:t>
            </a:r>
            <a:endParaRPr lang="en-US" sz="4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1917 года как кризис незавершенной модернизации
</a:t>
            </a:r>
            <a:endParaRPr lang="en-US" sz="198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1914–1917: Первая мировая война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усилила экономические и социальные противоречия: ресурсы перераспределялись в пользу фронта, а внутренние проблемы обострялись.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Февраль 1917: кризис монархии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в городах и падение управляемости системы подпитывались нехваткой ресурсов и накопленным социальным напряжением.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Март–октябрь 1917: нерешенный аграрный вопрос и давление в армии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Непроясненность земельных отношений и усталость армии усиливали радикальные ожидания; реформы воспринимались как недостаточные и запоздалые.
</a:t>
            </a:r>
            <a:endParaRPr lang="en-US" sz="723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 1917: смена политического курса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Октябрьская революция стала итогом кризиса, в котором модернизация оказалась неполной без политической устойчивости и социальной опоры.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Сталинская индустриализация: рывок ценой больших потерь
</a:t>
            </a:r>
            <a:endParaRPr lang="en-US" sz="2032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1930-е годы индустриализация опиралась на пятилетние планы и строительство крупных предприятий; одновременно действовали жёсткая дисциплина труда, централизованное планирование и мобилизационные механизмы.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концентрацию ресурсов в тяжёлой промышленности и энергетике. Однако социальные издержки усиливали напряжение и снижали устойчивость жизни, особенно в сельской местности.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индексы по обобщённым историческим публикациям о темпах роста индустрии в 1930-е годы (точные значения зависят от источника и методики).
</a:t>
            </a:r>
            <a:endParaRPr lang="en-US" sz="46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Наука, образование и техника в советской модели модернизации
</a:t>
            </a:r>
            <a:endParaRPr lang="en-US" sz="1924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1525" y="166095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грамотность и подготовка кадров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Советская модернизация делала ставку на массовую грамотность и расширение системы среднего и высшего образования. Параллельно разворачивалась подготовка инженерных кадров, способных работать в индустрии и на исследовательских площадках.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1525" y="3476830"/>
            <a:ext cx="33594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Технические прорывы как символ модели модернизации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результатом стала демонстрация научно-технической мощности страны. Запуск первого искусственного спутника Земли (1957) и первый полёт человека в космос (1961) закрепили это достижение как общественный ориентир.
</a:t>
            </a:r>
            <a:endParaRPr lang="en-US" sz="98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4633" y="1824062"/>
            <a:ext cx="3206359" cy="1919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сферы советской модернизации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приоритетов и последствий: где модель давала быстрый рост, а где проявлялись ограничения планового управления и товарного дефицита.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обеспечивала быстрый рост в приоритетных отраслях, но слабее работала в потребительском секторе. Это усиливало дефицит, снижало обратную связь и тормозило инновационную гибкость.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1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выводы исторических исследований о советской модернизации (структурные характеристики приоритетов и ограничений).
</a:t>
            </a:r>
            <a:endParaRPr lang="en-US" sz="51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Постсоветская модернизация: рынок, реформы и новые вызовы
</a:t>
            </a:r>
            <a:endParaRPr lang="en-US" sz="1924" dirty="0"/>
          </a:p>
        </p:txBody>
      </p:sp>
      <p:sp>
        <p:nvSpPr>
          <p:cNvPr id="6" name="Text 1"/>
          <p:cNvSpPr txBox="1"/>
          <p:nvPr/>
        </p:nvSpPr>
        <p:spPr>
          <a:xfrm>
            <a:off x="573325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1991 года Россия перешла к рыночным механизмам: приватизации, конкуренции и новым формам предпринимательства. Перестройка институтов сопровождалась шоками спроса и нарушением прежних производственных связей.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89300" y="1504825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1990-е годы модернизация проявилась через спад производства и высокую инфляцию, что усилило социальное неравенство. Многим предприятиям не хватило времени на обновление технологий и поиск устойчивых рынков.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08930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модернизацией встали новые задачи: повышать продуктивность, укреплять конкуренцию и снижать разрыв между регионами. Без этого ускорение роста остаётся нестабильным и трудно превращается в долговременное качество жизни.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73250" y="3305650"/>
            <a:ext cx="34815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2000-е годы усилился восстановительный рост: расширялась банковская система, развивались цифровые сервисы и крупные инфраструктурные проекты. Одновременно сохранялась зависимость от сырья и неравномерность регионального развития.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направления модернизации экономики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перехода от сырьевой модели к более диверсифицированной экономике через инфраструктуру, кадры и технологические решения
</a:t>
            </a:r>
            <a:endParaRPr lang="en-US" sz="97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363" y="1266498"/>
            <a:ext cx="1405125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87898" y="1266498"/>
            <a:ext cx="1405125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365177" y="1266498"/>
            <a:ext cx="1124100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различия модернизации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Мегаполисы как центры обновления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Москве и Санкт-Петербурге быстрее развиваются транспорт, услуги, образовательная и цифровая инфраструктура. Это создаёт более плотную среду для работы, бизнеса и квалифицированных кадров.
</a:t>
            </a:r>
            <a:endParaRPr lang="en-US" sz="1053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Индустриальные территории и эффект концентрации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промышленные центры получают отдачу там, где есть производственные цепочки и компетенции. Модернизация здесь часто опирается на действующие предприятия и подготовку кадров рядом с производством.
</a:t>
            </a:r>
            <a:endParaRPr lang="en-US" sz="958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Ресурсные регионы и риск «узкой специализации»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ресурсных регионах модернизация нередко зависит от сырьевого спроса. Ограничения проявляются, когда слабо развиваются переработка, смежные сервисы и инновационные отрасли.
</a:t>
            </a:r>
            <a:endParaRPr lang="en-US" sz="1027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Удалённые территории и инфраструктурный разрыв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ряде удалённых территорий сохраняются слабая инфраструктура и дефицит инвестиций. Отток молодёжи усиливает кадровый разрыв и снижает способность регионов быстро адаптироваться к изменениям.
</a:t>
            </a:r>
            <a:endParaRPr lang="en-US" sz="100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и качество жизни населения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электронных сервисов и МФЦ дополняется телемедициной и проектами благоустройства. Тем не менее различия по доходам остаются, особенно в доступности жилья и социальных услуг.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цифровых и сервисных элементов улучшает повседневность, но общий эффект неодинаков. Неравенство по доходам и качеству инфраструктуры определяет разницу в реальном опыте жителей.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показатели доступности услуг и городских сервисов; приведены индексы на качественной шкале (без привязки к конкретной статистике по годам).
</a:t>
            </a:r>
            <a:endParaRPr lang="en-US" sz="465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5975" y="1363358"/>
            <a:ext cx="4365000" cy="34868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Человеческий капитал как условие успеха модернизации
</a:t>
            </a:r>
            <a:endParaRPr lang="en-US" sz="2198" dirty="0"/>
          </a:p>
        </p:txBody>
      </p:sp>
      <p:sp>
        <p:nvSpPr>
          <p:cNvPr id="7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368625" y="1660937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требует не только оборудования и инвестиций, но и людей, способных работать с новыми технологиями. Ключевую роль играют качественное школьное образование, инженерные специальности и профессиональные колледжи, которые формируют прикладные навыки.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368625" y="3476825"/>
            <a:ext cx="3202200" cy="106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Дополняют систему университетская подготовка и непрерывное обучение взрослых. Когда специалисты умеют адаптироваться к изменяющимся программам и производственным системам, модернизация становится устойчивой и даёт отдачу в экономике.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противоречия российской модернизации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в «радар-логике» показывают, что одновременно растут инфраструктура, наука и цифровые сервисы, но усиливаются перекосы по справедливости и региональным возможностям.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скоростью обновлений и общественной устойчивостью остаётся ключевым. Чем выше разрыв по социальным и территориальным критериям, тем сложнее закрепить результаты модернизации.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оценка по пяти осям (без привязки к единой официальной статистике, так как измерения в разных источниках различаются).
</a:t>
            </a:r>
            <a:endParaRPr lang="en-US" sz="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9275" y="2543899"/>
            <a:ext cx="8885400" cy="233415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98950" y="374598"/>
            <a:ext cx="6746100" cy="68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2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Модернизация России: длительный путь, где успех всегда противоречив
</a:t>
            </a:r>
            <a:endParaRPr lang="en-US" sz="2332" dirty="0"/>
          </a:p>
        </p:txBody>
      </p:sp>
      <p:sp>
        <p:nvSpPr>
          <p:cNvPr id="5" name="Text 1"/>
          <p:cNvSpPr txBox="1"/>
          <p:nvPr/>
        </p:nvSpPr>
        <p:spPr>
          <a:xfrm>
            <a:off x="1198950" y="1212675"/>
            <a:ext cx="6746100" cy="87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волны — реформы XIX века, индустриализация XX столетия, советское научно-техническое развитие и постсоветские преобразования — давали эффект, но сопровождались социальными издержками. Итог зависит от баланса государства, экономики, науки и общества.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2026-05-12T22:23:00Z</dcterms:created>
  <dcterms:modified xsi:type="dcterms:W3CDTF">2026-05-12T22:23:00Z</dcterms:modified>
</cp:coreProperties>
</file>