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jpe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jpe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image" Target="../media/image-13-6.png"/><Relationship Id="rId7" Type="http://schemas.openxmlformats.org/officeDocument/2006/relationships/image" Target="../media/image-13-7.jpe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jpeg"/><Relationship Id="rId3" Type="http://schemas.openxmlformats.org/officeDocument/2006/relationships/image" Target="../media/image-18-3.jpeg"/><Relationship Id="rId4" Type="http://schemas.openxmlformats.org/officeDocument/2006/relationships/image" Target="../media/image-18-4.jpe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102175"/>
            <a:ext cx="4016400" cy="334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Уравнение sin x = a: общая идея
</a:t>
            </a:r>
            <a:pPr algn="l" indent="0" marL="0">
              <a:lnSpc>
                <a:spcPct val="100000"/>
              </a:lnSpc>
              <a:buNone/>
            </a:pPr>
            <a:r>
              <a:rPr lang="en-US" sz="18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проверяем параметр, затем находим решения и отбираем их на промежутке.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i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81" y="0"/>
            <a:ext cx="4639039" cy="51411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492100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4874675" y="905675"/>
            <a:ext cx="4090500" cy="3416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изучаем и зачем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уравнение показывает связь между значением синуса, геометрией единичной окружности и графиком. Сначала определяем существование решений, затем записываем общую формулу и, при необходимости, выбираем ответы на нужном промежутке.
</a:t>
            </a:r>
            <a:endParaRPr lang="en-US" sz="2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825" y="510150"/>
            <a:ext cx="5415300" cy="978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Область допустимых значений параметра a
</a:t>
            </a:r>
            <a:endParaRPr lang="en-US" sz="2500" dirty="0"/>
          </a:p>
        </p:txBody>
      </p:sp>
      <p:sp>
        <p:nvSpPr>
          <p:cNvPr id="9" name="Text 2"/>
          <p:cNvSpPr txBox="1"/>
          <p:nvPr/>
        </p:nvSpPr>
        <p:spPr>
          <a:xfrm>
            <a:off x="860225" y="2845732"/>
            <a:ext cx="48480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Крайние значения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a=1 и a=−1 получаются особые случаи. В каждом из них остаётся одна серия решений, потому что две общие ветви совпадают.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860225" y="1797425"/>
            <a:ext cx="48480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Границы синуса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Синус всегда принимает значения только от −1 до 1. Поэтому при |a|&gt;1 уравнение не имеет решений, и дальнейшие вычисления бессмысленны.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860225" y="3901200"/>
            <a:ext cx="4848000" cy="900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Внутренний интервал
</a:t>
            </a:r>
            <a:pPr algn="l" indent="0" marL="0">
              <a:lnSpc>
                <a:spcPct val="100000"/>
              </a:lnSpc>
              <a:buNone/>
            </a:pPr>
            <a:r>
              <a:rPr lang="en-US" sz="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−1&lt;a&lt;1, решений на всей оси бесконечно много. Общий ответ распадается на две симметричные серии, связанные с периодичностью синуса.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787692"/>
            <a:ext cx="4663800" cy="3568117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5" y="45783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уравнения sin x = a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Графическая интерпретация уравнения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Горизонтальная прямая y=a пересекает график sin x в разных точках в зависимости от высоты.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Порог |a|=1 делит все случаи: вне диапазона решений нет, на границе остаётся одна серия, внутри — две.
</a:t>
            </a:r>
            <a:endParaRPr lang="en-US" sz="2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269984" y="1583200"/>
            <a:ext cx="2687682" cy="3196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и две точки решения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484" y="1724875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симметричные точки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единичной окружности синус задаётся ординатой точки. Поэтому одному значению a обычно соответствуют две точки, расположенные симметрично относительно оси Oy.
</a:t>
            </a:r>
            <a:endParaRPr lang="en-US" sz="1000" dirty="0"/>
          </a:p>
        </p:txBody>
      </p:sp>
      <p:sp>
        <p:nvSpPr>
          <p:cNvPr id="11" name="Text 3"/>
          <p:cNvSpPr txBox="1"/>
          <p:nvPr/>
        </p:nvSpPr>
        <p:spPr>
          <a:xfrm>
            <a:off x="3646487" y="1724825"/>
            <a:ext cx="21408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Периодическое повторение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полного оборота к каждому решению добавляется 2πk, где k — любое целое число. Так появляются бесконечные серии решений.
</a:t>
            </a:r>
            <a:endParaRPr lang="en-US" sz="1000" dirty="0"/>
          </a:p>
        </p:txBody>
      </p:sp>
      <p:sp>
        <p:nvSpPr>
          <p:cNvPr id="12" name="Text 4"/>
          <p:cNvSpPr txBox="1"/>
          <p:nvPr/>
        </p:nvSpPr>
        <p:spPr>
          <a:xfrm>
            <a:off x="590438" y="3435000"/>
            <a:ext cx="2145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Углы на окружности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одну точку обозначить углом α, то вторая будет иметь угол π−α. Эти углы дают одинаковую ординату, а значит, одинаковый синус.
</a:t>
            </a:r>
            <a:endParaRPr lang="en-US" sz="10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обозначения α = arcsin(a)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762625" y="1724875"/>
            <a:ext cx="2067600" cy="20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значение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Обозначение α=arcsin(a) удобно тем, что сразу фиксирует главное значение и не допускает путаницы с выбором угла на окружности.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3631375" y="1724875"/>
            <a:ext cx="2067600" cy="20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Диапазон арксинуса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α всегда верно sin α=a, а сам угол лежит в пределах [−π/2; π/2]. Это помогает контролировать знак и диапазон ответа.
</a:t>
            </a:r>
            <a:endParaRPr lang="en-US" sz="1100" dirty="0"/>
          </a:p>
        </p:txBody>
      </p:sp>
      <p:sp>
        <p:nvSpPr>
          <p:cNvPr id="11" name="Text 4"/>
          <p:cNvSpPr txBox="1"/>
          <p:nvPr/>
        </p:nvSpPr>
        <p:spPr>
          <a:xfrm>
            <a:off x="6500125" y="1724875"/>
            <a:ext cx="2067600" cy="200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Удобство записи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ввода α формулы решения записываются компактно и одинаково для разных задач. Далее остаётся только проверить, какие значения подходят заданному промежутку.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3168120"/>
            <a:ext cx="9144000" cy="197346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Общий случай: две серии решений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7125" y="1419344"/>
            <a:ext cx="3485100" cy="12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серия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Первая серия имеет вид x=α+2πk. Она описывает все положения точки с нужной ординатой после повторения одного и того же поворота.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5112500" y="1419344"/>
            <a:ext cx="3485400" cy="1289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серия
</a:t>
            </a:r>
            <a:pPr algn="l" indent="0" marL="0">
              <a:lnSpc>
                <a:spcPct val="100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Вторая серия записывается как x=π−α+2πk. Она соответствует симметричной точке окружности, у которой синус совпадает с исходным значением.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2012780"/>
            <a:ext cx="4663800" cy="111794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Тригонометрические тождества и определение arcsin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Особые случаи a=1 и a=−1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крайних значений параметра достаточно одной формулы решения.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a=±1 две общие ветви сливаются в одну, поэтому решение записывается одной серией.
</a:t>
            </a:r>
            <a:endParaRPr lang="en-US" sz="20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решений нет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Предел значений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|a|&gt;1, значение a выходит за пределы, которые может принимать синус. В этом случае уравнение не имеет решений ни на одном промежутке.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Первый шаг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Такую проверку удобно делать первой. Она сразу отделяет невозможные случаи от тех, где нужно искать углы и отбирать корни.
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решения уравнения и отбора корней
</a:t>
            </a:r>
            <a:endParaRPr lang="en-US" sz="20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4897200" y="1297800"/>
            <a:ext cx="3869700" cy="273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отрезке [0; 2π] это уравнение даёт ровно два решения в пределах одного периода.
</a:t>
            </a:r>
            <a:endParaRPr lang="en-US" sz="1500" dirty="0"/>
          </a:p>
        </p:txBody>
      </p:sp>
      <p:sp>
        <p:nvSpPr>
          <p:cNvPr id="5" name="Text 2"/>
          <p:cNvSpPr txBox="1"/>
          <p:nvPr/>
        </p:nvSpPr>
        <p:spPr>
          <a:xfrm>
            <a:off x="646925" y="1463850"/>
            <a:ext cx="3782700" cy="2399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20004"/>
              </a:lnSpc>
              <a:buNone/>
            </a:pPr>
            <a:r>
              <a:rPr lang="en-US" sz="4000" b="1" dirty="0">
                <a:solidFill>
                  <a:srgbClr val="D26A71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
</a:t>
            </a:r>
            <a:pPr algn="ctr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образуют две симметричные точки на графике синуса.
</a:t>
            </a:r>
            <a:endParaRPr lang="en-US" sz="4000" dirty="0"/>
          </a:p>
        </p:txBody>
      </p:sp>
      <p:sp>
        <p:nvSpPr>
          <p:cNvPr id="6" name="Text 3"/>
          <p:cNvSpPr txBox="1"/>
          <p:nvPr/>
        </p:nvSpPr>
        <p:spPr>
          <a:xfrm>
            <a:off x="493025" y="4105800"/>
            <a:ext cx="4090500" cy="369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40014"/>
              </a:lnSpc>
              <a:buNone/>
            </a:pPr>
            <a:r>
              <a:rPr lang="en-US" sz="1038" i="1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Аналитическое решение уравнения sin x = ½ по формуле arcsin(a) и периодичности sin x
</a:t>
            </a:r>
            <a:endParaRPr lang="en-US" sz="1038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28800" y="195098"/>
            <a:ext cx="8486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2: отрицательное a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E6E9E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200" dirty="0"/>
          </a:p>
        </p:txBody>
      </p:sp>
      <p:sp>
        <p:nvSpPr>
          <p:cNvPr id="9" name="Text 2"/>
          <p:cNvSpPr txBox="1"/>
          <p:nvPr/>
        </p:nvSpPr>
        <p:spPr>
          <a:xfrm>
            <a:off x="617125" y="1729615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Главный угол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отрицательного значения параметра главное значение arcsin остаётся отрицательным, поэтому α = −π/4. Это удобно: знак сразу подсказывает, в какой части окружности искать первое решение.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5112500" y="1729615"/>
            <a:ext cx="34854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Две серии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Общее решение записывается в двух ветвях: x = −π/4 + 2πk и x = 5π/4 + 2πk. Вторая формула не исчезает, даже если угол в первой ветви отрицательный.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617125" y="2978140"/>
            <a:ext cx="3485100" cy="80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Частая ошибка
</a:t>
            </a:r>
            <a:pPr algn="l" indent="0" marL="0">
              <a:lnSpc>
                <a:spcPct val="100000"/>
              </a:lnSpc>
              <a:buNone/>
            </a:pPr>
            <a:r>
              <a:rPr lang="en-US" sz="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решении важно не подменять arcsin(a) положительным углом по привычке. Тогда легко потерять правильную пару симметричных точек и получить неполный ответ.
</a:t>
            </a:r>
            <a:endParaRPr lang="en-US" sz="10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2902" y="1204051"/>
            <a:ext cx="2455500" cy="152269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343840" y="1204051"/>
            <a:ext cx="2455500" cy="1522698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394827" y="1204051"/>
            <a:ext cx="2455500" cy="1522698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 отрезок меняет ответ
</a:t>
            </a:r>
            <a:endParaRPr lang="en-US" sz="3000" dirty="0"/>
          </a:p>
        </p:txBody>
      </p:sp>
      <p:sp>
        <p:nvSpPr>
          <p:cNvPr id="10" name="Text 1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200" dirty="0"/>
          </a:p>
        </p:txBody>
      </p:sp>
      <p:sp>
        <p:nvSpPr>
          <p:cNvPr id="11" name="Text 2"/>
          <p:cNvSpPr txBox="1"/>
          <p:nvPr/>
        </p:nvSpPr>
        <p:spPr>
          <a:xfrm>
            <a:off x="488229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 отрезке [−π; π] остаются только те значения, которые действительно попадают в границы. Для a = −√2/2 это x = −π/4 и x = −3π/4, а остальные периодические решения выходят за пределы интервала.
</a:t>
            </a:r>
            <a:endParaRPr lang="en-US" sz="824" dirty="0"/>
          </a:p>
        </p:txBody>
      </p:sp>
      <p:sp>
        <p:nvSpPr>
          <p:cNvPr id="12" name="Text 3"/>
          <p:cNvSpPr txBox="1"/>
          <p:nvPr/>
        </p:nvSpPr>
        <p:spPr>
          <a:xfrm>
            <a:off x="488230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попадает в отрезок
</a:t>
            </a:r>
            <a:endParaRPr lang="en-US" sz="1300" dirty="0"/>
          </a:p>
        </p:txBody>
      </p:sp>
      <p:sp>
        <p:nvSpPr>
          <p:cNvPr id="13" name="Text 4"/>
          <p:cNvSpPr txBox="1"/>
          <p:nvPr/>
        </p:nvSpPr>
        <p:spPr>
          <a:xfrm>
            <a:off x="3539167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7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 посмотреть на единичную окружность, обе точки лежат в III и IV четвертях. У них одинаковая ордината, поэтому синус совпадает, хотя углы различаются по знаку и положению.
</a:t>
            </a:r>
            <a:endParaRPr lang="en-US" sz="871" dirty="0"/>
          </a:p>
        </p:txBody>
      </p:sp>
      <p:sp>
        <p:nvSpPr>
          <p:cNvPr id="14" name="Text 5"/>
          <p:cNvSpPr txBox="1"/>
          <p:nvPr/>
        </p:nvSpPr>
        <p:spPr>
          <a:xfrm>
            <a:off x="3539167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находятся точки
</a:t>
            </a:r>
            <a:endParaRPr lang="en-US" sz="1300" dirty="0"/>
          </a:p>
        </p:txBody>
      </p:sp>
      <p:sp>
        <p:nvSpPr>
          <p:cNvPr id="15" name="Text 6"/>
          <p:cNvSpPr txBox="1"/>
          <p:nvPr/>
        </p:nvSpPr>
        <p:spPr>
          <a:xfrm>
            <a:off x="6590154" y="3504175"/>
            <a:ext cx="2064900" cy="649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2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Такой пример хорошо показывает роль отбора: формулы дают бесконечное семейство, но на конкретном промежутке остаются только два ответа. Именно поэтому после записи общего решения всегда нужен проверочный этап.
</a:t>
            </a:r>
            <a:endParaRPr lang="en-US" sz="824" dirty="0"/>
          </a:p>
        </p:txBody>
      </p:sp>
      <p:sp>
        <p:nvSpPr>
          <p:cNvPr id="16" name="Text 7"/>
          <p:cNvSpPr txBox="1"/>
          <p:nvPr/>
        </p:nvSpPr>
        <p:spPr>
          <a:xfrm>
            <a:off x="6590155" y="2964825"/>
            <a:ext cx="2064900" cy="40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C62F3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Зачем нужен отбор
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4934" y="1412700"/>
            <a:ext cx="8510981" cy="33606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292825" y="401025"/>
            <a:ext cx="8515200" cy="815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выбора k для отрезка
</a:t>
            </a:r>
            <a:pPr algn="l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параметра, запись двух ветвей и отбор значений на заданном промежутке.
</a:t>
            </a:r>
            <a:endParaRPr lang="en-US" sz="20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235550" y="475796"/>
            <a:ext cx="8115300" cy="80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3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Пошаговый отбор решений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1302013" y="1859650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Записать общий ответ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находят общее решение без ограничений по x. Это задаёт все возможные значения и помогает не пропустить ни одну ветвь.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3456163" y="35403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Проверить границы
</a:t>
            </a:r>
            <a:pPr algn="l" indent="0" marL="0">
              <a:lnSpc>
                <a:spcPct val="130040"/>
              </a:lnSpc>
              <a:buNone/>
            </a:pPr>
            <a:r>
              <a:rPr lang="en-US" sz="600" b="1" dirty="0">
                <a:solidFill>
                  <a:srgbClr val="1E395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Далее сравнивают каждое значение с границами отрезка [−π; π]. Если решение выходит за пределы, его пока не оставляют в списке.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5590538" y="1859675"/>
            <a:ext cx="3318000" cy="96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3. Отобрать нужные корни
</a:t>
            </a:r>
            <a:pPr algn="l" indent="0" marL="0">
              <a:lnSpc>
                <a:spcPct val="100000"/>
              </a:lnSpc>
              <a:buNone/>
            </a:pPr>
            <a:r>
              <a:rPr lang="en-US" sz="6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прибавляют или вычитают 2π, пока не появятся все подходящие значения внутри интервала. После этого полезно быстро проверить ответ подстановкой.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35400" y="2084817"/>
            <a:ext cx="4339200" cy="138471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2825" y="310575"/>
            <a:ext cx="8380800" cy="833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типовых случаев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4930675" y="991650"/>
            <a:ext cx="3742800" cy="3570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Сводка показывает, как меняется ответ в типичных случаях при разных значениях параметра a.
</a:t>
            </a:r>
            <a:pPr algn="l" indent="0" marL="0">
              <a:lnSpc>
                <a:spcPct val="115000"/>
              </a:lnSpc>
              <a:buNone/>
            </a:pPr>
            <a:r>
              <a:rPr lang="en-US" sz="1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 a = 0 получается одно семейство, а при |a| &lt; 1 — две серии решений; различие определяется знаком α и симметрией синуса.
</a:t>
            </a:r>
            <a:endParaRPr lang="en-US" sz="1500" dirty="0"/>
          </a:p>
        </p:txBody>
      </p:sp>
      <p:sp>
        <p:nvSpPr>
          <p:cNvPr id="6" name="Text 2"/>
          <p:cNvSpPr txBox="1"/>
          <p:nvPr/>
        </p:nvSpPr>
        <p:spPr>
          <a:xfrm>
            <a:off x="292825" y="4678225"/>
            <a:ext cx="4281900" cy="16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Стандартные формулы решения уравнения sin x = a
</a:t>
            </a:r>
            <a:endParaRPr lang="en-US" sz="1100" dirty="0"/>
          </a:p>
        </p:txBody>
      </p:sp>
      <p:sp>
        <p:nvSpPr>
          <p:cNvPr id="7" name="Text 3"/>
          <p:cNvSpPr txBox="1"/>
          <p:nvPr/>
        </p:nvSpPr>
        <p:spPr>
          <a:xfrm>
            <a:off x="8425975" y="4777775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2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71525" y="298825"/>
            <a:ext cx="8377800" cy="991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Типичные ошибки и способы их избежать
</a:t>
            </a:r>
            <a:endParaRPr lang="en-US" sz="2500" dirty="0"/>
          </a:p>
        </p:txBody>
      </p:sp>
      <p:sp>
        <p:nvSpPr>
          <p:cNvPr id="9" name="Text 1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200" dirty="0"/>
          </a:p>
        </p:txBody>
      </p:sp>
      <p:sp>
        <p:nvSpPr>
          <p:cNvPr id="10" name="Text 2"/>
          <p:cNvSpPr txBox="1"/>
          <p:nvPr/>
        </p:nvSpPr>
        <p:spPr>
          <a:xfrm>
            <a:off x="590539" y="1724875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Пропуск второй ветви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 забывают вторую ветвь x = π − α + 2πk и тем самым теряют половину ответов. Чтобы этого не произошло, всегда мысленно отмечайте обе точки на окружности.
</a:t>
            </a:r>
            <a:endParaRPr lang="en-US" sz="1100" dirty="0"/>
          </a:p>
        </p:txBody>
      </p:sp>
      <p:sp>
        <p:nvSpPr>
          <p:cNvPr id="11" name="Text 3"/>
          <p:cNvSpPr txBox="1"/>
          <p:nvPr/>
        </p:nvSpPr>
        <p:spPr>
          <a:xfrm>
            <a:off x="5047176" y="1724825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параметра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вычислениями обязательно проверяйте условие |a| ≤ 1. Если оно нарушено, уравнение не имеет решений, и дальнейшие преобразования только запутают.
</a:t>
            </a:r>
            <a:endParaRPr lang="en-US" sz="1100" dirty="0"/>
          </a:p>
        </p:txBody>
      </p:sp>
      <p:sp>
        <p:nvSpPr>
          <p:cNvPr id="12" name="Text 4"/>
          <p:cNvSpPr txBox="1"/>
          <p:nvPr/>
        </p:nvSpPr>
        <p:spPr>
          <a:xfrm>
            <a:off x="5038700" y="3435000"/>
            <a:ext cx="36936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Сохранить знак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 отрицательного a нельзя заменять arcsin(a) удобным положительным углом. Лучше сохранить знак, а затем проверить результат подстановкой и по расположению точек.
</a:t>
            </a:r>
            <a:endParaRPr lang="en-US" sz="1100" dirty="0"/>
          </a:p>
        </p:txBody>
      </p:sp>
      <p:sp>
        <p:nvSpPr>
          <p:cNvPr id="13" name="Text 5"/>
          <p:cNvSpPr txBox="1"/>
          <p:nvPr/>
        </p:nvSpPr>
        <p:spPr>
          <a:xfrm>
            <a:off x="590459" y="3435000"/>
            <a:ext cx="3702000" cy="1215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1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Неверный период
</a:t>
            </a:r>
            <a:pPr algn="l" indent="0" marL="0">
              <a:lnSpc>
                <a:spcPct val="115000"/>
              </a:lnSpc>
              <a:buNone/>
            </a:pPr>
            <a:r>
              <a:rPr lang="en-US" sz="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1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одна ошибка — путать период синуса с шагом между соседними решениями. Формула содержит именно 2πk, а не πk, иначе ответ становится неверным.
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92900" y="1203816"/>
            <a:ext cx="2455500" cy="2376368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43838" y="1203816"/>
            <a:ext cx="2455500" cy="2376368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94825" y="1203816"/>
            <a:ext cx="2455500" cy="2376368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104375" y="4866200"/>
            <a:ext cx="5517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200" dirty="0"/>
          </a:p>
        </p:txBody>
      </p:sp>
      <p:sp>
        <p:nvSpPr>
          <p:cNvPr id="8" name="Text 1"/>
          <p:cNvSpPr txBox="1"/>
          <p:nvPr/>
        </p:nvSpPr>
        <p:spPr>
          <a:xfrm>
            <a:off x="29290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2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y = sin x отвечает на первый вопрос: есть ли пересечения с прямой y = a и сколько их на одном периоде. По нему сразу видно, когда решений нет вовсе, а когда их бесконечно много.
</a:t>
            </a:r>
            <a:endParaRPr lang="en-US" sz="621" dirty="0"/>
          </a:p>
        </p:txBody>
      </p:sp>
      <p:sp>
        <p:nvSpPr>
          <p:cNvPr id="9" name="Text 2"/>
          <p:cNvSpPr txBox="1"/>
          <p:nvPr/>
        </p:nvSpPr>
        <p:spPr>
          <a:xfrm>
            <a:off x="29290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График как фильтр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3343850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Единичная окружность показывает, где именно находятся точки с нужной ординатой. Она объясняет симметрию двух ответов и помогает не перепутать знак угла при отрицательных значениях параметра.
</a:t>
            </a:r>
            <a:endParaRPr lang="en-US" sz="601" dirty="0"/>
          </a:p>
        </p:txBody>
      </p:sp>
      <p:sp>
        <p:nvSpPr>
          <p:cNvPr id="11" name="Text 4"/>
          <p:cNvSpPr txBox="1"/>
          <p:nvPr/>
        </p:nvSpPr>
        <p:spPr>
          <a:xfrm>
            <a:off x="3343850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как геометрия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6394825" y="4007825"/>
            <a:ext cx="2455500" cy="320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604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Формулы дают окончательный записанный ответ в алгебраическом виде. Когда график, окружность и формулы совпадают, решение можно считать надёжно проверенным и готовым для записи.
</a:t>
            </a:r>
            <a:endParaRPr lang="en-US" sz="604" dirty="0"/>
          </a:p>
        </p:txBody>
      </p:sp>
      <p:sp>
        <p:nvSpPr>
          <p:cNvPr id="13" name="Text 6"/>
          <p:cNvSpPr txBox="1"/>
          <p:nvPr/>
        </p:nvSpPr>
        <p:spPr>
          <a:xfrm>
            <a:off x="6394825" y="3658200"/>
            <a:ext cx="2455500" cy="27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Формула как итог
</a:t>
            </a:r>
            <a:endParaRPr lang="en-US" sz="1300" dirty="0"/>
          </a:p>
        </p:txBody>
      </p:sp>
      <p:sp>
        <p:nvSpPr>
          <p:cNvPr id="14" name="Text 7"/>
          <p:cNvSpPr txBox="1"/>
          <p:nvPr/>
        </p:nvSpPr>
        <p:spPr>
          <a:xfrm>
            <a:off x="292825" y="212825"/>
            <a:ext cx="8557500" cy="85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Три взгляда на одно уравнение
</a:t>
            </a:r>
            <a:endParaRPr lang="en-US" sz="3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80975" y="1827600"/>
            <a:ext cx="4663800" cy="1488301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04375" y="4866200"/>
            <a:ext cx="547800" cy="6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b="1" dirty="0">
                <a:solidFill>
                  <a:srgbClr val="42769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200" dirty="0"/>
          </a:p>
        </p:txBody>
      </p:sp>
      <p:sp>
        <p:nvSpPr>
          <p:cNvPr id="5" name="Text 1"/>
          <p:cNvSpPr txBox="1"/>
          <p:nvPr/>
        </p:nvSpPr>
        <p:spPr>
          <a:xfrm>
            <a:off x="4280974" y="4502100"/>
            <a:ext cx="4663800" cy="15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50041"/>
              </a:lnSpc>
              <a:buNone/>
            </a:pPr>
            <a:r>
              <a:rPr lang="en-US" sz="808" dirty="0">
                <a:solidFill>
                  <a:srgbClr val="2A3E5C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Типовые примеры на формулу sin x = a
</a:t>
            </a:r>
            <a:endParaRPr lang="en-US" sz="808" dirty="0"/>
          </a:p>
        </p:txBody>
      </p:sp>
      <p:sp>
        <p:nvSpPr>
          <p:cNvPr id="6" name="Text 2"/>
          <p:cNvSpPr txBox="1"/>
          <p:nvPr/>
        </p:nvSpPr>
        <p:spPr>
          <a:xfrm>
            <a:off x="248300" y="786300"/>
            <a:ext cx="3758100" cy="3869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 себя: три задания
</a:t>
            </a:r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Попробуйте решить три уравнения и сравнить ход мысли с образцом.
</a:t>
            </a:r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 всех заданиях нужно сначала найти α, затем записать две ветви общего решения и после этого отобрать только подходящие значения на заданном промежутке.
</a:t>
            </a:r>
            <a:endParaRPr lang="en-US" sz="2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E6E9E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19475" y="1432950"/>
            <a:ext cx="8112000" cy="20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Главное правило решения
</a:t>
            </a:r>
            <a:pPr algn="l" indent="0" marL="0">
              <a:lnSpc>
                <a:spcPct val="100000"/>
              </a:lnSpc>
              <a:buNone/>
            </a:pPr>
            <a:r>
              <a:rPr lang="en-US" sz="3200" b="1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500" dirty="0">
                <a:solidFill>
                  <a:srgbClr val="1C3354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Запомните короткий алгоритм: сначала проверьте, что параметр лежит между −1 и 1, затем найдите α = arcsin(a), после этого запишите две ветви и отберите нужные k.
</a:t>
            </a:r>
            <a:endParaRPr lang="en-US" sz="3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2026-07-25T09:43:34Z</dcterms:created>
  <dcterms:modified xsi:type="dcterms:W3CDTF">2026-07-25T09:43:34Z</dcterms:modified>
</cp:coreProperties>
</file>