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jpe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image" Target="../media/image-11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jpe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image" Target="../media/image-15-7.png"/><Relationship Id="rId8" Type="http://schemas.openxmlformats.org/officeDocument/2006/relationships/image" Target="../media/image-15-8.png"/><Relationship Id="rId9" Type="http://schemas.openxmlformats.org/officeDocument/2006/relationships/image" Target="../media/image-15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jpeg"/><Relationship Id="rId3" Type="http://schemas.openxmlformats.org/officeDocument/2006/relationships/image" Target="../media/image-18-3.jpeg"/><Relationship Id="rId4" Type="http://schemas.openxmlformats.org/officeDocument/2006/relationships/image" Target="../media/image-1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654950" y="461297"/>
            <a:ext cx="4209600" cy="419315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84250" y="245775"/>
            <a:ext cx="5200200" cy="52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284250" y="875675"/>
            <a:ext cx="4287600" cy="367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8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признаки текста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Узнайте, как отличить текст от набора предложений.
</a:t>
            </a:r>
            <a:endParaRPr lang="en-US" sz="38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66" y="0"/>
            <a:ext cx="4304667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890763" y="543900"/>
            <a:ext cx="3701700" cy="405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распознать текст в учебе и жизни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уроках и в повседневной речи важно быстро понимать, где перед нами текст, а где просто отдельные предложения. Это помогает читать точнее, пересказывать без ошибок и писать собственные небольшие высказывания.
</a:t>
            </a:r>
            <a:endParaRPr lang="en-US" sz="2800" dirty="0"/>
          </a:p>
        </p:txBody>
      </p:sp>
      <p:sp>
        <p:nvSpPr>
          <p:cNvPr id="6" name="Text 1"/>
          <p:cNvSpPr txBox="1"/>
          <p:nvPr/>
        </p:nvSpPr>
        <p:spPr>
          <a:xfrm>
            <a:off x="9076375" y="4899825"/>
            <a:ext cx="187200" cy="1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1350" y="1428571"/>
            <a:ext cx="8181300" cy="3228709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076375" y="4899825"/>
            <a:ext cx="187200" cy="1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481350" y="448450"/>
            <a:ext cx="8181300" cy="88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записи на признаки текста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проверки: тема → мысль → связь → порядок → завершенность
</a:t>
            </a:r>
            <a:endParaRPr lang="en-US" sz="28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83725" y="2134765"/>
            <a:ext cx="4022400" cy="192247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890775" y="1592475"/>
            <a:ext cx="3701700" cy="300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показывает, по каким признакам запись становится цельным высказыванием.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Текст объединяет предложения в одно смысловое целое, а набор предложений не создает общей речи.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Учебное сравнение понятий «текст» и «набор предложений»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9076375" y="4899825"/>
            <a:ext cx="187200" cy="1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4890775" y="543900"/>
            <a:ext cx="3701700" cy="88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Текст и набор предложений
</a:t>
            </a:r>
            <a:endParaRPr lang="en-US" sz="28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9076375" y="4899825"/>
            <a:ext cx="187200" cy="1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340175" y="138400"/>
            <a:ext cx="8437200" cy="52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Тема текста
</a:t>
            </a:r>
            <a:endParaRPr lang="en-US" sz="2800" dirty="0"/>
          </a:p>
        </p:txBody>
      </p:sp>
      <p:sp>
        <p:nvSpPr>
          <p:cNvPr id="9" name="Text 2"/>
          <p:cNvSpPr txBox="1"/>
          <p:nvPr/>
        </p:nvSpPr>
        <p:spPr>
          <a:xfrm>
            <a:off x="783175" y="946875"/>
            <a:ext cx="3652500" cy="166763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 чем говорится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Тема отвечает на вопрос, о чем именно сообщает текст. Она задает предмет разговора и помогает сразу понять, в какую сторону будут развиваться мысли автора.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783175" y="2921563"/>
            <a:ext cx="3652500" cy="166763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Тема может быть узкой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тема очень конкретна, например прогулка котенка. Тогда все предложения относятся именно к этому эпизоду и не отвлекают читателя случайными подробностями.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5124875" y="946875"/>
            <a:ext cx="3652500" cy="166763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Тема может быть широкой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Бывает и более общая тема, например домашние животные. В этом случае текст может включать несколько связанных примеров, но они все равно подчиняются одному предмету.
</a:t>
            </a:r>
            <a:endParaRPr lang="en-US" sz="1400" dirty="0"/>
          </a:p>
        </p:txBody>
      </p:sp>
      <p:sp>
        <p:nvSpPr>
          <p:cNvPr id="12" name="Text 5"/>
          <p:cNvSpPr txBox="1"/>
          <p:nvPr/>
        </p:nvSpPr>
        <p:spPr>
          <a:xfrm>
            <a:off x="5124875" y="2921563"/>
            <a:ext cx="3652500" cy="166763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Тема направляет чтение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 теме легче предположить содержание текста еще до чтения. Это помогает быстрее ориентироваться в учебнике, выбирать нужную информацию и не терять главную мысль.
</a:t>
            </a:r>
            <a:endParaRPr lang="en-US" sz="14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076375" y="4899825"/>
            <a:ext cx="187200" cy="1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5006775" y="1352750"/>
            <a:ext cx="3316200" cy="294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50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
</a:t>
            </a:r>
            <a:pPr algn="ctr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понятия связаны, но не совпадают
</a:t>
            </a:r>
            <a:endParaRPr lang="en-US" sz="5000" dirty="0"/>
          </a:p>
        </p:txBody>
      </p:sp>
      <p:sp>
        <p:nvSpPr>
          <p:cNvPr id="6" name="Text 2"/>
          <p:cNvSpPr txBox="1"/>
          <p:nvPr/>
        </p:nvSpPr>
        <p:spPr>
          <a:xfrm>
            <a:off x="513235" y="1130978"/>
            <a:ext cx="3532800" cy="245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Тема называет предмет разговора, а основная мысль показывает, что именно хотел сказать автор. Их удобно различать, когда читаешь внимательно и ищешь главный смысл.
</a:t>
            </a:r>
            <a:endParaRPr lang="en-US" sz="1600" dirty="0"/>
          </a:p>
        </p:txBody>
      </p:sp>
      <p:sp>
        <p:nvSpPr>
          <p:cNvPr id="7" name="Text 3"/>
          <p:cNvSpPr txBox="1"/>
          <p:nvPr/>
        </p:nvSpPr>
        <p:spPr>
          <a:xfrm>
            <a:off x="513225" y="4048127"/>
            <a:ext cx="3532800" cy="85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i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Школьное правило о теме и основной мысли текста
</a:t>
            </a:r>
            <a:endParaRPr lang="en-US" sz="11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450475" y="657317"/>
            <a:ext cx="4438800" cy="433476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9076375" y="4899825"/>
            <a:ext cx="187200" cy="1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340175" y="138410"/>
            <a:ext cx="8549100" cy="52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Связность предложений
</a:t>
            </a:r>
            <a:endParaRPr lang="en-US" sz="2800" dirty="0"/>
          </a:p>
        </p:txBody>
      </p:sp>
      <p:sp>
        <p:nvSpPr>
          <p:cNvPr id="10" name="Text 2"/>
          <p:cNvSpPr txBox="1"/>
          <p:nvPr/>
        </p:nvSpPr>
        <p:spPr>
          <a:xfrm>
            <a:off x="386625" y="1288002"/>
            <a:ext cx="1654200" cy="121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5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по смыслу
</a:t>
            </a:r>
            <a:pPr algn="l" indent="0" marL="0">
              <a:lnSpc>
                <a:spcPct val="100000"/>
              </a:lnSpc>
              <a:buNone/>
            </a:pPr>
            <a:r>
              <a:rPr lang="en-US" sz="625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7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тексте предложения не стоят отдельно: каждое продолжает предыдущее и помогает развивать одну мысль. Без такой связи запись распадается на разрозненные фразы.
</a:t>
            </a:r>
            <a:endParaRPr lang="en-US" sz="1250" dirty="0"/>
          </a:p>
        </p:txBody>
      </p:sp>
      <p:sp>
        <p:nvSpPr>
          <p:cNvPr id="11" name="Text 3"/>
          <p:cNvSpPr txBox="1"/>
          <p:nvPr/>
        </p:nvSpPr>
        <p:spPr>
          <a:xfrm>
            <a:off x="405725" y="3447952"/>
            <a:ext cx="1654200" cy="121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4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Повторы и замены
</a:t>
            </a:r>
            <a:pPr algn="l" indent="0" marL="0">
              <a:lnSpc>
                <a:spcPct val="100000"/>
              </a:lnSpc>
              <a:buNone/>
            </a:pPr>
            <a:r>
              <a:rPr lang="en-US" sz="57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77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Связность создают повтор ключевых слов, местоимения и синонимы. Они позволяют не повторять одно и то же слишком часто, но сохранять понятность текста.
</a:t>
            </a:r>
            <a:endParaRPr lang="en-US" sz="1140" dirty="0"/>
          </a:p>
        </p:txBody>
      </p:sp>
      <p:sp>
        <p:nvSpPr>
          <p:cNvPr id="12" name="Text 4"/>
          <p:cNvSpPr txBox="1"/>
          <p:nvPr/>
        </p:nvSpPr>
        <p:spPr>
          <a:xfrm>
            <a:off x="2544696" y="1288002"/>
            <a:ext cx="1654200" cy="121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7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Слова-связки
</a:t>
            </a:r>
            <a:pPr algn="l" indent="0" marL="0">
              <a:lnSpc>
                <a:spcPct val="100000"/>
              </a:lnSpc>
              <a:buNone/>
            </a:pPr>
            <a:r>
              <a:rPr lang="en-US" sz="635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89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Союзы и слова-переходы помогают соединять предложения и части текста: и, но, потому что, сначала, потом, поэтому. С ними чтение становится плавным.
</a:t>
            </a:r>
            <a:endParaRPr lang="en-US" sz="1270" dirty="0"/>
          </a:p>
        </p:txBody>
      </p:sp>
      <p:sp>
        <p:nvSpPr>
          <p:cNvPr id="13" name="Text 5"/>
          <p:cNvSpPr txBox="1"/>
          <p:nvPr/>
        </p:nvSpPr>
        <p:spPr>
          <a:xfrm>
            <a:off x="2563796" y="3447952"/>
            <a:ext cx="1654200" cy="121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7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Общий результат
</a:t>
            </a:r>
            <a:pPr algn="l" indent="0" marL="0">
              <a:lnSpc>
                <a:spcPct val="100000"/>
              </a:lnSpc>
              <a:buNone/>
            </a:pPr>
            <a:r>
              <a:rPr lang="en-US" sz="635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89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связи нет, предложения можно воспринимать как отдельные записи. Когда связь есть, они работают вместе и образуют единое высказывание.
</a:t>
            </a:r>
            <a:endParaRPr lang="en-US" sz="127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86756" y="1009050"/>
            <a:ext cx="3815939" cy="36492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9076375" y="4899825"/>
            <a:ext cx="187200" cy="1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340175" y="138410"/>
            <a:ext cx="8549100" cy="52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помогает связать текст
</a:t>
            </a:r>
            <a:endParaRPr lang="en-US" sz="2800" dirty="0"/>
          </a:p>
        </p:txBody>
      </p:sp>
      <p:sp>
        <p:nvSpPr>
          <p:cNvPr id="8" name="Text 2"/>
          <p:cNvSpPr txBox="1"/>
          <p:nvPr/>
        </p:nvSpPr>
        <p:spPr>
          <a:xfrm>
            <a:off x="467485" y="1212299"/>
            <a:ext cx="3532800" cy="324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учебных текстах особенно заметны повтор ключевых слов и местоимения: они быстрее всего удерживают одну и ту же тему.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средства работают вместе, но чаще всего опору для понимания дают повторы и местоимения.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типичных языковых средств связи в учебных текстах
</a:t>
            </a:r>
            <a:endParaRPr lang="en-US" sz="14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CDBE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35400" y="420600"/>
            <a:ext cx="8473200" cy="52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строится последовательность изложения
</a:t>
            </a:r>
            <a:endParaRPr lang="en-US" sz="2800" dirty="0"/>
          </a:p>
        </p:txBody>
      </p:sp>
      <p:sp>
        <p:nvSpPr>
          <p:cNvPr id="7" name="Text 1"/>
          <p:cNvSpPr txBox="1"/>
          <p:nvPr/>
        </p:nvSpPr>
        <p:spPr>
          <a:xfrm>
            <a:off x="9076375" y="4899825"/>
            <a:ext cx="187200" cy="1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340325" y="3038500"/>
            <a:ext cx="1678500" cy="162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Начало
</a:t>
            </a:r>
            <a:pPr algn="ctr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Текст открывается темой, героем, предметом или ситуацией. Читатель сразу понимает, о чем пойдет речь и в каком направлении будет развиваться высказывание.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3698437" y="3038500"/>
            <a:ext cx="1678500" cy="162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Завершение
</a:t>
            </a:r>
            <a:pPr algn="ctr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конце автор подводит итог, делает вывод или завершает рассказ о событии. Концовка показывает, что мысль закончена и текст не обрывается.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2018700" y="1034800"/>
            <a:ext cx="1678500" cy="1629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Развитие
</a:t>
            </a:r>
            <a:pPr algn="ctr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основная часть раскрывает событие, признаки предмета или доказательства мысли. Здесь особенно важен порядок: он помогает не потерять логику и смысл.
</a:t>
            </a:r>
            <a:endParaRPr lang="en-US" sz="1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40175" y="1604141"/>
            <a:ext cx="4336500" cy="171546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076375" y="4899825"/>
            <a:ext cx="187200" cy="1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340175" y="138400"/>
            <a:ext cx="8482500" cy="63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типа речи и их признаки
</a:t>
            </a:r>
            <a:endParaRPr lang="en-US" sz="2800" dirty="0"/>
          </a:p>
        </p:txBody>
      </p:sp>
      <p:sp>
        <p:nvSpPr>
          <p:cNvPr id="6" name="Text 2"/>
          <p:cNvSpPr txBox="1"/>
          <p:nvPr/>
        </p:nvSpPr>
        <p:spPr>
          <a:xfrm>
            <a:off x="5257813" y="1217938"/>
            <a:ext cx="3322200" cy="313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трех типов речи помогает увидеть, как по-разному строится текст.
</a:t>
            </a:r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 речи подсказывает, как устроен текст: по событиям, признакам или рассуждению.
</a:t>
            </a:r>
            <a:endParaRPr lang="en-US" sz="1500" dirty="0"/>
          </a:p>
        </p:txBody>
      </p:sp>
      <p:sp>
        <p:nvSpPr>
          <p:cNvPr id="7" name="Text 3"/>
          <p:cNvSpPr txBox="1"/>
          <p:nvPr/>
        </p:nvSpPr>
        <p:spPr>
          <a:xfrm>
            <a:off x="340175" y="4109300"/>
            <a:ext cx="4336500" cy="468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i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Школьная классификация типов речи
</a:t>
            </a:r>
            <a:endParaRPr lang="en-US" sz="14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CDBE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57487" y="1239180"/>
            <a:ext cx="185602" cy="21211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703582" y="2802032"/>
            <a:ext cx="218019" cy="193795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642682" y="1248340"/>
            <a:ext cx="218019" cy="193795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9076375" y="4899825"/>
            <a:ext cx="187200" cy="1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10" name="Text 1"/>
          <p:cNvSpPr txBox="1"/>
          <p:nvPr/>
        </p:nvSpPr>
        <p:spPr>
          <a:xfrm>
            <a:off x="340175" y="138400"/>
            <a:ext cx="8473200" cy="52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Абзацы и смысловые части
</a:t>
            </a:r>
            <a:endParaRPr lang="en-US" sz="2800" dirty="0"/>
          </a:p>
        </p:txBody>
      </p:sp>
      <p:sp>
        <p:nvSpPr>
          <p:cNvPr id="11" name="Text 2"/>
          <p:cNvSpPr txBox="1"/>
          <p:nvPr/>
        </p:nvSpPr>
        <p:spPr>
          <a:xfrm>
            <a:off x="546450" y="1562878"/>
            <a:ext cx="2179623" cy="165028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Новая микротема
</a:t>
            </a:r>
            <a:pPr algn="l" indent="0" marL="0">
              <a:lnSpc>
                <a:spcPct val="100000"/>
              </a:lnSpc>
              <a:buNone/>
            </a:pPr>
            <a:r>
              <a:rPr lang="en-US" sz="844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25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Каждый абзац обычно начинается тогда, когда в тексте появляется новая мысль или новый шаг рассказа. Так читателю легче заметить, где заканчивается одна смысловая часть и начинается другая.
</a:t>
            </a:r>
            <a:endParaRPr lang="en-US" sz="1400" dirty="0"/>
          </a:p>
        </p:txBody>
      </p:sp>
      <p:sp>
        <p:nvSpPr>
          <p:cNvPr id="12" name="Text 3"/>
          <p:cNvSpPr txBox="1"/>
          <p:nvPr/>
        </p:nvSpPr>
        <p:spPr>
          <a:xfrm>
            <a:off x="3485557" y="3114845"/>
            <a:ext cx="2179623" cy="165028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52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Удобно читать и пересказывать
</a:t>
            </a:r>
            <a:pPr algn="l" indent="0" marL="0">
              <a:lnSpc>
                <a:spcPct val="100000"/>
              </a:lnSpc>
              <a:buNone/>
            </a:pPr>
            <a:r>
              <a:rPr lang="en-US" sz="815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83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Абзацы помогают не терять ход мысли: по ним проще читать текст по частям, находить главное предложение и пересказывать содержание без лишних пропусков или смешения разных фрагментов.
</a:t>
            </a:r>
            <a:endParaRPr lang="en-US" sz="1352" dirty="0"/>
          </a:p>
        </p:txBody>
      </p:sp>
      <p:sp>
        <p:nvSpPr>
          <p:cNvPr id="13" name="Text 4"/>
          <p:cNvSpPr txBox="1"/>
          <p:nvPr/>
        </p:nvSpPr>
        <p:spPr>
          <a:xfrm>
            <a:off x="6424654" y="1562878"/>
            <a:ext cx="2179623" cy="165028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Зависит от содержания
</a:t>
            </a:r>
            <a:pPr algn="l" indent="0" marL="0">
              <a:lnSpc>
                <a:spcPct val="100000"/>
              </a:lnSpc>
              <a:buNone/>
            </a:pPr>
            <a:r>
              <a:rPr lang="en-US" sz="844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25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Количество абзацев не бывает одинаковым для всех текстов. Оно зависит от объема высказывания и числа смысловых частей: чем больше микротем, тем больше нужно абзацев для ясности.
</a:t>
            </a:r>
            <a:endParaRPr lang="en-US" sz="14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1350" y="1428571"/>
            <a:ext cx="8181300" cy="3228709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076375" y="4899825"/>
            <a:ext cx="187200" cy="1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481350" y="448450"/>
            <a:ext cx="8181300" cy="88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устроен текст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Текст строится как последовательность частей, каждая из которых выполняет свою роль: вводит, раскрывает и завершает высказывание.
</a:t>
            </a:r>
            <a:endParaRPr lang="en-US" sz="28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38125" y="934552"/>
            <a:ext cx="3984000" cy="396454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9076375" y="4899825"/>
            <a:ext cx="187200" cy="1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340175" y="138410"/>
            <a:ext cx="8549100" cy="52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Заголовок как подсказка к теме
</a:t>
            </a:r>
            <a:endParaRPr lang="en-US" sz="2800" dirty="0"/>
          </a:p>
        </p:txBody>
      </p:sp>
      <p:sp>
        <p:nvSpPr>
          <p:cNvPr id="9" name="Text 2"/>
          <p:cNvSpPr txBox="1"/>
          <p:nvPr/>
        </p:nvSpPr>
        <p:spPr>
          <a:xfrm>
            <a:off x="4904675" y="1037175"/>
            <a:ext cx="3752100" cy="116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Прямое название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заголовок сразу называет тему текста и помогает заранее понять, о чем пойдет речь. По нему легко ожидать содержание и быстрее настроиться на чтение.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4904675" y="2335125"/>
            <a:ext cx="3752100" cy="116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Образный заголовок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название не сообщает тему прямо, а вызывает интерес и настроение. Такое заглавие заставляет читателя искать скрытый смысл и внимательнее читать первый абзац.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4904675" y="3633075"/>
            <a:ext cx="3752100" cy="116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понимания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Полезно сравнить заголовок с содержанием: совпадают ли они по теме и не обещает ли текст другое. Это помогает лучше понимать замысел автора и не ошибаться при чтении.
</a:t>
            </a:r>
            <a:endParaRPr lang="en-US" sz="14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86756" y="1009050"/>
            <a:ext cx="3815939" cy="36492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9076375" y="4899825"/>
            <a:ext cx="187200" cy="1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340175" y="138410"/>
            <a:ext cx="8549100" cy="52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54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Признаки текста, которые чаще всего проверяют
</a:t>
            </a:r>
            <a:endParaRPr lang="en-US" sz="2754" dirty="0"/>
          </a:p>
        </p:txBody>
      </p:sp>
      <p:sp>
        <p:nvSpPr>
          <p:cNvPr id="8" name="Text 2"/>
          <p:cNvSpPr txBox="1"/>
          <p:nvPr/>
        </p:nvSpPr>
        <p:spPr>
          <a:xfrm>
            <a:off x="467485" y="1212299"/>
            <a:ext cx="3532800" cy="324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практике ученику важно быстро увидеть, есть ли у записи общий смысл и логичная связь между предложениями.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всего сначала проверяют тему и связность: именно они быстрее показывают, текст перед нами или набор фраз.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Учебный материал по теме «Основные признаки текста»
</a:t>
            </a:r>
            <a:endParaRPr lang="en-US" sz="14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CDBE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53088" y="1955690"/>
            <a:ext cx="343500" cy="2748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977063" y="1955690"/>
            <a:ext cx="343500" cy="2748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105688" y="1925990"/>
            <a:ext cx="334200" cy="3342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7229663" y="1925990"/>
            <a:ext cx="334200" cy="3342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9076375" y="4899825"/>
            <a:ext cx="187200" cy="1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12" name="Text 1"/>
          <p:cNvSpPr txBox="1"/>
          <p:nvPr/>
        </p:nvSpPr>
        <p:spPr>
          <a:xfrm>
            <a:off x="340175" y="138400"/>
            <a:ext cx="8473200" cy="52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Языковые средства связи
</a:t>
            </a:r>
            <a:endParaRPr lang="en-US" sz="2800" dirty="0"/>
          </a:p>
        </p:txBody>
      </p:sp>
      <p:sp>
        <p:nvSpPr>
          <p:cNvPr id="13" name="Text 2"/>
          <p:cNvSpPr txBox="1"/>
          <p:nvPr/>
        </p:nvSpPr>
        <p:spPr>
          <a:xfrm>
            <a:off x="509600" y="2454840"/>
            <a:ext cx="1855200" cy="188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Местоимения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Местоимения заменяют уже названные слова и не дают тексту повторяться слишком тяжело. Благодаря словам он, она, они читатель сразу понимает, о ком или о чем идет речь.
</a:t>
            </a:r>
            <a:endParaRPr lang="en-US" sz="1500" dirty="0"/>
          </a:p>
        </p:txBody>
      </p:sp>
      <p:sp>
        <p:nvSpPr>
          <p:cNvPr id="14" name="Text 3"/>
          <p:cNvSpPr txBox="1"/>
          <p:nvPr/>
        </p:nvSpPr>
        <p:spPr>
          <a:xfrm>
            <a:off x="2633575" y="2454840"/>
            <a:ext cx="1855200" cy="188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69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Союзы
</a:t>
            </a:r>
            <a:pPr algn="l" indent="0" marL="0">
              <a:lnSpc>
                <a:spcPct val="100000"/>
              </a:lnSpc>
              <a:buNone/>
            </a:pPr>
            <a:r>
              <a:rPr lang="en-US" sz="686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73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Союзы соединяют предложения и части предложения, показывая, как связаны мысли автора. Слова и, но, потому что помогают уточнить, сравнить, противопоставить или объяснить сказанное.
</a:t>
            </a:r>
            <a:endParaRPr lang="en-US" sz="1469" dirty="0"/>
          </a:p>
        </p:txBody>
      </p:sp>
      <p:sp>
        <p:nvSpPr>
          <p:cNvPr id="15" name="Text 4"/>
          <p:cNvSpPr txBox="1"/>
          <p:nvPr/>
        </p:nvSpPr>
        <p:spPr>
          <a:xfrm>
            <a:off x="4757550" y="2454840"/>
            <a:ext cx="1855200" cy="188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43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Повторы и синонимы
</a:t>
            </a:r>
            <a:pPr algn="l" indent="0" marL="0">
              <a:lnSpc>
                <a:spcPct val="100000"/>
              </a:lnSpc>
              <a:buNone/>
            </a:pPr>
            <a:r>
              <a:rPr lang="en-US" sz="673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5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Повтор ключевого слова напоминает тему текста, а синонимы делают изложение более точным и разнообразным. Эти средства удерживают внимание на главном предмете разговора.
</a:t>
            </a:r>
            <a:endParaRPr lang="en-US" sz="1443" dirty="0"/>
          </a:p>
        </p:txBody>
      </p:sp>
      <p:sp>
        <p:nvSpPr>
          <p:cNvPr id="16" name="Text 5"/>
          <p:cNvSpPr txBox="1"/>
          <p:nvPr/>
        </p:nvSpPr>
        <p:spPr>
          <a:xfrm>
            <a:off x="6881525" y="2454840"/>
            <a:ext cx="1855200" cy="188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Слова-переходы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сначала, затем, потом, наконец, поэтому показывают движение мысли или событий. Они помогают читать текст без остановок и понимать, что произошло раньше, а что позже.
</a:t>
            </a:r>
            <a:endParaRPr lang="en-US" sz="15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83725" y="2294478"/>
            <a:ext cx="4022400" cy="160304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890775" y="1592475"/>
            <a:ext cx="3701700" cy="300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Сравним разные языковые средства и увидим, как каждое из них помогает объединять предложения в один текст.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Средства связи разные по форме, но работают на одну задачу: делают текст цельным, понятным и последовательным.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Учебный материал по теме «Основные признаки текста»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9076375" y="4899825"/>
            <a:ext cx="187200" cy="1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4890775" y="543900"/>
            <a:ext cx="3701700" cy="88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средств связи
</a:t>
            </a:r>
            <a:endParaRPr lang="en-US" sz="28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9076375" y="4899825"/>
            <a:ext cx="187200" cy="1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346050" y="228800"/>
            <a:ext cx="8431200" cy="74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отличить текст от группы предложений
</a:t>
            </a:r>
            <a:endParaRPr lang="en-US" sz="2400" dirty="0"/>
          </a:p>
        </p:txBody>
      </p:sp>
      <p:sp>
        <p:nvSpPr>
          <p:cNvPr id="10" name="Text 2"/>
          <p:cNvSpPr txBox="1"/>
          <p:nvPr/>
        </p:nvSpPr>
        <p:spPr>
          <a:xfrm>
            <a:off x="827351" y="1337300"/>
            <a:ext cx="1572535" cy="344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Проверь тему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нужно спросить себя, о чем говорится в записи. Если все предложения относятся к одному предмету речи, это уже важный признак текста.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2953186" y="1337300"/>
            <a:ext cx="1572535" cy="344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Найди общую мысль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Потом надо понять, к какому выводу или смыслу ведут предложения. В тексте они не просто стоят рядом, а раскрывают один общий замысел.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5079021" y="1337300"/>
            <a:ext cx="1572535" cy="344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Посмотри на порядок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предложения нельзя свободно менять местами без потери смысла, перед нами текст. В нем порядок подчинен логике, а не случайному расположению фраз.
</a:t>
            </a:r>
            <a:endParaRPr lang="en-US" sz="1400" dirty="0"/>
          </a:p>
        </p:txBody>
      </p:sp>
      <p:sp>
        <p:nvSpPr>
          <p:cNvPr id="13" name="Text 5"/>
          <p:cNvSpPr txBox="1"/>
          <p:nvPr/>
        </p:nvSpPr>
        <p:spPr>
          <a:xfrm>
            <a:off x="7204857" y="1337300"/>
            <a:ext cx="1572535" cy="344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Оцени завершенность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конце важно проверить, звучит ли высказывание законченным. У текста есть смысловой итог, а у набора предложений часто остается ощущение оборванной мысли.
</a:t>
            </a:r>
            <a:endParaRPr lang="en-US" sz="14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CDBE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571625" y="1419502"/>
            <a:ext cx="2009700" cy="192334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553150" y="1419502"/>
            <a:ext cx="2009700" cy="1923346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9076375" y="4899825"/>
            <a:ext cx="187200" cy="1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442950" y="481300"/>
            <a:ext cx="8258100" cy="52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Короткие тексты о прогулке в парке
</a:t>
            </a:r>
            <a:endParaRPr lang="en-US" sz="2800" dirty="0"/>
          </a:p>
        </p:txBody>
      </p:sp>
      <p:sp>
        <p:nvSpPr>
          <p:cNvPr id="8" name="Text 2"/>
          <p:cNvSpPr txBox="1"/>
          <p:nvPr/>
        </p:nvSpPr>
        <p:spPr>
          <a:xfrm>
            <a:off x="981075" y="3495675"/>
            <a:ext cx="3171900" cy="113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58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Утренний парк
</a:t>
            </a:r>
            <a:pPr algn="ctr" indent="0" marL="0">
              <a:lnSpc>
                <a:spcPct val="100000"/>
              </a:lnSpc>
              <a:buNone/>
            </a:pPr>
            <a:r>
              <a:rPr lang="en-US" sz="582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64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Ранним утром Петя вошел в парк и сразу заметил золотые листья на дорожке. Он медленно пошел вперед, слушая, как шуршит под ногами сухая трава. У скамейки мальчик остановился и посмотрел, как солнце освещает осенние деревья.
</a:t>
            </a:r>
            <a:endParaRPr lang="en-US" sz="1358" dirty="0"/>
          </a:p>
        </p:txBody>
      </p:sp>
      <p:sp>
        <p:nvSpPr>
          <p:cNvPr id="9" name="Text 3"/>
          <p:cNvSpPr txBox="1"/>
          <p:nvPr/>
        </p:nvSpPr>
        <p:spPr>
          <a:xfrm>
            <a:off x="4972050" y="3495675"/>
            <a:ext cx="3171900" cy="113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58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Тихая прогулка
</a:t>
            </a:r>
            <a:pPr algn="ctr" indent="0" marL="0">
              <a:lnSpc>
                <a:spcPct val="100000"/>
              </a:lnSpc>
              <a:buNone/>
            </a:pPr>
            <a:r>
              <a:rPr lang="en-US" sz="582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64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уроков Маша пришла в парк с бабушкой. Они сели на скамейку рядом с аллеей и долго наблюдали за голубями. Потом девочка собрала несколько красивых листьев и положила их в книжку как память о прогулке.
</a:t>
            </a:r>
            <a:endParaRPr lang="en-US" sz="1358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86756" y="1009050"/>
            <a:ext cx="3815939" cy="36492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9076375" y="4899825"/>
            <a:ext cx="187200" cy="1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340175" y="138410"/>
            <a:ext cx="8549100" cy="52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важно запомнить о признаках текста
</a:t>
            </a:r>
            <a:endParaRPr lang="en-US" sz="2800" dirty="0"/>
          </a:p>
        </p:txBody>
      </p:sp>
      <p:sp>
        <p:nvSpPr>
          <p:cNvPr id="8" name="Text 2"/>
          <p:cNvSpPr txBox="1"/>
          <p:nvPr/>
        </p:nvSpPr>
        <p:spPr>
          <a:xfrm>
            <a:off x="467485" y="1212299"/>
            <a:ext cx="3532800" cy="324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Памятка помогает быстро проверить любой учебный текст и не упустить главное при чтении или пересказе.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есть тема и связь предложений, текст легче узнать; остальные признаки показывают, насколько он полный, стройный и удобный для понимания.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Учебный материал по теме «Основные признаки текста»
</a:t>
            </a:r>
            <a:endParaRPr lang="en-US" sz="14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CDBE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143500" y="1333500"/>
            <a:ext cx="6857100" cy="326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8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Текст легко узнать по главным признакам
</a:t>
            </a:r>
            <a:pPr algn="ctr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Текст объединяет предложения общей темой, основной мыслью, связностью и порядком изложения. Если научиться замечать эти признаки, читать и создавать небольшие высказывания станет намного проще.
</a:t>
            </a:r>
            <a:endParaRPr lang="en-US" sz="38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2026-05-28T08:09:46Z</dcterms:created>
  <dcterms:modified xsi:type="dcterms:W3CDTF">2026-05-28T08:09:46Z</dcterms:modified>
</cp:coreProperties>
</file>