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notesMasterIdLst>
    <p:notesMasterId r:id="rId22"/>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notesMaster" Target="notesMasters/notesMaster1.xml"/><Relationship Id="rId23" Type="http://schemas.openxmlformats.org/officeDocument/2006/relationships/presProps" Target="presProps.xml"/><Relationship Id="rId24" Type="http://schemas.openxmlformats.org/officeDocument/2006/relationships/viewProps" Target="viewProps.xml"/><Relationship Id="rId25" Type="http://schemas.openxmlformats.org/officeDocument/2006/relationships/theme" Target="theme/theme1.xml"/><Relationship Id="rId26"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image" Target="../media/image-1-2.png"/><Relationship Id="rId3" Type="http://schemas.openxmlformats.org/officeDocument/2006/relationships/image" Target="../media/image-1-3.png"/><Relationship Id="rId4" Type="http://schemas.openxmlformats.org/officeDocument/2006/relationships/slideLayout" Target="../slideLayouts/slideLayout1.xml"/><Relationship Id="rId5"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jpeg"/><Relationship Id="rId2" Type="http://schemas.openxmlformats.org/officeDocument/2006/relationships/image" Target="../media/image-2-2.png"/><Relationship Id="rId3" Type="http://schemas.openxmlformats.org/officeDocument/2006/relationships/image" Target="../media/image-2-3.png"/><Relationship Id="rId4" Type="http://schemas.openxmlformats.org/officeDocument/2006/relationships/slideLayout" Target="../slideLayouts/slideLayout1.xml"/><Relationship Id="rId5"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image" Target="../media/image-3-5.png"/><Relationship Id="rId6" Type="http://schemas.openxmlformats.org/officeDocument/2006/relationships/image" Target="../media/image-3-6.png"/><Relationship Id="rId7" Type="http://schemas.openxmlformats.org/officeDocument/2006/relationships/image" Target="../media/image-3-7.png"/><Relationship Id="rId8" Type="http://schemas.openxmlformats.org/officeDocument/2006/relationships/image" Target="../media/image-3-8.png"/><Relationship Id="rId9" Type="http://schemas.openxmlformats.org/officeDocument/2006/relationships/image" Target="../media/image-3-9.png"/><Relationship Id="rId10" Type="http://schemas.openxmlformats.org/officeDocument/2006/relationships/image" Target="../media/image-3-10.png"/><Relationship Id="rId11" Type="http://schemas.openxmlformats.org/officeDocument/2006/relationships/image" Target="../media/image-3-11.png"/><Relationship Id="rId12" Type="http://schemas.openxmlformats.org/officeDocument/2006/relationships/slideLayout" Target="../slideLayouts/slideLayout1.xml"/><Relationship Id="rId1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jpeg"/><Relationship Id="rId2" Type="http://schemas.openxmlformats.org/officeDocument/2006/relationships/image" Target="../media/image-4-2.png"/><Relationship Id="rId3" Type="http://schemas.openxmlformats.org/officeDocument/2006/relationships/image" Target="../media/image-4-3.png"/><Relationship Id="rId4" Type="http://schemas.openxmlformats.org/officeDocument/2006/relationships/image" Target="../media/image-4-4.png"/><Relationship Id="rId5" Type="http://schemas.openxmlformats.org/officeDocument/2006/relationships/image" Target="../media/image-4-5.png"/><Relationship Id="rId6" Type="http://schemas.openxmlformats.org/officeDocument/2006/relationships/image" Target="../media/image-4-6.png"/><Relationship Id="rId7" Type="http://schemas.openxmlformats.org/officeDocument/2006/relationships/image" Target="../media/image-4-7.png"/><Relationship Id="rId8" Type="http://schemas.openxmlformats.org/officeDocument/2006/relationships/slideLayout" Target="../slideLayouts/slideLayout1.xml"/><Relationship Id="rId9"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image" Target="../media/image-5-3.png"/><Relationship Id="rId4" Type="http://schemas.openxmlformats.org/officeDocument/2006/relationships/slideLayout" Target="../slideLayouts/slideLayout1.xml"/><Relationship Id="rId5"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slideLayout" Target="../slideLayouts/slideLayout1.xml"/><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image" Target="../media/image-7-3.png"/><Relationship Id="rId4" Type="http://schemas.openxmlformats.org/officeDocument/2006/relationships/slideLayout" Target="../slideLayouts/slideLayout1.xml"/><Relationship Id="rId5"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slideLayout" Target="../slideLayouts/slideLayout1.xml"/><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jpeg"/><Relationship Id="rId3" Type="http://schemas.openxmlformats.org/officeDocument/2006/relationships/image" Target="../media/image-9-3.jpeg"/><Relationship Id="rId4" Type="http://schemas.openxmlformats.org/officeDocument/2006/relationships/image" Target="../media/image-9-4.jpeg"/><Relationship Id="rId5" Type="http://schemas.openxmlformats.org/officeDocument/2006/relationships/image" Target="../media/image-9-5.png"/><Relationship Id="rId6" Type="http://schemas.openxmlformats.org/officeDocument/2006/relationships/image" Target="../media/image-9-6.png"/><Relationship Id="rId7" Type="http://schemas.openxmlformats.org/officeDocument/2006/relationships/slideLayout" Target="../slideLayouts/slideLayout1.xml"/><Relationship Id="rId8"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png"/><Relationship Id="rId3" Type="http://schemas.openxmlformats.org/officeDocument/2006/relationships/image" Target="../media/image-10-3.png"/><Relationship Id="rId4" Type="http://schemas.openxmlformats.org/officeDocument/2006/relationships/image" Target="../media/image-10-4.png"/><Relationship Id="rId5" Type="http://schemas.openxmlformats.org/officeDocument/2006/relationships/image" Target="../media/image-10-5.png"/><Relationship Id="rId6" Type="http://schemas.openxmlformats.org/officeDocument/2006/relationships/image" Target="../media/image-10-6.png"/><Relationship Id="rId7" Type="http://schemas.openxmlformats.org/officeDocument/2006/relationships/slideLayout" Target="../slideLayouts/slideLayout1.xml"/><Relationship Id="rId8"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image" Target="../media/image-11-3.png"/><Relationship Id="rId4" Type="http://schemas.openxmlformats.org/officeDocument/2006/relationships/slideLayout" Target="../slideLayouts/slideLayout1.xml"/><Relationship Id="rId5"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png"/><Relationship Id="rId3" Type="http://schemas.openxmlformats.org/officeDocument/2006/relationships/image" Target="../media/image-12-3.png"/><Relationship Id="rId4" Type="http://schemas.openxmlformats.org/officeDocument/2006/relationships/image" Target="../media/image-12-4.png"/><Relationship Id="rId5" Type="http://schemas.openxmlformats.org/officeDocument/2006/relationships/image" Target="../media/image-12-5.png"/><Relationship Id="rId6" Type="http://schemas.openxmlformats.org/officeDocument/2006/relationships/image" Target="../media/image-12-6.png"/><Relationship Id="rId7" Type="http://schemas.openxmlformats.org/officeDocument/2006/relationships/image" Target="../media/image-12-7.png"/><Relationship Id="rId8" Type="http://schemas.openxmlformats.org/officeDocument/2006/relationships/slideLayout" Target="../slideLayouts/slideLayout1.xml"/><Relationship Id="rId9"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png"/><Relationship Id="rId3" Type="http://schemas.openxmlformats.org/officeDocument/2006/relationships/image" Target="../media/image-13-3.png"/><Relationship Id="rId4" Type="http://schemas.openxmlformats.org/officeDocument/2006/relationships/slideLayout" Target="../slideLayouts/slideLayout1.xml"/><Relationship Id="rId5"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image" Target="../media/image-14-2.png"/><Relationship Id="rId3" Type="http://schemas.openxmlformats.org/officeDocument/2006/relationships/slideLayout" Target="../slideLayouts/slideLayout1.xml"/><Relationship Id="rId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jpeg"/><Relationship Id="rId2" Type="http://schemas.openxmlformats.org/officeDocument/2006/relationships/image" Target="../media/image-15-2.png"/><Relationship Id="rId3" Type="http://schemas.openxmlformats.org/officeDocument/2006/relationships/image" Target="../media/image-15-3.png"/><Relationship Id="rId4" Type="http://schemas.openxmlformats.org/officeDocument/2006/relationships/image" Target="../media/image-15-4.png"/><Relationship Id="rId5" Type="http://schemas.openxmlformats.org/officeDocument/2006/relationships/image" Target="../media/image-15-5.png"/><Relationship Id="rId6" Type="http://schemas.openxmlformats.org/officeDocument/2006/relationships/image" Target="../media/image-15-6.png"/><Relationship Id="rId7" Type="http://schemas.openxmlformats.org/officeDocument/2006/relationships/image" Target="../media/image-15-7.png"/><Relationship Id="rId8" Type="http://schemas.openxmlformats.org/officeDocument/2006/relationships/image" Target="../media/image-15-8.png"/><Relationship Id="rId9" Type="http://schemas.openxmlformats.org/officeDocument/2006/relationships/slideLayout" Target="../slideLayouts/slideLayout1.xml"/><Relationship Id="rId10"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image" Target="../media/image-16-2.png"/><Relationship Id="rId3" Type="http://schemas.openxmlformats.org/officeDocument/2006/relationships/image" Target="../media/image-16-3.png"/><Relationship Id="rId4" Type="http://schemas.openxmlformats.org/officeDocument/2006/relationships/image" Target="../media/image-16-4.png"/><Relationship Id="rId5" Type="http://schemas.openxmlformats.org/officeDocument/2006/relationships/image" Target="../media/image-16-5.png"/><Relationship Id="rId6" Type="http://schemas.openxmlformats.org/officeDocument/2006/relationships/image" Target="../media/image-16-6.png"/><Relationship Id="rId7" Type="http://schemas.openxmlformats.org/officeDocument/2006/relationships/slideLayout" Target="../slideLayouts/slideLayout1.xml"/><Relationship Id="rId8"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image" Target="../media/image-17-2.png"/><Relationship Id="rId3" Type="http://schemas.openxmlformats.org/officeDocument/2006/relationships/slideLayout" Target="../slideLayouts/slideLayout1.xml"/><Relationship Id="rId4"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image" Target="../media/image-18-2.png"/><Relationship Id="rId3" Type="http://schemas.openxmlformats.org/officeDocument/2006/relationships/image" Target="../media/image-18-3.png"/><Relationship Id="rId4" Type="http://schemas.openxmlformats.org/officeDocument/2006/relationships/image" Target="../media/image-18-4.png"/><Relationship Id="rId5" Type="http://schemas.openxmlformats.org/officeDocument/2006/relationships/image" Target="../media/image-18-5.png"/><Relationship Id="rId6" Type="http://schemas.openxmlformats.org/officeDocument/2006/relationships/image" Target="../media/image-18-6.png"/><Relationship Id="rId7" Type="http://schemas.openxmlformats.org/officeDocument/2006/relationships/slideLayout" Target="../slideLayouts/slideLayout1.xml"/><Relationship Id="rId8"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image" Target="../media/image-19-2.png"/><Relationship Id="rId3" Type="http://schemas.openxmlformats.org/officeDocument/2006/relationships/image" Target="../media/image-19-3.jpeg"/><Relationship Id="rId4" Type="http://schemas.openxmlformats.org/officeDocument/2006/relationships/image" Target="../media/image-19-4.jpeg"/><Relationship Id="rId5" Type="http://schemas.openxmlformats.org/officeDocument/2006/relationships/image" Target="../media/image-19-5.png"/><Relationship Id="rId6" Type="http://schemas.openxmlformats.org/officeDocument/2006/relationships/slideLayout" Target="../slideLayouts/slideLayout1.xml"/><Relationship Id="rId7"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image" Target="../media/image-20-2.png"/><Relationship Id="rId3" Type="http://schemas.openxmlformats.org/officeDocument/2006/relationships/slideLayout" Target="../slideLayouts/slideLayout1.xml"/><Relationship Id="rId4" Type="http://schemas.openxmlformats.org/officeDocument/2006/relationships/notesSlide" Target="../notesSlides/notesSlide20.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414082" y="339900"/>
            <a:ext cx="3545387" cy="44637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4149029" y="722725"/>
            <a:ext cx="4731900" cy="1392000"/>
          </a:xfrm>
          <a:prstGeom prst="rect">
            <a:avLst/>
          </a:prstGeom>
          <a:noFill/>
          <a:ln/>
        </p:spPr>
        <p:txBody>
          <a:bodyPr wrap="square" lIns="0" tIns="0" rIns="0" bIns="0" rtlCol="0" anchor="t"/>
          <a:lstStyle/>
          <a:p>
            <a:pPr algn="l" indent="0" marL="0">
              <a:lnSpc>
                <a:spcPct val="100000"/>
              </a:lnSpc>
              <a:buNone/>
            </a:pPr>
            <a:r>
              <a:rPr lang="en-US" sz="3100" b="1" dirty="0">
                <a:solidFill>
                  <a:srgbClr val="FFFFFF"/>
                </a:solidFill>
                <a:latin typeface="Arial" pitchFamily="34" charset="0"/>
                <a:ea typeface="Arial" pitchFamily="34" charset="-122"/>
                <a:cs typeface="Arial" pitchFamily="34" charset="-120"/>
              </a:rPr>
              <a:t>I've got a new friend! — дружба и знакомство на английском
</a:t>
            </a:r>
            <a:endParaRPr lang="en-US" sz="3100" dirty="0"/>
          </a:p>
        </p:txBody>
      </p:sp>
      <p:sp>
        <p:nvSpPr>
          <p:cNvPr id="6" name="Text 1"/>
          <p:cNvSpPr txBox="1"/>
          <p:nvPr/>
        </p:nvSpPr>
        <p:spPr>
          <a:xfrm>
            <a:off x="4149029" y="3215875"/>
            <a:ext cx="3741900" cy="1468500"/>
          </a:xfrm>
          <a:prstGeom prst="rect">
            <a:avLst/>
          </a:prstGeom>
          <a:noFill/>
          <a:ln/>
        </p:spPr>
        <p:txBody>
          <a:bodyPr wrap="square" lIns="0" tIns="0" rIns="0" bIns="0" rtlCol="0" anchor="ctr"/>
          <a:lstStyle/>
          <a:p>
            <a:pPr algn="l" indent="0" marL="0">
              <a:lnSpc>
                <a:spcPct val="115000"/>
              </a:lnSpc>
              <a:buNone/>
            </a:pPr>
            <a:r>
              <a:rPr lang="en-US" sz="1200" dirty="0">
                <a:solidFill>
                  <a:srgbClr val="FFFFFF"/>
                </a:solidFill>
                <a:latin typeface="Arial" pitchFamily="34" charset="0"/>
                <a:ea typeface="Arial" pitchFamily="34" charset="-122"/>
                <a:cs typeface="Arial" pitchFamily="34" charset="-120"/>
              </a:rPr>
              <a:t>Учимся знакомиться, рассказывать о друге и говорить по-английски уверенно.
</a:t>
            </a:r>
            <a:endParaRPr lang="en-US" sz="1200" dirty="0"/>
          </a:p>
        </p:txBody>
      </p:sp>
      <p:sp>
        <p:nvSpPr>
          <p:cNvPr id="7" name="Text 2"/>
          <p:cNvSpPr txBox="1"/>
          <p:nvPr/>
        </p:nvSpPr>
        <p:spPr>
          <a:xfrm>
            <a:off x="4149029" y="450000"/>
            <a:ext cx="4731900" cy="206400"/>
          </a:xfrm>
          <a:prstGeom prst="rect">
            <a:avLst/>
          </a:prstGeom>
          <a:noFill/>
          <a:ln/>
        </p:spPr>
        <p:txBody>
          <a:bodyPr wrap="square" lIns="0" tIns="0" rIns="0" bIns="0" rtlCol="0" anchor="ctr"/>
          <a:lstStyle/>
          <a:p>
            <a:pPr algn="l" indent="0" marL="0">
              <a:lnSpc>
                <a:spcPct val="115000"/>
              </a:lnSpc>
              <a:buNone/>
            </a:pPr>
            <a:r>
              <a:rPr lang="en-US" sz="800" dirty="0">
                <a:solidFill>
                  <a:srgbClr val="FFFFFF"/>
                </a:solidFill>
                <a:latin typeface="Arial" pitchFamily="34" charset="0"/>
                <a:ea typeface="Arial" pitchFamily="34" charset="-122"/>
                <a:cs typeface="Arial" pitchFamily="34" charset="-120"/>
              </a:rPr>
              <a:t>
</a:t>
            </a:r>
            <a:endParaRPr lang="en-US" sz="8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4845722" y="996277"/>
            <a:ext cx="3871056" cy="37776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270000" y="448775"/>
            <a:ext cx="8604000" cy="547500"/>
          </a:xfrm>
          <a:prstGeom prst="rect">
            <a:avLst/>
          </a:prstGeom>
          <a:noFill/>
          <a:ln/>
        </p:spPr>
        <p:txBody>
          <a:bodyPr wrap="square" lIns="0" tIns="0" rIns="0" bIns="0" rtlCol="0" anchor="t"/>
          <a:lstStyle/>
          <a:p>
            <a:pPr algn="l" indent="0" marL="0">
              <a:lnSpc>
                <a:spcPct val="100000"/>
              </a:lnSpc>
              <a:buNone/>
            </a:pPr>
            <a:r>
              <a:rPr lang="en-US" sz="2000" b="1" dirty="0">
                <a:solidFill>
                  <a:srgbClr val="FFFFFF"/>
                </a:solidFill>
                <a:latin typeface="Arial" pitchFamily="34" charset="0"/>
                <a:ea typeface="Arial" pitchFamily="34" charset="-122"/>
                <a:cs typeface="Arial" pitchFamily="34" charset="-120"/>
              </a:rPr>
              <a:t>Зачем учиться знакомиться на английском в 5 классе
</a:t>
            </a:r>
            <a:endParaRPr lang="en-US" sz="2000" dirty="0"/>
          </a:p>
        </p:txBody>
      </p:sp>
      <p:sp>
        <p:nvSpPr>
          <p:cNvPr id="6" name="Text 1"/>
          <p:cNvSpPr txBox="1"/>
          <p:nvPr/>
        </p:nvSpPr>
        <p:spPr>
          <a:xfrm>
            <a:off x="270000" y="448775"/>
            <a:ext cx="6131400" cy="547500"/>
          </a:xfrm>
          <a:prstGeom prst="rect">
            <a:avLst/>
          </a:prstGeom>
          <a:noFill/>
          <a:ln/>
        </p:spPr>
        <p:txBody>
          <a:bodyPr wrap="square" lIns="0" tIns="0" rIns="0" bIns="0" rtlCol="0" anchor="t"/>
          <a:lstStyle/>
          <a:p>
            <a:pPr algn="l" indent="0" marL="0">
              <a:lnSpc>
                <a:spcPct val="100000"/>
              </a:lnSpc>
              <a:buNone/>
            </a:pPr>
            <a:r>
              <a:rPr lang="en-US" sz="2000" b="1" dirty="0">
                <a:solidFill>
                  <a:srgbClr val="FFFFFF"/>
                </a:solidFill>
                <a:latin typeface="Arial" pitchFamily="34" charset="0"/>
                <a:ea typeface="Arial" pitchFamily="34" charset="-122"/>
                <a:cs typeface="Arial" pitchFamily="34" charset="-120"/>
              </a:rPr>
              <a:t>Зачем учиться знакомиться на английском в 5 классе
</a:t>
            </a:r>
            <a:endParaRPr lang="en-US" sz="2000" dirty="0"/>
          </a:p>
        </p:txBody>
      </p:sp>
      <p:sp>
        <p:nvSpPr>
          <p:cNvPr id="7" name="Text 2"/>
          <p:cNvSpPr txBox="1"/>
          <p:nvPr/>
        </p:nvSpPr>
        <p:spPr>
          <a:xfrm>
            <a:off x="270000" y="2276225"/>
            <a:ext cx="3542700" cy="997800"/>
          </a:xfrm>
          <a:prstGeom prst="rect">
            <a:avLst/>
          </a:prstGeom>
          <a:noFill/>
          <a:ln/>
        </p:spPr>
        <p:txBody>
          <a:bodyPr wrap="square" lIns="0" tIns="0" rIns="0" bIns="0" rtlCol="0" anchor="ctr"/>
          <a:lstStyle/>
          <a:p>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Эта тема помогает строить короткие диалоги, повторять школьную лексику и тренировать вопросы и ответы в знакомых ситуациях общения.
</a:t>
            </a:r>
            <a:endParaRPr lang="en-US" sz="1000" dirty="0"/>
          </a:p>
        </p:txBody>
      </p:sp>
      <p:sp>
        <p:nvSpPr>
          <p:cNvPr id="8" name="Text 3"/>
          <p:cNvSpPr txBox="1"/>
          <p:nvPr/>
        </p:nvSpPr>
        <p:spPr>
          <a:xfrm>
            <a:off x="7838325" y="4872200"/>
            <a:ext cx="1035600" cy="145800"/>
          </a:xfrm>
          <a:prstGeom prst="rect">
            <a:avLst/>
          </a:prstGeom>
          <a:noFill/>
          <a:ln/>
        </p:spPr>
        <p:txBody>
          <a:bodyPr wrap="square" lIns="0" tIns="0" rIns="0" bIns="0" rtlCol="0" anchor="t"/>
          <a:lstStyle/>
          <a:p>
            <a:pPr algn="r" indent="0" marL="0">
              <a:lnSpc>
                <a:spcPct val="115000"/>
              </a:lnSpc>
              <a:buNone/>
            </a:pPr>
            <a:r>
              <a:rPr lang="en-US" sz="700" dirty="0">
                <a:solidFill>
                  <a:srgbClr val="FFFFFF"/>
                </a:solidFill>
                <a:latin typeface="Arial" pitchFamily="34" charset="0"/>
                <a:ea typeface="Arial" pitchFamily="34" charset="-122"/>
                <a:cs typeface="Arial" pitchFamily="34" charset="-120"/>
              </a:rPr>
              <a:t>2</a:t>
            </a:r>
            <a:endParaRPr lang="en-US" sz="7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352308" y="1939701"/>
            <a:ext cx="236400" cy="18912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2107471" y="1939701"/>
            <a:ext cx="236400" cy="18912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3862646" y="1916061"/>
            <a:ext cx="236400" cy="236400"/>
          </a:xfrm>
          <a:prstGeom prst="rect">
            <a:avLst/>
          </a:prstGeom>
        </p:spPr>
      </p:pic>
      <p:pic>
        <p:nvPicPr>
          <p:cNvPr id="9" name="Image 7" descr="preencoded.png">    </p:cNvPr>
          <p:cNvPicPr>
            <a:picLocks noChangeAspect="1"/>
          </p:cNvPicPr>
          <p:nvPr/>
        </p:nvPicPr>
        <p:blipFill>
          <a:blip r:embed="rId8"/>
          <a:stretch>
            <a:fillRect/>
          </a:stretch>
        </p:blipFill>
        <p:spPr>
          <a:xfrm>
            <a:off x="0" y="0"/>
            <a:ext cx="9144000" cy="5143500"/>
          </a:xfrm>
          <a:prstGeom prst="rect">
            <a:avLst/>
          </a:prstGeom>
        </p:spPr>
      </p:pic>
      <p:pic>
        <p:nvPicPr>
          <p:cNvPr id="10" name="Image 8" descr="preencoded.png">    </p:cNvPr>
          <p:cNvPicPr>
            <a:picLocks noChangeAspect="1"/>
          </p:cNvPicPr>
          <p:nvPr/>
        </p:nvPicPr>
        <p:blipFill>
          <a:blip r:embed="rId9"/>
          <a:stretch>
            <a:fillRect/>
          </a:stretch>
        </p:blipFill>
        <p:spPr>
          <a:xfrm>
            <a:off x="5588483" y="1916061"/>
            <a:ext cx="236400" cy="236400"/>
          </a:xfrm>
          <a:prstGeom prst="rect">
            <a:avLst/>
          </a:prstGeom>
        </p:spPr>
      </p:pic>
      <p:pic>
        <p:nvPicPr>
          <p:cNvPr id="11" name="Image 9" descr="preencoded.png">    </p:cNvPr>
          <p:cNvPicPr>
            <a:picLocks noChangeAspect="1"/>
          </p:cNvPicPr>
          <p:nvPr/>
        </p:nvPicPr>
        <p:blipFill>
          <a:blip r:embed="rId10"/>
          <a:stretch>
            <a:fillRect/>
          </a:stretch>
        </p:blipFill>
        <p:spPr>
          <a:xfrm>
            <a:off x="0" y="0"/>
            <a:ext cx="9144000" cy="5143500"/>
          </a:xfrm>
          <a:prstGeom prst="rect">
            <a:avLst/>
          </a:prstGeom>
        </p:spPr>
      </p:pic>
      <p:pic>
        <p:nvPicPr>
          <p:cNvPr id="12" name="Image 10" descr="preencoded.png">    </p:cNvPr>
          <p:cNvPicPr>
            <a:picLocks noChangeAspect="1"/>
          </p:cNvPicPr>
          <p:nvPr/>
        </p:nvPicPr>
        <p:blipFill>
          <a:blip r:embed="rId11"/>
          <a:stretch>
            <a:fillRect/>
          </a:stretch>
        </p:blipFill>
        <p:spPr>
          <a:xfrm>
            <a:off x="7334333" y="1929244"/>
            <a:ext cx="236400" cy="210133"/>
          </a:xfrm>
          <a:prstGeom prst="rect">
            <a:avLst/>
          </a:prstGeom>
        </p:spPr>
      </p:pic>
      <p:sp>
        <p:nvSpPr>
          <p:cNvPr id="13" name="Text 0"/>
          <p:cNvSpPr txBox="1"/>
          <p:nvPr/>
        </p:nvSpPr>
        <p:spPr>
          <a:xfrm>
            <a:off x="270000" y="450000"/>
            <a:ext cx="6384000" cy="540900"/>
          </a:xfrm>
          <a:prstGeom prst="rect">
            <a:avLst/>
          </a:prstGeom>
          <a:noFill/>
          <a:ln/>
        </p:spPr>
        <p:txBody>
          <a:bodyPr wrap="square" lIns="0" tIns="0" rIns="0" bIns="0" rtlCol="0" anchor="t"/>
          <a:lstStyle/>
          <a:p>
            <a:pPr algn="l" indent="0" marL="0">
              <a:lnSpc>
                <a:spcPct val="100000"/>
              </a:lnSpc>
              <a:buNone/>
            </a:pPr>
            <a:r>
              <a:rPr lang="en-US" sz="2000" b="1" dirty="0">
                <a:solidFill>
                  <a:srgbClr val="FFFFFF"/>
                </a:solidFill>
                <a:latin typeface="Arial" pitchFamily="34" charset="0"/>
                <a:ea typeface="Arial" pitchFamily="34" charset="-122"/>
                <a:cs typeface="Arial" pitchFamily="34" charset="-120"/>
              </a:rPr>
              <a:t>Базовые слова для разговора о новом друге
</a:t>
            </a:r>
            <a:endParaRPr lang="en-US" sz="2000" dirty="0"/>
          </a:p>
        </p:txBody>
      </p:sp>
      <p:sp>
        <p:nvSpPr>
          <p:cNvPr id="14" name="Text 1"/>
          <p:cNvSpPr txBox="1"/>
          <p:nvPr/>
        </p:nvSpPr>
        <p:spPr>
          <a:xfrm>
            <a:off x="7838325" y="4872200"/>
            <a:ext cx="1035600" cy="145800"/>
          </a:xfrm>
          <a:prstGeom prst="rect">
            <a:avLst/>
          </a:prstGeom>
          <a:noFill/>
          <a:ln/>
        </p:spPr>
        <p:txBody>
          <a:bodyPr wrap="square" lIns="0" tIns="0" rIns="0" bIns="0" rtlCol="0" anchor="t"/>
          <a:lstStyle/>
          <a:p>
            <a:pPr algn="r" indent="0" marL="0">
              <a:lnSpc>
                <a:spcPct val="115000"/>
              </a:lnSpc>
              <a:buNone/>
            </a:pPr>
            <a:r>
              <a:rPr lang="en-US" sz="700" dirty="0">
                <a:solidFill>
                  <a:srgbClr val="FFFFFF"/>
                </a:solidFill>
                <a:latin typeface="Arial" pitchFamily="34" charset="0"/>
                <a:ea typeface="Arial" pitchFamily="34" charset="-122"/>
                <a:cs typeface="Arial" pitchFamily="34" charset="-120"/>
              </a:rPr>
              <a:t>3</a:t>
            </a:r>
            <a:endParaRPr lang="en-US" sz="700" dirty="0"/>
          </a:p>
        </p:txBody>
      </p:sp>
      <p:sp>
        <p:nvSpPr>
          <p:cNvPr id="15" name="Text 2"/>
          <p:cNvSpPr txBox="1"/>
          <p:nvPr/>
        </p:nvSpPr>
        <p:spPr>
          <a:xfrm>
            <a:off x="270000" y="2472251"/>
            <a:ext cx="1622100" cy="1436700"/>
          </a:xfrm>
          <a:prstGeom prst="rect">
            <a:avLst/>
          </a:prstGeom>
          <a:noFill/>
          <a:ln/>
        </p:spPr>
        <p:txBody>
          <a:bodyPr wrap="square" lIns="0" tIns="0" rIns="0" bIns="0" rtlCol="0" anchor="t"/>
          <a:lstStyle/>
          <a:p>
            <a:pPr algn="l" indent="0" marL="0">
              <a:lnSpc>
                <a:spcPct val="115000"/>
              </a:lnSpc>
              <a:buNone/>
            </a:pPr>
            <a:r>
              <a:rPr lang="en-US" sz="1000" b="1" dirty="0">
                <a:solidFill>
                  <a:srgbClr val="FFFFFF"/>
                </a:solidFill>
                <a:latin typeface="Arial" pitchFamily="34" charset="0"/>
                <a:ea typeface="Arial" pitchFamily="34" charset="-122"/>
                <a:cs typeface="Arial" pitchFamily="34" charset="-120"/>
              </a:rPr>
              <a:t>Кто это
</a:t>
            </a:r>
            <a:pPr algn="l" indent="0" marL="0">
              <a:lnSpc>
                <a:spcPct val="115000"/>
              </a:lnSpc>
              <a:buNone/>
            </a:pPr>
            <a:r>
              <a:rPr lang="en-US" sz="2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700" dirty="0">
                <a:solidFill>
                  <a:srgbClr val="FFFFFF"/>
                </a:solidFill>
                <a:latin typeface="Arial" pitchFamily="34" charset="0"/>
                <a:ea typeface="Arial" pitchFamily="34" charset="-122"/>
                <a:cs typeface="Arial" pitchFamily="34" charset="-120"/>
              </a:rPr>
              <a:t>Слова friend, classmate, new и meet помогают назвать человека и описать знакомство. Они нужны, когда вы представляете друга или начинаете разговор в классе.
</a:t>
            </a:r>
            <a:endParaRPr lang="en-US" sz="1000" dirty="0"/>
          </a:p>
        </p:txBody>
      </p:sp>
      <p:sp>
        <p:nvSpPr>
          <p:cNvPr id="16" name="Text 3"/>
          <p:cNvSpPr txBox="1"/>
          <p:nvPr/>
        </p:nvSpPr>
        <p:spPr>
          <a:xfrm>
            <a:off x="2012792" y="2472251"/>
            <a:ext cx="1622100" cy="1436700"/>
          </a:xfrm>
          <a:prstGeom prst="rect">
            <a:avLst/>
          </a:prstGeom>
          <a:noFill/>
          <a:ln/>
        </p:spPr>
        <p:txBody>
          <a:bodyPr wrap="square" lIns="0" tIns="0" rIns="0" bIns="0" rtlCol="0" anchor="t"/>
          <a:lstStyle/>
          <a:p>
            <a:pPr algn="l" indent="0" marL="0">
              <a:lnSpc>
                <a:spcPct val="115000"/>
              </a:lnSpc>
              <a:buNone/>
            </a:pPr>
            <a:r>
              <a:rPr lang="en-US" sz="1100" b="1" dirty="0">
                <a:solidFill>
                  <a:srgbClr val="FFFFFF"/>
                </a:solidFill>
                <a:latin typeface="Arial" pitchFamily="34" charset="0"/>
                <a:ea typeface="Arial" pitchFamily="34" charset="-122"/>
                <a:cs typeface="Arial" pitchFamily="34" charset="-120"/>
              </a:rPr>
              <a:t>Что делать вместе
</a:t>
            </a:r>
            <a:pPr algn="l" indent="0" marL="0">
              <a:lnSpc>
                <a:spcPct val="115000"/>
              </a:lnSpc>
              <a:buNone/>
            </a:pPr>
            <a:r>
              <a:rPr lang="en-US" sz="2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800" dirty="0">
                <a:solidFill>
                  <a:srgbClr val="FFFFFF"/>
                </a:solidFill>
                <a:latin typeface="Arial" pitchFamily="34" charset="0"/>
                <a:ea typeface="Arial" pitchFamily="34" charset="-122"/>
                <a:cs typeface="Arial" pitchFamily="34" charset="-120"/>
              </a:rPr>
              <a:t>Глаголы talk, play, share и help показывают действия в общении. С их помощью легко рассказать, как вы разговариваете, играете, делитесь и помогаете друг другу.
</a:t>
            </a:r>
            <a:endParaRPr lang="en-US" sz="1100" dirty="0"/>
          </a:p>
        </p:txBody>
      </p:sp>
      <p:sp>
        <p:nvSpPr>
          <p:cNvPr id="17" name="Text 4"/>
          <p:cNvSpPr txBox="1"/>
          <p:nvPr/>
        </p:nvSpPr>
        <p:spPr>
          <a:xfrm>
            <a:off x="3759213" y="2472251"/>
            <a:ext cx="1622100" cy="1436700"/>
          </a:xfrm>
          <a:prstGeom prst="rect">
            <a:avLst/>
          </a:prstGeom>
          <a:noFill/>
          <a:ln/>
        </p:spPr>
        <p:txBody>
          <a:bodyPr wrap="square" lIns="0" tIns="0" rIns="0" bIns="0" rtlCol="0" anchor="t"/>
          <a:lstStyle/>
          <a:p>
            <a:pPr algn="l" indent="0" marL="0">
              <a:lnSpc>
                <a:spcPct val="115000"/>
              </a:lnSpc>
              <a:buNone/>
            </a:pPr>
            <a:r>
              <a:rPr lang="en-US" sz="1100" b="1" dirty="0">
                <a:solidFill>
                  <a:srgbClr val="FFFFFF"/>
                </a:solidFill>
                <a:latin typeface="Arial" pitchFamily="34" charset="0"/>
                <a:ea typeface="Arial" pitchFamily="34" charset="-122"/>
                <a:cs typeface="Arial" pitchFamily="34" charset="-120"/>
              </a:rPr>
              <a:t>Характер
</a:t>
            </a:r>
            <a:pPr algn="l" indent="0" marL="0">
              <a:lnSpc>
                <a:spcPct val="115000"/>
              </a:lnSpc>
              <a:buNone/>
            </a:pPr>
            <a:r>
              <a:rPr lang="en-US" sz="2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800" dirty="0">
                <a:solidFill>
                  <a:srgbClr val="FFFFFF"/>
                </a:solidFill>
                <a:latin typeface="Arial" pitchFamily="34" charset="0"/>
                <a:ea typeface="Arial" pitchFamily="34" charset="-122"/>
                <a:cs typeface="Arial" pitchFamily="34" charset="-120"/>
              </a:rPr>
              <a:t>Прилагательные kind, friendly, funny, smart, polite и shy описывают поведение человека. Они делают рассказ о друге более точным и живым.
</a:t>
            </a:r>
            <a:endParaRPr lang="en-US" sz="1100" dirty="0"/>
          </a:p>
        </p:txBody>
      </p:sp>
      <p:sp>
        <p:nvSpPr>
          <p:cNvPr id="18" name="Text 5"/>
          <p:cNvSpPr txBox="1"/>
          <p:nvPr/>
        </p:nvSpPr>
        <p:spPr>
          <a:xfrm>
            <a:off x="5505608" y="2472201"/>
            <a:ext cx="1622100" cy="1436700"/>
          </a:xfrm>
          <a:prstGeom prst="rect">
            <a:avLst/>
          </a:prstGeom>
          <a:noFill/>
          <a:ln/>
        </p:spPr>
        <p:txBody>
          <a:bodyPr wrap="square" lIns="0" tIns="0" rIns="0" bIns="0" rtlCol="0" anchor="t"/>
          <a:lstStyle/>
          <a:p>
            <a:pPr algn="l" indent="0" marL="0">
              <a:lnSpc>
                <a:spcPct val="115000"/>
              </a:lnSpc>
              <a:buNone/>
            </a:pPr>
            <a:r>
              <a:rPr lang="en-US" sz="1100" b="1" dirty="0">
                <a:solidFill>
                  <a:srgbClr val="FFFFFF"/>
                </a:solidFill>
                <a:latin typeface="Arial" pitchFamily="34" charset="0"/>
                <a:ea typeface="Arial" pitchFamily="34" charset="-122"/>
                <a:cs typeface="Arial" pitchFamily="34" charset="-120"/>
              </a:rPr>
              <a:t>Интересы
</a:t>
            </a:r>
            <a:pPr algn="l" indent="0" marL="0">
              <a:lnSpc>
                <a:spcPct val="115000"/>
              </a:lnSpc>
              <a:buNone/>
            </a:pPr>
            <a:r>
              <a:rPr lang="en-US" sz="2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800" dirty="0">
                <a:solidFill>
                  <a:srgbClr val="FFFFFF"/>
                </a:solidFill>
                <a:latin typeface="Arial" pitchFamily="34" charset="0"/>
                <a:ea typeface="Arial" pitchFamily="34" charset="-122"/>
                <a:cs typeface="Arial" pitchFamily="34" charset="-120"/>
              </a:rPr>
              <a:t>Слова football, reading, drawing, music, computer games и swimming часто встречаются в теме дружбы. Они помогают быстро найти общий интерес с одноклассником.
</a:t>
            </a:r>
            <a:endParaRPr lang="en-US" sz="1100" dirty="0"/>
          </a:p>
        </p:txBody>
      </p:sp>
      <p:sp>
        <p:nvSpPr>
          <p:cNvPr id="19" name="Text 6"/>
          <p:cNvSpPr txBox="1"/>
          <p:nvPr/>
        </p:nvSpPr>
        <p:spPr>
          <a:xfrm>
            <a:off x="7252015" y="2472201"/>
            <a:ext cx="1622100" cy="1436700"/>
          </a:xfrm>
          <a:prstGeom prst="rect">
            <a:avLst/>
          </a:prstGeom>
          <a:noFill/>
          <a:ln/>
        </p:spPr>
        <p:txBody>
          <a:bodyPr wrap="square" lIns="0" tIns="0" rIns="0" bIns="0" rtlCol="0" anchor="t"/>
          <a:lstStyle/>
          <a:p>
            <a:pPr algn="l" indent="0" marL="0">
              <a:lnSpc>
                <a:spcPct val="115000"/>
              </a:lnSpc>
              <a:buNone/>
            </a:pPr>
            <a:r>
              <a:rPr lang="en-US" sz="1100" b="1" dirty="0">
                <a:solidFill>
                  <a:srgbClr val="FFFFFF"/>
                </a:solidFill>
                <a:latin typeface="Arial" pitchFamily="34" charset="0"/>
                <a:ea typeface="Arial" pitchFamily="34" charset="-122"/>
                <a:cs typeface="Arial" pitchFamily="34" charset="-120"/>
              </a:rPr>
              <a:t>Почему это важно
</a:t>
            </a:r>
            <a:pPr algn="l" indent="0" marL="0">
              <a:lnSpc>
                <a:spcPct val="115000"/>
              </a:lnSpc>
              <a:buNone/>
            </a:pPr>
            <a:r>
              <a:rPr lang="en-US" sz="2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800" dirty="0">
                <a:solidFill>
                  <a:srgbClr val="FFFFFF"/>
                </a:solidFill>
                <a:latin typeface="Arial" pitchFamily="34" charset="0"/>
                <a:ea typeface="Arial" pitchFamily="34" charset="-122"/>
                <a:cs typeface="Arial" pitchFamily="34" charset="-120"/>
              </a:rPr>
              <a:t>Эти слова удобно использовать в коротком диалоге, когда нужно спросить о любимых занятиях, ответить о себе и поддержать разговор без сложных фраз.
</a:t>
            </a:r>
            <a:endParaRPr lang="en-US" sz="11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220975" y="2702312"/>
            <a:ext cx="8702100" cy="2167027"/>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sp>
        <p:nvSpPr>
          <p:cNvPr id="9" name="Text 0"/>
          <p:cNvSpPr txBox="1"/>
          <p:nvPr/>
        </p:nvSpPr>
        <p:spPr>
          <a:xfrm>
            <a:off x="270000" y="450000"/>
            <a:ext cx="8604000" cy="540000"/>
          </a:xfrm>
          <a:prstGeom prst="rect">
            <a:avLst/>
          </a:prstGeom>
          <a:noFill/>
          <a:ln/>
        </p:spPr>
        <p:txBody>
          <a:bodyPr wrap="square" lIns="0" tIns="0" rIns="0" bIns="0" rtlCol="0" anchor="t"/>
          <a:lstStyle/>
          <a:p>
            <a:pPr algn="l" indent="0" marL="0">
              <a:lnSpc>
                <a:spcPct val="100000"/>
              </a:lnSpc>
              <a:buNone/>
            </a:pPr>
            <a:r>
              <a:rPr lang="en-US" sz="2000" b="1" dirty="0">
                <a:solidFill>
                  <a:srgbClr val="FFFFFF"/>
                </a:solidFill>
                <a:latin typeface="Arial" pitchFamily="34" charset="0"/>
                <a:ea typeface="Arial" pitchFamily="34" charset="-122"/>
                <a:cs typeface="Arial" pitchFamily="34" charset="-120"/>
              </a:rPr>
              <a:t>Как выглядит первое знакомство в школе
</a:t>
            </a:r>
            <a:endParaRPr lang="en-US" sz="2000" dirty="0"/>
          </a:p>
        </p:txBody>
      </p:sp>
      <p:sp>
        <p:nvSpPr>
          <p:cNvPr id="10" name="Text 1"/>
          <p:cNvSpPr txBox="1"/>
          <p:nvPr/>
        </p:nvSpPr>
        <p:spPr>
          <a:xfrm>
            <a:off x="7838325" y="4872200"/>
            <a:ext cx="1035600" cy="145800"/>
          </a:xfrm>
          <a:prstGeom prst="rect">
            <a:avLst/>
          </a:prstGeom>
          <a:noFill/>
          <a:ln/>
        </p:spPr>
        <p:txBody>
          <a:bodyPr wrap="square" lIns="0" tIns="0" rIns="0" bIns="0" rtlCol="0" anchor="t"/>
          <a:lstStyle/>
          <a:p>
            <a:pPr algn="r" indent="0" marL="0">
              <a:lnSpc>
                <a:spcPct val="115000"/>
              </a:lnSpc>
              <a:buNone/>
            </a:pPr>
            <a:r>
              <a:rPr lang="en-US" sz="700" dirty="0">
                <a:solidFill>
                  <a:srgbClr val="FFFFFF"/>
                </a:solidFill>
                <a:latin typeface="Arial" pitchFamily="34" charset="0"/>
                <a:ea typeface="Arial" pitchFamily="34" charset="-122"/>
                <a:cs typeface="Arial" pitchFamily="34" charset="-120"/>
              </a:rPr>
              <a:t>4</a:t>
            </a:r>
            <a:endParaRPr lang="en-US" sz="700" dirty="0"/>
          </a:p>
        </p:txBody>
      </p:sp>
      <p:sp>
        <p:nvSpPr>
          <p:cNvPr id="11" name="Text 2"/>
          <p:cNvSpPr txBox="1"/>
          <p:nvPr/>
        </p:nvSpPr>
        <p:spPr>
          <a:xfrm>
            <a:off x="270025" y="1258925"/>
            <a:ext cx="2090700" cy="1311300"/>
          </a:xfrm>
          <a:prstGeom prst="rect">
            <a:avLst/>
          </a:prstGeom>
          <a:noFill/>
          <a:ln/>
        </p:spPr>
        <p:txBody>
          <a:bodyPr wrap="square" lIns="0" tIns="0" rIns="0" bIns="0" rtlCol="0" anchor="t"/>
          <a:lstStyle/>
          <a:p>
            <a:pPr algn="l" indent="0" marL="0">
              <a:lnSpc>
                <a:spcPct val="115000"/>
              </a:lnSpc>
              <a:buNone/>
            </a:pPr>
            <a:r>
              <a:rPr lang="en-US" sz="1222" b="1" dirty="0">
                <a:solidFill>
                  <a:srgbClr val="FFFFFF"/>
                </a:solidFill>
                <a:latin typeface="Arial" pitchFamily="34" charset="0"/>
                <a:ea typeface="Arial" pitchFamily="34" charset="-122"/>
                <a:cs typeface="Arial" pitchFamily="34" charset="-120"/>
              </a:rPr>
              <a:t>Начало разговора
</a:t>
            </a:r>
            <a:pPr algn="l" indent="0" marL="0">
              <a:lnSpc>
                <a:spcPct val="115000"/>
              </a:lnSpc>
              <a:buNone/>
            </a:pPr>
            <a:r>
              <a:rPr lang="en-US" sz="648"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1048" dirty="0">
                <a:solidFill>
                  <a:srgbClr val="FFFFFF"/>
                </a:solidFill>
                <a:latin typeface="Arial" pitchFamily="34" charset="0"/>
                <a:ea typeface="Arial" pitchFamily="34" charset="-122"/>
                <a:cs typeface="Arial" pitchFamily="34" charset="-120"/>
              </a:rPr>
              <a:t>Обычно всё начинается с простого приветствия: Hi! или Hello! Эти слова звучат дружелюбно и помогают легко сделать первый шаг к общению.
</a:t>
            </a:r>
            <a:endParaRPr lang="en-US" sz="1222" dirty="0"/>
          </a:p>
        </p:txBody>
      </p:sp>
      <p:sp>
        <p:nvSpPr>
          <p:cNvPr id="12" name="Text 3"/>
          <p:cNvSpPr txBox="1"/>
          <p:nvPr/>
        </p:nvSpPr>
        <p:spPr>
          <a:xfrm>
            <a:off x="2441121" y="1258925"/>
            <a:ext cx="2090700" cy="1311300"/>
          </a:xfrm>
          <a:prstGeom prst="rect">
            <a:avLst/>
          </a:prstGeom>
          <a:noFill/>
          <a:ln/>
        </p:spPr>
        <p:txBody>
          <a:bodyPr wrap="square" lIns="0" tIns="0" rIns="0" bIns="0" rtlCol="0" anchor="t"/>
          <a:lstStyle/>
          <a:p>
            <a:pPr algn="l" indent="0" marL="0">
              <a:lnSpc>
                <a:spcPct val="115000"/>
              </a:lnSpc>
              <a:buNone/>
            </a:pPr>
            <a:r>
              <a:rPr lang="en-US" sz="1222" b="1" dirty="0">
                <a:solidFill>
                  <a:srgbClr val="FFFFFF"/>
                </a:solidFill>
                <a:latin typeface="Arial" pitchFamily="34" charset="0"/>
                <a:ea typeface="Arial" pitchFamily="34" charset="-122"/>
                <a:cs typeface="Arial" pitchFamily="34" charset="-120"/>
              </a:rPr>
              <a:t>Вопрос об имени
</a:t>
            </a:r>
            <a:pPr algn="l" indent="0" marL="0">
              <a:lnSpc>
                <a:spcPct val="115000"/>
              </a:lnSpc>
              <a:buNone/>
            </a:pPr>
            <a:r>
              <a:rPr lang="en-US" sz="648"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1048" dirty="0">
                <a:solidFill>
                  <a:srgbClr val="FFFFFF"/>
                </a:solidFill>
                <a:latin typeface="Arial" pitchFamily="34" charset="0"/>
                <a:ea typeface="Arial" pitchFamily="34" charset="-122"/>
                <a:cs typeface="Arial" pitchFamily="34" charset="-120"/>
              </a:rPr>
              <a:t>Следующий шаг — What’s your name? В ответ можно сказать My name is… или I’m… и это звучит коротко, понятно и естественно.
</a:t>
            </a:r>
            <a:endParaRPr lang="en-US" sz="1222" dirty="0"/>
          </a:p>
        </p:txBody>
      </p:sp>
      <p:sp>
        <p:nvSpPr>
          <p:cNvPr id="13" name="Text 4"/>
          <p:cNvSpPr txBox="1"/>
          <p:nvPr/>
        </p:nvSpPr>
        <p:spPr>
          <a:xfrm>
            <a:off x="4612216" y="1258925"/>
            <a:ext cx="2090700" cy="1311300"/>
          </a:xfrm>
          <a:prstGeom prst="rect">
            <a:avLst/>
          </a:prstGeom>
          <a:noFill/>
          <a:ln/>
        </p:spPr>
        <p:txBody>
          <a:bodyPr wrap="square" lIns="0" tIns="0" rIns="0" bIns="0" rtlCol="0" anchor="t"/>
          <a:lstStyle/>
          <a:p>
            <a:pPr algn="l" indent="0" marL="0">
              <a:lnSpc>
                <a:spcPct val="115000"/>
              </a:lnSpc>
              <a:buNone/>
            </a:pPr>
            <a:r>
              <a:rPr lang="en-US" sz="1222" b="1" dirty="0">
                <a:solidFill>
                  <a:srgbClr val="FFFFFF"/>
                </a:solidFill>
                <a:latin typeface="Arial" pitchFamily="34" charset="0"/>
                <a:ea typeface="Arial" pitchFamily="34" charset="-122"/>
                <a:cs typeface="Arial" pitchFamily="34" charset="-120"/>
              </a:rPr>
              <a:t>Короткие вопросы
</a:t>
            </a:r>
            <a:pPr algn="l" indent="0" marL="0">
              <a:lnSpc>
                <a:spcPct val="115000"/>
              </a:lnSpc>
              <a:buNone/>
            </a:pPr>
            <a:r>
              <a:rPr lang="en-US" sz="648"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1048" dirty="0">
                <a:solidFill>
                  <a:srgbClr val="FFFFFF"/>
                </a:solidFill>
                <a:latin typeface="Arial" pitchFamily="34" charset="0"/>
                <a:ea typeface="Arial" pitchFamily="34" charset="-122"/>
                <a:cs typeface="Arial" pitchFamily="34" charset="-120"/>
              </a:rPr>
              <a:t>После знакомства часто спрашивают How old are you? и What do you like? Такие вопросы помогают узнать нового человека чуть лучше, не усложняя разговор.
</a:t>
            </a:r>
            <a:endParaRPr lang="en-US" sz="1222" dirty="0"/>
          </a:p>
        </p:txBody>
      </p:sp>
      <p:sp>
        <p:nvSpPr>
          <p:cNvPr id="14" name="Text 5"/>
          <p:cNvSpPr txBox="1"/>
          <p:nvPr/>
        </p:nvSpPr>
        <p:spPr>
          <a:xfrm>
            <a:off x="6783310" y="1258925"/>
            <a:ext cx="2090700" cy="1311300"/>
          </a:xfrm>
          <a:prstGeom prst="rect">
            <a:avLst/>
          </a:prstGeom>
          <a:noFill/>
          <a:ln/>
        </p:spPr>
        <p:txBody>
          <a:bodyPr wrap="square" lIns="0" tIns="0" rIns="0" bIns="0" rtlCol="0" anchor="t"/>
          <a:lstStyle/>
          <a:p>
            <a:pPr algn="l" indent="0" marL="0">
              <a:lnSpc>
                <a:spcPct val="115000"/>
              </a:lnSpc>
              <a:buNone/>
            </a:pPr>
            <a:r>
              <a:rPr lang="en-US" sz="1222" b="1" dirty="0">
                <a:solidFill>
                  <a:srgbClr val="FFFFFF"/>
                </a:solidFill>
                <a:latin typeface="Arial" pitchFamily="34" charset="0"/>
                <a:ea typeface="Arial" pitchFamily="34" charset="-122"/>
                <a:cs typeface="Arial" pitchFamily="34" charset="-120"/>
              </a:rPr>
              <a:t>Школьная ситуация
</a:t>
            </a:r>
            <a:pPr algn="l" indent="0" marL="0">
              <a:lnSpc>
                <a:spcPct val="115000"/>
              </a:lnSpc>
              <a:buNone/>
            </a:pPr>
            <a:r>
              <a:rPr lang="en-US" sz="648"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1048" dirty="0">
                <a:solidFill>
                  <a:srgbClr val="FFFFFF"/>
                </a:solidFill>
                <a:latin typeface="Arial" pitchFamily="34" charset="0"/>
                <a:ea typeface="Arial" pitchFamily="34" charset="-122"/>
                <a:cs typeface="Arial" pitchFamily="34" charset="-120"/>
              </a:rPr>
              <a:t>В классе знакомство может происходить после урока, на перемене или в паре за партой. Именно поэтому такие фразы особенно полезны для школьного общения.
</a:t>
            </a:r>
            <a:endParaRPr lang="en-US" sz="1222"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274646" y="1327475"/>
            <a:ext cx="8594708" cy="33408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270000" y="450000"/>
            <a:ext cx="8604000" cy="442200"/>
          </a:xfrm>
          <a:prstGeom prst="rect">
            <a:avLst/>
          </a:prstGeom>
          <a:noFill/>
          <a:ln/>
        </p:spPr>
        <p:txBody>
          <a:bodyPr wrap="square" lIns="0" tIns="0" rIns="0" bIns="0" rtlCol="0" anchor="t"/>
          <a:lstStyle/>
          <a:p>
            <a:pPr algn="l" indent="0" marL="0">
              <a:lnSpc>
                <a:spcPct val="100000"/>
              </a:lnSpc>
              <a:buNone/>
            </a:pPr>
            <a:r>
              <a:rPr lang="en-US" sz="2000" b="1" dirty="0">
                <a:solidFill>
                  <a:srgbClr val="FFFFFF"/>
                </a:solidFill>
                <a:latin typeface="Arial" pitchFamily="34" charset="0"/>
                <a:ea typeface="Arial" pitchFamily="34" charset="-122"/>
                <a:cs typeface="Arial" pitchFamily="34" charset="-120"/>
              </a:rPr>
              <a:t>От приветствия к дружбе
</a:t>
            </a:r>
            <a:endParaRPr lang="en-US" sz="2000" dirty="0"/>
          </a:p>
        </p:txBody>
      </p:sp>
      <p:sp>
        <p:nvSpPr>
          <p:cNvPr id="6" name="Text 1"/>
          <p:cNvSpPr txBox="1"/>
          <p:nvPr/>
        </p:nvSpPr>
        <p:spPr>
          <a:xfrm>
            <a:off x="270000" y="950875"/>
            <a:ext cx="8604000" cy="212400"/>
          </a:xfrm>
          <a:prstGeom prst="rect">
            <a:avLst/>
          </a:prstGeom>
          <a:noFill/>
          <a:ln/>
        </p:spPr>
        <p:txBody>
          <a:bodyPr wrap="square" lIns="0" tIns="0" rIns="0" bIns="0" rtlCol="0" anchor="t"/>
          <a:lstStyle/>
          <a:p>
            <a:pPr algn="l" indent="0" marL="0">
              <a:lnSpc>
                <a:spcPct val="80000"/>
              </a:lnSpc>
              <a:buNone/>
            </a:pPr>
            <a:r>
              <a:rPr lang="en-US" sz="1100" dirty="0">
                <a:solidFill>
                  <a:srgbClr val="FFFFFF"/>
                </a:solidFill>
                <a:latin typeface="Arial" pitchFamily="34" charset="0"/>
                <a:ea typeface="Arial" pitchFamily="34" charset="-122"/>
                <a:cs typeface="Arial" pitchFamily="34" charset="-120"/>
              </a:rPr>
              <a:t>Последовательность короткого школьного диалога между одноклассниками
</a:t>
            </a:r>
            <a:endParaRPr lang="en-US" sz="1100" dirty="0"/>
          </a:p>
        </p:txBody>
      </p:sp>
      <p:sp>
        <p:nvSpPr>
          <p:cNvPr id="7" name="Text 2"/>
          <p:cNvSpPr txBox="1"/>
          <p:nvPr/>
        </p:nvSpPr>
        <p:spPr>
          <a:xfrm>
            <a:off x="7838325" y="4872200"/>
            <a:ext cx="1035600" cy="145800"/>
          </a:xfrm>
          <a:prstGeom prst="rect">
            <a:avLst/>
          </a:prstGeom>
          <a:noFill/>
          <a:ln/>
        </p:spPr>
        <p:txBody>
          <a:bodyPr wrap="square" lIns="0" tIns="0" rIns="0" bIns="0" rtlCol="0" anchor="t"/>
          <a:lstStyle/>
          <a:p>
            <a:pPr algn="r" indent="0" marL="0">
              <a:lnSpc>
                <a:spcPct val="115000"/>
              </a:lnSpc>
              <a:buNone/>
            </a:pPr>
            <a:r>
              <a:rPr lang="en-US" sz="700" dirty="0">
                <a:solidFill>
                  <a:srgbClr val="FFFFFF"/>
                </a:solidFill>
                <a:latin typeface="Arial" pitchFamily="34" charset="0"/>
                <a:ea typeface="Arial" pitchFamily="34" charset="-122"/>
                <a:cs typeface="Arial" pitchFamily="34" charset="-120"/>
              </a:rPr>
              <a:t>5</a:t>
            </a:r>
            <a:endParaRPr lang="en-US" sz="7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sp>
        <p:nvSpPr>
          <p:cNvPr id="4" name="Text 0"/>
          <p:cNvSpPr txBox="1"/>
          <p:nvPr/>
        </p:nvSpPr>
        <p:spPr>
          <a:xfrm>
            <a:off x="270000" y="2120584"/>
            <a:ext cx="3127500" cy="1378500"/>
          </a:xfrm>
          <a:prstGeom prst="rect">
            <a:avLst/>
          </a:prstGeom>
          <a:noFill/>
          <a:ln/>
        </p:spPr>
        <p:txBody>
          <a:bodyPr wrap="square" lIns="0" tIns="0" rIns="0" bIns="0" rtlCol="0" anchor="ctr"/>
          <a:lstStyle/>
          <a:p>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Эта конструкция нужна, чтобы быстро говорить о друге, его внешности, вещах и близких отношениях в разговоре.
</a:t>
            </a:r>
            <a:endParaRPr lang="en-US" sz="1000" dirty="0"/>
          </a:p>
        </p:txBody>
      </p:sp>
      <p:sp>
        <p:nvSpPr>
          <p:cNvPr id="5" name="Text 1"/>
          <p:cNvSpPr txBox="1"/>
          <p:nvPr/>
        </p:nvSpPr>
        <p:spPr>
          <a:xfrm>
            <a:off x="4398750" y="1223693"/>
            <a:ext cx="4328700" cy="1422000"/>
          </a:xfrm>
          <a:prstGeom prst="rect">
            <a:avLst/>
          </a:prstGeom>
          <a:noFill/>
          <a:ln/>
        </p:spPr>
        <p:txBody>
          <a:bodyPr wrap="square" lIns="0" tIns="0" rIns="0" bIns="0" rtlCol="0" anchor="b"/>
          <a:lstStyle/>
          <a:p>
            <a:pPr algn="ctr" indent="0" marL="0">
              <a:lnSpc>
                <a:spcPct val="80000"/>
              </a:lnSpc>
              <a:buNone/>
            </a:pPr>
            <a:r>
              <a:rPr lang="en-US" sz="7817" b="1" dirty="0">
                <a:solidFill>
                  <a:srgbClr val="FFFFFF"/>
                </a:solidFill>
                <a:latin typeface="Arial" pitchFamily="34" charset="0"/>
                <a:ea typeface="Arial" pitchFamily="34" charset="-122"/>
                <a:cs typeface="Arial" pitchFamily="34" charset="-120"/>
              </a:rPr>
              <a:t>2
</a:t>
            </a:r>
            <a:endParaRPr lang="en-US" sz="7817" dirty="0"/>
          </a:p>
        </p:txBody>
      </p:sp>
      <p:sp>
        <p:nvSpPr>
          <p:cNvPr id="6" name="Text 2"/>
          <p:cNvSpPr txBox="1"/>
          <p:nvPr/>
        </p:nvSpPr>
        <p:spPr>
          <a:xfrm>
            <a:off x="4398875" y="2884900"/>
            <a:ext cx="4328700" cy="912900"/>
          </a:xfrm>
          <a:prstGeom prst="rect">
            <a:avLst/>
          </a:prstGeom>
          <a:noFill/>
          <a:ln/>
        </p:spPr>
        <p:txBody>
          <a:bodyPr wrap="square" lIns="0" tIns="0" rIns="0" bIns="0" rtlCol="0" anchor="t"/>
          <a:lstStyle/>
          <a:p>
            <a:pPr algn="ctr" indent="0" marL="0">
              <a:lnSpc>
                <a:spcPct val="80000"/>
              </a:lnSpc>
              <a:buNone/>
            </a:pPr>
            <a:r>
              <a:rPr lang="en-US" sz="2427" dirty="0">
                <a:solidFill>
                  <a:srgbClr val="FFFFFF"/>
                </a:solidFill>
                <a:latin typeface="Arial" pitchFamily="34" charset="0"/>
                <a:ea typeface="Arial" pitchFamily="34" charset="-122"/>
                <a:cs typeface="Arial" pitchFamily="34" charset="-120"/>
              </a:rPr>
              <a:t>основные формы помогают сказать, что у человека что-то есть: have got и has got.
</a:t>
            </a:r>
            <a:endParaRPr lang="en-US" sz="2427" dirty="0"/>
          </a:p>
        </p:txBody>
      </p:sp>
      <p:sp>
        <p:nvSpPr>
          <p:cNvPr id="7" name="Text 3"/>
          <p:cNvSpPr txBox="1"/>
          <p:nvPr/>
        </p:nvSpPr>
        <p:spPr>
          <a:xfrm>
            <a:off x="4999350" y="4463534"/>
            <a:ext cx="3127500" cy="147900"/>
          </a:xfrm>
          <a:prstGeom prst="rect">
            <a:avLst/>
          </a:prstGeom>
          <a:noFill/>
          <a:ln/>
        </p:spPr>
        <p:txBody>
          <a:bodyPr wrap="square" lIns="0" tIns="0" rIns="0" bIns="0" rtlCol="0" anchor="b"/>
          <a:lstStyle/>
          <a:p>
            <a:pPr algn="ctr" indent="0" marL="0">
              <a:lnSpc>
                <a:spcPct val="115000"/>
              </a:lnSpc>
              <a:buNone/>
            </a:pPr>
            <a:r>
              <a:rPr lang="en-US" sz="731" dirty="0">
                <a:solidFill>
                  <a:srgbClr val="FFFFFF"/>
                </a:solidFill>
                <a:latin typeface="Arial" pitchFamily="34" charset="0"/>
                <a:ea typeface="Arial" pitchFamily="34" charset="-122"/>
                <a:cs typeface="Arial" pitchFamily="34" charset="-120"/>
              </a:rPr>
              <a:t>Грамматика английского языка: базовое употребление have got / has got
</a:t>
            </a:r>
            <a:endParaRPr lang="en-US" sz="731" dirty="0"/>
          </a:p>
        </p:txBody>
      </p:sp>
      <p:sp>
        <p:nvSpPr>
          <p:cNvPr id="8" name="Text 4"/>
          <p:cNvSpPr txBox="1"/>
          <p:nvPr/>
        </p:nvSpPr>
        <p:spPr>
          <a:xfrm>
            <a:off x="7838325" y="4872200"/>
            <a:ext cx="1035600" cy="145800"/>
          </a:xfrm>
          <a:prstGeom prst="rect">
            <a:avLst/>
          </a:prstGeom>
          <a:noFill/>
          <a:ln/>
        </p:spPr>
        <p:txBody>
          <a:bodyPr wrap="square" lIns="0" tIns="0" rIns="0" bIns="0" rtlCol="0" anchor="t"/>
          <a:lstStyle/>
          <a:p>
            <a:pPr algn="r" indent="0" marL="0">
              <a:lnSpc>
                <a:spcPct val="115000"/>
              </a:lnSpc>
              <a:buNone/>
            </a:pPr>
            <a:r>
              <a:rPr lang="en-US" sz="700" dirty="0">
                <a:solidFill>
                  <a:srgbClr val="FFFFFF"/>
                </a:solidFill>
                <a:latin typeface="Arial" pitchFamily="34" charset="0"/>
                <a:ea typeface="Arial" pitchFamily="34" charset="-122"/>
                <a:cs typeface="Arial" pitchFamily="34" charset="-120"/>
              </a:rPr>
              <a:t>6</a:t>
            </a:r>
            <a:endParaRPr lang="en-US" sz="7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900000" y="1221275"/>
            <a:ext cx="7344000" cy="19980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2882100" y="3677453"/>
            <a:ext cx="2901300" cy="1103700"/>
          </a:xfrm>
          <a:prstGeom prst="rect">
            <a:avLst/>
          </a:prstGeom>
          <a:noFill/>
          <a:ln/>
        </p:spPr>
        <p:txBody>
          <a:bodyPr wrap="square" lIns="0" tIns="0" rIns="0" bIns="0" rtlCol="0" anchor="ctr"/>
          <a:lstStyle/>
          <a:p>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Короткие выражения помогают начать разговор, задать простой вопрос и ответить без сложной грамматики.
</a:t>
            </a:r>
            <a:endParaRPr lang="en-US" sz="1000" dirty="0"/>
          </a:p>
        </p:txBody>
      </p:sp>
      <p:sp>
        <p:nvSpPr>
          <p:cNvPr id="6" name="Text 1"/>
          <p:cNvSpPr txBox="1"/>
          <p:nvPr/>
        </p:nvSpPr>
        <p:spPr>
          <a:xfrm>
            <a:off x="270000" y="450000"/>
            <a:ext cx="6384000" cy="540900"/>
          </a:xfrm>
          <a:prstGeom prst="rect">
            <a:avLst/>
          </a:prstGeom>
          <a:noFill/>
          <a:ln/>
        </p:spPr>
        <p:txBody>
          <a:bodyPr wrap="square" lIns="0" tIns="0" rIns="0" bIns="0" rtlCol="0" anchor="t"/>
          <a:lstStyle/>
          <a:p>
            <a:pPr algn="l" indent="0" marL="0">
              <a:lnSpc>
                <a:spcPct val="100000"/>
              </a:lnSpc>
              <a:buNone/>
            </a:pPr>
            <a:r>
              <a:rPr lang="en-US" sz="2000" b="1" dirty="0">
                <a:solidFill>
                  <a:srgbClr val="FFFFFF"/>
                </a:solidFill>
                <a:latin typeface="Arial" pitchFamily="34" charset="0"/>
                <a:ea typeface="Arial" pitchFamily="34" charset="-122"/>
                <a:cs typeface="Arial" pitchFamily="34" charset="-120"/>
              </a:rPr>
              <a:t>Полезные фразы для знакомства и короткого диалога
</a:t>
            </a:r>
            <a:endParaRPr lang="en-US" sz="2000" dirty="0"/>
          </a:p>
        </p:txBody>
      </p:sp>
      <p:sp>
        <p:nvSpPr>
          <p:cNvPr id="7" name="Text 2"/>
          <p:cNvSpPr txBox="1"/>
          <p:nvPr/>
        </p:nvSpPr>
        <p:spPr>
          <a:xfrm>
            <a:off x="7838325" y="4872200"/>
            <a:ext cx="1035600" cy="145800"/>
          </a:xfrm>
          <a:prstGeom prst="rect">
            <a:avLst/>
          </a:prstGeom>
          <a:noFill/>
          <a:ln/>
        </p:spPr>
        <p:txBody>
          <a:bodyPr wrap="square" lIns="0" tIns="0" rIns="0" bIns="0" rtlCol="0" anchor="t"/>
          <a:lstStyle/>
          <a:p>
            <a:pPr algn="r" indent="0" marL="0">
              <a:lnSpc>
                <a:spcPct val="115000"/>
              </a:lnSpc>
              <a:buNone/>
            </a:pPr>
            <a:r>
              <a:rPr lang="en-US" sz="700" dirty="0">
                <a:solidFill>
                  <a:srgbClr val="FFFFFF"/>
                </a:solidFill>
                <a:latin typeface="Arial" pitchFamily="34" charset="0"/>
                <a:ea typeface="Arial" pitchFamily="34" charset="-122"/>
                <a:cs typeface="Arial" pitchFamily="34" charset="-120"/>
              </a:rPr>
              <a:t>7</a:t>
            </a:r>
            <a:endParaRPr lang="en-US" sz="700" dirty="0"/>
          </a:p>
        </p:txBody>
      </p:sp>
      <p:sp>
        <p:nvSpPr>
          <p:cNvPr id="8" name="Text 3"/>
          <p:cNvSpPr txBox="1"/>
          <p:nvPr/>
        </p:nvSpPr>
        <p:spPr>
          <a:xfrm>
            <a:off x="5972648" y="3677450"/>
            <a:ext cx="2901300" cy="1103700"/>
          </a:xfrm>
          <a:prstGeom prst="rect">
            <a:avLst/>
          </a:prstGeom>
          <a:noFill/>
          <a:ln/>
        </p:spPr>
        <p:txBody>
          <a:bodyPr wrap="square" lIns="0" tIns="0" rIns="0" bIns="0" rtlCol="0" anchor="ctr"/>
          <a:lstStyle/>
          <a:p>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Фразы короткие и удобные для первого контакта; их легко запомнить и сразу использовать в паре.
</a:t>
            </a:r>
            <a:endParaRPr lang="en-US" sz="1000" dirty="0"/>
          </a:p>
        </p:txBody>
      </p:sp>
      <p:sp>
        <p:nvSpPr>
          <p:cNvPr id="9" name="Text 4"/>
          <p:cNvSpPr txBox="1"/>
          <p:nvPr/>
        </p:nvSpPr>
        <p:spPr>
          <a:xfrm>
            <a:off x="270000" y="3281806"/>
            <a:ext cx="5163300" cy="145800"/>
          </a:xfrm>
          <a:prstGeom prst="rect">
            <a:avLst/>
          </a:prstGeom>
          <a:noFill/>
          <a:ln/>
        </p:spPr>
        <p:txBody>
          <a:bodyPr wrap="square" lIns="0" tIns="0" rIns="0" bIns="0" rtlCol="0" anchor="t"/>
          <a:lstStyle/>
          <a:p>
            <a:pPr algn="l" indent="0" marL="0">
              <a:lnSpc>
                <a:spcPct val="115000"/>
              </a:lnSpc>
              <a:buNone/>
            </a:pPr>
            <a:r>
              <a:rPr lang="en-US" sz="800" dirty="0">
                <a:solidFill>
                  <a:srgbClr val="FFFFFF"/>
                </a:solidFill>
                <a:latin typeface="Arial" pitchFamily="34" charset="0"/>
                <a:ea typeface="Arial" pitchFamily="34" charset="-122"/>
                <a:cs typeface="Arial" pitchFamily="34" charset="-120"/>
              </a:rPr>
              <a:t>Базовые разговорные модели для 5 класса
</a:t>
            </a:r>
            <a:endParaRPr lang="en-US" sz="8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270000" y="1222643"/>
            <a:ext cx="5163300" cy="2976995"/>
          </a:xfrm>
          <a:prstGeom prst="rect">
            <a:avLst/>
          </a:prstGeom>
        </p:spPr>
      </p:pic>
      <p:sp>
        <p:nvSpPr>
          <p:cNvPr id="4" name="Text 0"/>
          <p:cNvSpPr txBox="1"/>
          <p:nvPr/>
        </p:nvSpPr>
        <p:spPr>
          <a:xfrm>
            <a:off x="5774500" y="1452687"/>
            <a:ext cx="3099300" cy="1189500"/>
          </a:xfrm>
          <a:prstGeom prst="rect">
            <a:avLst/>
          </a:prstGeom>
          <a:noFill/>
          <a:ln/>
        </p:spPr>
        <p:txBody>
          <a:bodyPr wrap="square" lIns="0" tIns="0" rIns="0" bIns="0" rtlCol="0" anchor="b"/>
          <a:lstStyle/>
          <a:p>
            <a:pPr algn="l" indent="0" marL="0">
              <a:lnSpc>
                <a:spcPct val="115000"/>
              </a:lnSpc>
              <a:buNone/>
            </a:pPr>
            <a:r>
              <a:rPr lang="en-US" sz="1100" dirty="0">
                <a:solidFill>
                  <a:srgbClr val="FFFFFF"/>
                </a:solidFill>
                <a:latin typeface="Arial" pitchFamily="34" charset="0"/>
                <a:ea typeface="Arial" pitchFamily="34" charset="-122"/>
                <a:cs typeface="Arial" pitchFamily="34" charset="-120"/>
              </a:rPr>
              <a:t>Диаграмма показывает, какие слова чаще всего выбирают для описания приятного друга в школьной среде.
</a:t>
            </a:r>
            <a:endParaRPr lang="en-US" sz="1100" dirty="0"/>
          </a:p>
        </p:txBody>
      </p:sp>
      <p:sp>
        <p:nvSpPr>
          <p:cNvPr id="5" name="Text 1"/>
          <p:cNvSpPr txBox="1"/>
          <p:nvPr/>
        </p:nvSpPr>
        <p:spPr>
          <a:xfrm>
            <a:off x="270000" y="450000"/>
            <a:ext cx="6384000" cy="540900"/>
          </a:xfrm>
          <a:prstGeom prst="rect">
            <a:avLst/>
          </a:prstGeom>
          <a:noFill/>
          <a:ln/>
        </p:spPr>
        <p:txBody>
          <a:bodyPr wrap="square" lIns="0" tIns="0" rIns="0" bIns="0" rtlCol="0" anchor="t"/>
          <a:lstStyle/>
          <a:p>
            <a:pPr algn="l" indent="0" marL="0">
              <a:lnSpc>
                <a:spcPct val="100000"/>
              </a:lnSpc>
              <a:buNone/>
            </a:pPr>
            <a:r>
              <a:rPr lang="en-US" sz="2000" b="1" dirty="0">
                <a:solidFill>
                  <a:srgbClr val="FFFFFF"/>
                </a:solidFill>
                <a:latin typeface="Arial" pitchFamily="34" charset="0"/>
                <a:ea typeface="Arial" pitchFamily="34" charset="-122"/>
                <a:cs typeface="Arial" pitchFamily="34" charset="-120"/>
              </a:rPr>
              <a:t>Какие качества друзья ценят больше всего
</a:t>
            </a:r>
            <a:endParaRPr lang="en-US" sz="2000" dirty="0"/>
          </a:p>
        </p:txBody>
      </p:sp>
      <p:sp>
        <p:nvSpPr>
          <p:cNvPr id="6" name="Text 2"/>
          <p:cNvSpPr txBox="1"/>
          <p:nvPr/>
        </p:nvSpPr>
        <p:spPr>
          <a:xfrm>
            <a:off x="7838325" y="4872200"/>
            <a:ext cx="1035600" cy="145800"/>
          </a:xfrm>
          <a:prstGeom prst="rect">
            <a:avLst/>
          </a:prstGeom>
          <a:noFill/>
          <a:ln/>
        </p:spPr>
        <p:txBody>
          <a:bodyPr wrap="square" lIns="0" tIns="0" rIns="0" bIns="0" rtlCol="0" anchor="t"/>
          <a:lstStyle/>
          <a:p>
            <a:pPr algn="r" indent="0" marL="0">
              <a:lnSpc>
                <a:spcPct val="115000"/>
              </a:lnSpc>
              <a:buNone/>
            </a:pPr>
            <a:r>
              <a:rPr lang="en-US" sz="700" dirty="0">
                <a:solidFill>
                  <a:srgbClr val="FFFFFF"/>
                </a:solidFill>
                <a:latin typeface="Arial" pitchFamily="34" charset="0"/>
                <a:ea typeface="Arial" pitchFamily="34" charset="-122"/>
                <a:cs typeface="Arial" pitchFamily="34" charset="-120"/>
              </a:rPr>
              <a:t>8</a:t>
            </a:r>
            <a:endParaRPr lang="en-US" sz="700" dirty="0"/>
          </a:p>
        </p:txBody>
      </p:sp>
      <p:sp>
        <p:nvSpPr>
          <p:cNvPr id="7" name="Text 3"/>
          <p:cNvSpPr txBox="1"/>
          <p:nvPr/>
        </p:nvSpPr>
        <p:spPr>
          <a:xfrm>
            <a:off x="5774500" y="2780108"/>
            <a:ext cx="3099300" cy="1189500"/>
          </a:xfrm>
          <a:prstGeom prst="rect">
            <a:avLst/>
          </a:prstGeom>
          <a:noFill/>
          <a:ln/>
        </p:spPr>
        <p:txBody>
          <a:bodyPr wrap="square" lIns="0" tIns="0" rIns="0" bIns="0" rtlCol="0" anchor="t"/>
          <a:lstStyle/>
          <a:p>
            <a:pPr algn="l" indent="0" marL="0">
              <a:lnSpc>
                <a:spcPct val="115000"/>
              </a:lnSpc>
              <a:buNone/>
            </a:pPr>
            <a:r>
              <a:rPr lang="en-US" sz="1100" dirty="0">
                <a:solidFill>
                  <a:srgbClr val="FFFFFF"/>
                </a:solidFill>
                <a:latin typeface="Arial" pitchFamily="34" charset="0"/>
                <a:ea typeface="Arial" pitchFamily="34" charset="-122"/>
                <a:cs typeface="Arial" pitchFamily="34" charset="-120"/>
              </a:rPr>
              <a:t>На первом плане оказываются kindness и helpfulness: именно они сильнее всего связаны с ощущением поддержки и спокойствия.
</a:t>
            </a:r>
            <a:endParaRPr lang="en-US" sz="1100" dirty="0"/>
          </a:p>
        </p:txBody>
      </p:sp>
      <p:sp>
        <p:nvSpPr>
          <p:cNvPr id="8" name="Text 4"/>
          <p:cNvSpPr txBox="1"/>
          <p:nvPr/>
        </p:nvSpPr>
        <p:spPr>
          <a:xfrm>
            <a:off x="270000" y="4325802"/>
            <a:ext cx="5163300" cy="237000"/>
          </a:xfrm>
          <a:prstGeom prst="rect">
            <a:avLst/>
          </a:prstGeom>
          <a:noFill/>
          <a:ln/>
        </p:spPr>
        <p:txBody>
          <a:bodyPr wrap="square" lIns="0" tIns="0" rIns="0" bIns="0" rtlCol="0" anchor="t"/>
          <a:lstStyle/>
          <a:p>
            <a:pPr algn="l" indent="0" marL="0">
              <a:lnSpc>
                <a:spcPct val="115000"/>
              </a:lnSpc>
              <a:buNone/>
            </a:pPr>
            <a:r>
              <a:rPr lang="en-US" sz="800" dirty="0">
                <a:solidFill>
                  <a:srgbClr val="FFFFFF"/>
                </a:solidFill>
                <a:latin typeface="Arial" pitchFamily="34" charset="0"/>
                <a:ea typeface="Arial" pitchFamily="34" charset="-122"/>
                <a:cs typeface="Arial" pitchFamily="34" charset="-120"/>
              </a:rPr>
              <a:t>Учебная подборка лексики по теме дружбы
</a:t>
            </a:r>
            <a:endParaRPr lang="en-US" sz="8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231302" y="2890206"/>
            <a:ext cx="2876609" cy="1907439"/>
          </a:xfrm>
          <a:prstGeom prst="rect">
            <a:avLst/>
          </a:prstGeom>
        </p:spPr>
      </p:pic>
      <p:pic>
        <p:nvPicPr>
          <p:cNvPr id="4" name="Image 2" descr="preencoded.png">    </p:cNvPr>
          <p:cNvPicPr>
            <a:picLocks noChangeAspect="1"/>
          </p:cNvPicPr>
          <p:nvPr/>
        </p:nvPicPr>
        <p:blipFill>
          <a:blip r:embed="rId3"/>
          <a:stretch>
            <a:fillRect/>
          </a:stretch>
        </p:blipFill>
        <p:spPr>
          <a:xfrm>
            <a:off x="3133702" y="2890206"/>
            <a:ext cx="2876609" cy="1907439"/>
          </a:xfrm>
          <a:prstGeom prst="rect">
            <a:avLst/>
          </a:prstGeom>
        </p:spPr>
      </p:pic>
      <p:pic>
        <p:nvPicPr>
          <p:cNvPr id="5" name="Image 3" descr="preencoded.png">    </p:cNvPr>
          <p:cNvPicPr>
            <a:picLocks noChangeAspect="1"/>
          </p:cNvPicPr>
          <p:nvPr/>
        </p:nvPicPr>
        <p:blipFill>
          <a:blip r:embed="rId4"/>
          <a:stretch>
            <a:fillRect/>
          </a:stretch>
        </p:blipFill>
        <p:spPr>
          <a:xfrm>
            <a:off x="6010302" y="2890206"/>
            <a:ext cx="2876609" cy="1907439"/>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sp>
        <p:nvSpPr>
          <p:cNvPr id="8" name="Text 0"/>
          <p:cNvSpPr txBox="1"/>
          <p:nvPr/>
        </p:nvSpPr>
        <p:spPr>
          <a:xfrm>
            <a:off x="270000" y="450000"/>
            <a:ext cx="6384000" cy="540900"/>
          </a:xfrm>
          <a:prstGeom prst="rect">
            <a:avLst/>
          </a:prstGeom>
          <a:noFill/>
          <a:ln/>
        </p:spPr>
        <p:txBody>
          <a:bodyPr wrap="square" lIns="0" tIns="0" rIns="0" bIns="0" rtlCol="0" anchor="t"/>
          <a:lstStyle/>
          <a:p>
            <a:pPr algn="l" indent="0" marL="0">
              <a:lnSpc>
                <a:spcPct val="100000"/>
              </a:lnSpc>
              <a:buNone/>
            </a:pPr>
            <a:r>
              <a:rPr lang="en-US" sz="2000" b="1" dirty="0">
                <a:solidFill>
                  <a:srgbClr val="FFFFFF"/>
                </a:solidFill>
                <a:latin typeface="Arial" pitchFamily="34" charset="0"/>
                <a:ea typeface="Arial" pitchFamily="34" charset="-122"/>
                <a:cs typeface="Arial" pitchFamily="34" charset="-120"/>
              </a:rPr>
              <a:t>Как рассказать о друге на английском
</a:t>
            </a:r>
            <a:endParaRPr lang="en-US" sz="2000" dirty="0"/>
          </a:p>
        </p:txBody>
      </p:sp>
      <p:sp>
        <p:nvSpPr>
          <p:cNvPr id="9" name="Text 1"/>
          <p:cNvSpPr txBox="1"/>
          <p:nvPr/>
        </p:nvSpPr>
        <p:spPr>
          <a:xfrm>
            <a:off x="335613" y="1329400"/>
            <a:ext cx="2707670" cy="1409400"/>
          </a:xfrm>
          <a:prstGeom prst="rect">
            <a:avLst/>
          </a:prstGeom>
          <a:noFill/>
          <a:ln/>
        </p:spPr>
        <p:txBody>
          <a:bodyPr wrap="square" lIns="0" tIns="0" rIns="0" bIns="0" rtlCol="0" anchor="t"/>
          <a:lstStyle/>
          <a:p>
            <a:pPr algn="l" indent="0" marL="0">
              <a:lnSpc>
                <a:spcPct val="115000"/>
              </a:lnSpc>
              <a:buNone/>
            </a:pPr>
            <a:r>
              <a:rPr lang="en-US" sz="1200" b="1" dirty="0">
                <a:solidFill>
                  <a:srgbClr val="FFFFFF"/>
                </a:solidFill>
                <a:latin typeface="Arial" pitchFamily="34" charset="0"/>
                <a:ea typeface="Arial" pitchFamily="34" charset="-122"/>
                <a:cs typeface="Arial" pitchFamily="34" charset="-120"/>
              </a:rPr>
              <a:t>Мой друг из класса
</a:t>
            </a:r>
            <a:pPr algn="l" indent="0" marL="0">
              <a:lnSpc>
                <a:spcPct val="115000"/>
              </a:lnSpc>
              <a:buNone/>
            </a:pPr>
            <a:r>
              <a:rPr lang="en-US" sz="2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900" dirty="0">
                <a:solidFill>
                  <a:srgbClr val="FFFFFF"/>
                </a:solidFill>
                <a:latin typeface="Arial" pitchFamily="34" charset="0"/>
                <a:ea typeface="Arial" pitchFamily="34" charset="-122"/>
                <a:cs typeface="Arial" pitchFamily="34" charset="-120"/>
              </a:rPr>
              <a:t>This is my friend. His name is Max, and he is in Year 5. He is tall and quiet, but very kind. After lessons he likes football, so we often talk about sports and play together in the yard.
</a:t>
            </a:r>
            <a:endParaRPr lang="en-US" sz="1200" dirty="0"/>
          </a:p>
        </p:txBody>
      </p:sp>
      <p:sp>
        <p:nvSpPr>
          <p:cNvPr id="10" name="Text 2"/>
          <p:cNvSpPr txBox="1"/>
          <p:nvPr/>
        </p:nvSpPr>
        <p:spPr>
          <a:xfrm>
            <a:off x="3238013" y="1329400"/>
            <a:ext cx="2707670" cy="1409400"/>
          </a:xfrm>
          <a:prstGeom prst="rect">
            <a:avLst/>
          </a:prstGeom>
          <a:noFill/>
          <a:ln/>
        </p:spPr>
        <p:txBody>
          <a:bodyPr wrap="square" lIns="0" tIns="0" rIns="0" bIns="0" rtlCol="0" anchor="t"/>
          <a:lstStyle/>
          <a:p>
            <a:pPr algn="l" indent="0" marL="0">
              <a:lnSpc>
                <a:spcPct val="115000"/>
              </a:lnSpc>
              <a:buNone/>
            </a:pPr>
            <a:r>
              <a:rPr lang="en-US" sz="1200" b="1" dirty="0">
                <a:solidFill>
                  <a:srgbClr val="FFFFFF"/>
                </a:solidFill>
                <a:latin typeface="Arial" pitchFamily="34" charset="0"/>
                <a:ea typeface="Arial" pitchFamily="34" charset="-122"/>
                <a:cs typeface="Arial" pitchFamily="34" charset="-120"/>
              </a:rPr>
              <a:t>Подруга, которую легко узнать
</a:t>
            </a:r>
            <a:pPr algn="l" indent="0" marL="0">
              <a:lnSpc>
                <a:spcPct val="115000"/>
              </a:lnSpc>
              <a:buNone/>
            </a:pPr>
            <a:r>
              <a:rPr lang="en-US" sz="2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900" dirty="0">
                <a:solidFill>
                  <a:srgbClr val="FFFFFF"/>
                </a:solidFill>
                <a:latin typeface="Arial" pitchFamily="34" charset="0"/>
                <a:ea typeface="Arial" pitchFamily="34" charset="-122"/>
                <a:cs typeface="Arial" pitchFamily="34" charset="-120"/>
              </a:rPr>
              <a:t>This is my friend. Her name is Anna, and she is short and friendly. She likes drawing and music, and she often smiles in class. Her photo always reminds me that talking to a new person can quickly become easy.
</a:t>
            </a:r>
            <a:endParaRPr lang="en-US" sz="1200" dirty="0"/>
          </a:p>
        </p:txBody>
      </p:sp>
      <p:sp>
        <p:nvSpPr>
          <p:cNvPr id="11" name="Text 3"/>
          <p:cNvSpPr txBox="1"/>
          <p:nvPr/>
        </p:nvSpPr>
        <p:spPr>
          <a:xfrm>
            <a:off x="6114613" y="1329400"/>
            <a:ext cx="2707670" cy="1409400"/>
          </a:xfrm>
          <a:prstGeom prst="rect">
            <a:avLst/>
          </a:prstGeom>
          <a:noFill/>
          <a:ln/>
        </p:spPr>
        <p:txBody>
          <a:bodyPr wrap="square" lIns="0" tIns="0" rIns="0" bIns="0" rtlCol="0" anchor="t"/>
          <a:lstStyle/>
          <a:p>
            <a:pPr algn="l" indent="0" marL="0">
              <a:lnSpc>
                <a:spcPct val="115000"/>
              </a:lnSpc>
              <a:buNone/>
            </a:pPr>
            <a:r>
              <a:rPr lang="en-US" sz="1200" b="1" dirty="0">
                <a:solidFill>
                  <a:srgbClr val="FFFFFF"/>
                </a:solidFill>
                <a:latin typeface="Arial" pitchFamily="34" charset="0"/>
                <a:ea typeface="Arial" pitchFamily="34" charset="-122"/>
                <a:cs typeface="Arial" pitchFamily="34" charset="-120"/>
              </a:rPr>
              <a:t>Друг рядом со мной
</a:t>
            </a:r>
            <a:pPr algn="l" indent="0" marL="0">
              <a:lnSpc>
                <a:spcPct val="115000"/>
              </a:lnSpc>
              <a:buNone/>
            </a:pPr>
            <a:r>
              <a:rPr lang="en-US" sz="2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900" dirty="0">
                <a:solidFill>
                  <a:srgbClr val="FFFFFF"/>
                </a:solidFill>
                <a:latin typeface="Arial" pitchFamily="34" charset="0"/>
                <a:ea typeface="Arial" pitchFamily="34" charset="-122"/>
                <a:cs typeface="Arial" pitchFamily="34" charset="-120"/>
              </a:rPr>
              <a:t>My friend is in the same class, so we sit together during lessons. He is funny and polite, and he likes computer games and reading. When I describe him, I can say a few simple words and still sound natural.
</a:t>
            </a:r>
            <a:endParaRPr lang="en-US" sz="1200" dirty="0"/>
          </a:p>
        </p:txBody>
      </p:sp>
      <p:sp>
        <p:nvSpPr>
          <p:cNvPr id="12" name="Text 4"/>
          <p:cNvSpPr txBox="1"/>
          <p:nvPr/>
        </p:nvSpPr>
        <p:spPr>
          <a:xfrm>
            <a:off x="7838325" y="4872200"/>
            <a:ext cx="1035600" cy="145800"/>
          </a:xfrm>
          <a:prstGeom prst="rect">
            <a:avLst/>
          </a:prstGeom>
          <a:noFill/>
          <a:ln/>
        </p:spPr>
        <p:txBody>
          <a:bodyPr wrap="square" lIns="0" tIns="0" rIns="0" bIns="0" rtlCol="0" anchor="t"/>
          <a:lstStyle/>
          <a:p>
            <a:pPr algn="r" indent="0" marL="0">
              <a:lnSpc>
                <a:spcPct val="115000"/>
              </a:lnSpc>
              <a:buNone/>
            </a:pPr>
            <a:r>
              <a:rPr lang="en-US" sz="700" dirty="0">
                <a:solidFill>
                  <a:srgbClr val="FFFFFF"/>
                </a:solidFill>
                <a:latin typeface="Arial" pitchFamily="34" charset="0"/>
                <a:ea typeface="Arial" pitchFamily="34" charset="-122"/>
                <a:cs typeface="Arial" pitchFamily="34" charset="-120"/>
              </a:rPr>
              <a:t>9</a:t>
            </a:r>
            <a:endParaRPr lang="en-US" sz="7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sp>
        <p:nvSpPr>
          <p:cNvPr id="8" name="Text 0"/>
          <p:cNvSpPr txBox="1"/>
          <p:nvPr/>
        </p:nvSpPr>
        <p:spPr>
          <a:xfrm>
            <a:off x="7838325" y="4872200"/>
            <a:ext cx="1035600" cy="145800"/>
          </a:xfrm>
          <a:prstGeom prst="rect">
            <a:avLst/>
          </a:prstGeom>
          <a:noFill/>
          <a:ln/>
        </p:spPr>
        <p:txBody>
          <a:bodyPr wrap="square" lIns="0" tIns="0" rIns="0" bIns="0" rtlCol="0" anchor="t"/>
          <a:lstStyle/>
          <a:p>
            <a:pPr algn="r" indent="0" marL="0">
              <a:lnSpc>
                <a:spcPct val="115000"/>
              </a:lnSpc>
              <a:buNone/>
            </a:pPr>
            <a:r>
              <a:rPr lang="en-US" sz="700" dirty="0">
                <a:solidFill>
                  <a:srgbClr val="FFFFFF"/>
                </a:solidFill>
                <a:latin typeface="Arial" pitchFamily="34" charset="0"/>
                <a:ea typeface="Arial" pitchFamily="34" charset="-122"/>
                <a:cs typeface="Arial" pitchFamily="34" charset="-120"/>
              </a:rPr>
              <a:t>10</a:t>
            </a:r>
            <a:endParaRPr lang="en-US" sz="700" dirty="0"/>
          </a:p>
        </p:txBody>
      </p:sp>
      <p:sp>
        <p:nvSpPr>
          <p:cNvPr id="9" name="Text 1"/>
          <p:cNvSpPr txBox="1"/>
          <p:nvPr/>
        </p:nvSpPr>
        <p:spPr>
          <a:xfrm>
            <a:off x="475800" y="1229275"/>
            <a:ext cx="4004700" cy="791100"/>
          </a:xfrm>
          <a:prstGeom prst="rect">
            <a:avLst/>
          </a:prstGeom>
          <a:noFill/>
          <a:ln/>
        </p:spPr>
        <p:txBody>
          <a:bodyPr wrap="square" lIns="0" tIns="0" rIns="0" bIns="0" rtlCol="0" anchor="t"/>
          <a:lstStyle/>
          <a:p>
            <a:pPr algn="l" indent="0" marL="0">
              <a:lnSpc>
                <a:spcPct val="115000"/>
              </a:lnSpc>
              <a:buNone/>
            </a:pPr>
            <a:r>
              <a:rPr lang="en-US" sz="1315" b="1" dirty="0">
                <a:solidFill>
                  <a:srgbClr val="FFFFFF"/>
                </a:solidFill>
                <a:latin typeface="Arial" pitchFamily="34" charset="0"/>
                <a:ea typeface="Arial" pitchFamily="34" charset="-122"/>
                <a:cs typeface="Arial" pitchFamily="34" charset="-120"/>
              </a:rPr>
              <a:t>We both like…
</a:t>
            </a:r>
            <a:pPr algn="l" indent="0" marL="0">
              <a:lnSpc>
                <a:spcPct val="115000"/>
              </a:lnSpc>
              <a:buNone/>
            </a:pPr>
            <a:r>
              <a:rPr lang="en-US" sz="5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1100" dirty="0">
                <a:solidFill>
                  <a:srgbClr val="FFFFFF"/>
                </a:solidFill>
                <a:latin typeface="Arial" pitchFamily="34" charset="0"/>
                <a:ea typeface="Arial" pitchFamily="34" charset="-122"/>
                <a:cs typeface="Arial" pitchFamily="34" charset="-120"/>
              </a:rPr>
              <a:t>Эта фраза показывает, что у двух людей есть одно и то же любимое занятие. Она особенно полезна, когда вы хотите быстро найти общую тему для разговора.
</a:t>
            </a:r>
            <a:endParaRPr lang="en-US" sz="1315" dirty="0"/>
          </a:p>
        </p:txBody>
      </p:sp>
      <p:sp>
        <p:nvSpPr>
          <p:cNvPr id="10" name="Text 2"/>
          <p:cNvSpPr txBox="1"/>
          <p:nvPr/>
        </p:nvSpPr>
        <p:spPr>
          <a:xfrm>
            <a:off x="475800" y="2134500"/>
            <a:ext cx="4004700" cy="791100"/>
          </a:xfrm>
          <a:prstGeom prst="rect">
            <a:avLst/>
          </a:prstGeom>
          <a:noFill/>
          <a:ln/>
        </p:spPr>
        <p:txBody>
          <a:bodyPr wrap="square" lIns="0" tIns="0" rIns="0" bIns="0" rtlCol="0" anchor="t"/>
          <a:lstStyle/>
          <a:p>
            <a:pPr algn="l" indent="0" marL="0">
              <a:lnSpc>
                <a:spcPct val="115000"/>
              </a:lnSpc>
              <a:buNone/>
            </a:pPr>
            <a:r>
              <a:rPr lang="en-US" sz="1286" b="1" dirty="0">
                <a:solidFill>
                  <a:srgbClr val="FFFFFF"/>
                </a:solidFill>
                <a:latin typeface="Arial" pitchFamily="34" charset="0"/>
                <a:ea typeface="Arial" pitchFamily="34" charset="-122"/>
                <a:cs typeface="Arial" pitchFamily="34" charset="-120"/>
              </a:rPr>
              <a:t>We enjoy…
</a:t>
            </a:r>
            <a:pPr algn="l" indent="0" marL="0">
              <a:lnSpc>
                <a:spcPct val="115000"/>
              </a:lnSpc>
              <a:buNone/>
            </a:pPr>
            <a:r>
              <a:rPr lang="en-US" sz="489"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1076" dirty="0">
                <a:solidFill>
                  <a:srgbClr val="FFFFFF"/>
                </a:solidFill>
                <a:latin typeface="Arial" pitchFamily="34" charset="0"/>
                <a:ea typeface="Arial" pitchFamily="34" charset="-122"/>
                <a:cs typeface="Arial" pitchFamily="34" charset="-120"/>
              </a:rPr>
              <a:t>Выражение We enjoy… подходит, когда вы говорите о занятии, которое нравится вам обоим. Оно звучит естественно и помогает продолжить разговор без длинных объяснений.
</a:t>
            </a:r>
            <a:endParaRPr lang="en-US" sz="1286" dirty="0"/>
          </a:p>
        </p:txBody>
      </p:sp>
      <p:sp>
        <p:nvSpPr>
          <p:cNvPr id="11" name="Text 3"/>
          <p:cNvSpPr txBox="1"/>
          <p:nvPr/>
        </p:nvSpPr>
        <p:spPr>
          <a:xfrm>
            <a:off x="475800" y="3039725"/>
            <a:ext cx="4004700" cy="791100"/>
          </a:xfrm>
          <a:prstGeom prst="rect">
            <a:avLst/>
          </a:prstGeom>
          <a:noFill/>
          <a:ln/>
        </p:spPr>
        <p:txBody>
          <a:bodyPr wrap="square" lIns="0" tIns="0" rIns="0" bIns="0" rtlCol="0" anchor="t"/>
          <a:lstStyle/>
          <a:p>
            <a:pPr algn="l" indent="0" marL="0">
              <a:lnSpc>
                <a:spcPct val="115000"/>
              </a:lnSpc>
              <a:buNone/>
            </a:pPr>
            <a:r>
              <a:rPr lang="en-US" sz="1265" b="1" dirty="0">
                <a:solidFill>
                  <a:srgbClr val="FFFFFF"/>
                </a:solidFill>
                <a:latin typeface="Arial" pitchFamily="34" charset="0"/>
                <a:ea typeface="Arial" pitchFamily="34" charset="-122"/>
                <a:cs typeface="Arial" pitchFamily="34" charset="-120"/>
              </a:rPr>
              <a:t>We are interested in…
</a:t>
            </a:r>
            <a:pPr algn="l" indent="0" marL="0">
              <a:lnSpc>
                <a:spcPct val="115000"/>
              </a:lnSpc>
              <a:buNone/>
            </a:pPr>
            <a:r>
              <a:rPr lang="en-US" sz="481"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1058" dirty="0">
                <a:solidFill>
                  <a:srgbClr val="FFFFFF"/>
                </a:solidFill>
                <a:latin typeface="Arial" pitchFamily="34" charset="0"/>
                <a:ea typeface="Arial" pitchFamily="34" charset="-122"/>
                <a:cs typeface="Arial" pitchFamily="34" charset="-120"/>
              </a:rPr>
              <a:t>Эта модель удобна для более вежливого и спокойного описания общего интереса. С ней можно говорить о рисовании, книгах, животных или уроках, которые нравятся обоим.
</a:t>
            </a:r>
            <a:endParaRPr lang="en-US" sz="1265" dirty="0"/>
          </a:p>
        </p:txBody>
      </p:sp>
      <p:sp>
        <p:nvSpPr>
          <p:cNvPr id="12" name="Text 4"/>
          <p:cNvSpPr txBox="1"/>
          <p:nvPr/>
        </p:nvSpPr>
        <p:spPr>
          <a:xfrm>
            <a:off x="475800" y="3944950"/>
            <a:ext cx="4004700" cy="791100"/>
          </a:xfrm>
          <a:prstGeom prst="rect">
            <a:avLst/>
          </a:prstGeom>
          <a:noFill/>
          <a:ln/>
        </p:spPr>
        <p:txBody>
          <a:bodyPr wrap="square" lIns="0" tIns="0" rIns="0" bIns="0" rtlCol="0" anchor="t"/>
          <a:lstStyle/>
          <a:p>
            <a:pPr algn="l" indent="0" marL="0">
              <a:lnSpc>
                <a:spcPct val="115000"/>
              </a:lnSpc>
              <a:buNone/>
            </a:pPr>
            <a:r>
              <a:rPr lang="en-US" sz="1315" b="1" dirty="0">
                <a:solidFill>
                  <a:srgbClr val="FFFFFF"/>
                </a:solidFill>
                <a:latin typeface="Arial" pitchFamily="34" charset="0"/>
                <a:ea typeface="Arial" pitchFamily="34" charset="-122"/>
                <a:cs typeface="Arial" pitchFamily="34" charset="-120"/>
              </a:rPr>
              <a:t>We play / We read…
</a:t>
            </a:r>
            <a:pPr algn="l" indent="0" marL="0">
              <a:lnSpc>
                <a:spcPct val="115000"/>
              </a:lnSpc>
              <a:buNone/>
            </a:pPr>
            <a:r>
              <a:rPr lang="en-US" sz="5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1100" dirty="0">
                <a:solidFill>
                  <a:srgbClr val="FFFFFF"/>
                </a:solidFill>
                <a:latin typeface="Arial" pitchFamily="34" charset="0"/>
                <a:ea typeface="Arial" pitchFamily="34" charset="-122"/>
                <a:cs typeface="Arial" pitchFamily="34" charset="-120"/>
              </a:rPr>
              <a:t>Короткие глагольные фразы особенно хороши для 5 класса. Они легко соединяются с названиями игр, видов спорта и книг, поэтому ответ звучит просто и понятно.
</a:t>
            </a:r>
            <a:endParaRPr lang="en-US" sz="1315" dirty="0"/>
          </a:p>
        </p:txBody>
      </p:sp>
      <p:sp>
        <p:nvSpPr>
          <p:cNvPr id="13" name="Text 5"/>
          <p:cNvSpPr txBox="1"/>
          <p:nvPr/>
        </p:nvSpPr>
        <p:spPr>
          <a:xfrm>
            <a:off x="270000" y="448775"/>
            <a:ext cx="6592500" cy="547500"/>
          </a:xfrm>
          <a:prstGeom prst="rect">
            <a:avLst/>
          </a:prstGeom>
          <a:noFill/>
          <a:ln/>
        </p:spPr>
        <p:txBody>
          <a:bodyPr wrap="square" lIns="0" tIns="0" rIns="0" bIns="0" rtlCol="0" anchor="t"/>
          <a:lstStyle/>
          <a:p>
            <a:pPr algn="l" indent="0" marL="0">
              <a:lnSpc>
                <a:spcPct val="100000"/>
              </a:lnSpc>
              <a:buNone/>
            </a:pPr>
            <a:r>
              <a:rPr lang="en-US" sz="2000" b="1" dirty="0">
                <a:solidFill>
                  <a:srgbClr val="FFFFFF"/>
                </a:solidFill>
                <a:latin typeface="Arial" pitchFamily="34" charset="0"/>
                <a:ea typeface="Arial" pitchFamily="34" charset="-122"/>
                <a:cs typeface="Arial" pitchFamily="34" charset="-120"/>
              </a:rPr>
              <a:t>Слова и выражения для описания общего интереса
</a:t>
            </a:r>
            <a:endParaRPr lang="en-US" sz="20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274646" y="1327475"/>
            <a:ext cx="8594708" cy="33408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270000" y="450000"/>
            <a:ext cx="8604000" cy="442200"/>
          </a:xfrm>
          <a:prstGeom prst="rect">
            <a:avLst/>
          </a:prstGeom>
          <a:noFill/>
          <a:ln/>
        </p:spPr>
        <p:txBody>
          <a:bodyPr wrap="square" lIns="0" tIns="0" rIns="0" bIns="0" rtlCol="0" anchor="t"/>
          <a:lstStyle/>
          <a:p>
            <a:pPr algn="l" indent="0" marL="0">
              <a:lnSpc>
                <a:spcPct val="100000"/>
              </a:lnSpc>
              <a:buNone/>
            </a:pPr>
            <a:r>
              <a:rPr lang="en-US" sz="2000" b="1" dirty="0">
                <a:solidFill>
                  <a:srgbClr val="FFFFFF"/>
                </a:solidFill>
                <a:latin typeface="Arial" pitchFamily="34" charset="0"/>
                <a:ea typeface="Arial" pitchFamily="34" charset="-122"/>
                <a:cs typeface="Arial" pitchFamily="34" charset="-120"/>
              </a:rPr>
              <a:t>Как составить короткий диалог о новом друге
</a:t>
            </a:r>
            <a:endParaRPr lang="en-US" sz="2000" dirty="0"/>
          </a:p>
        </p:txBody>
      </p:sp>
      <p:sp>
        <p:nvSpPr>
          <p:cNvPr id="6" name="Text 1"/>
          <p:cNvSpPr txBox="1"/>
          <p:nvPr/>
        </p:nvSpPr>
        <p:spPr>
          <a:xfrm>
            <a:off x="270000" y="950875"/>
            <a:ext cx="8604000" cy="212400"/>
          </a:xfrm>
          <a:prstGeom prst="rect">
            <a:avLst/>
          </a:prstGeom>
          <a:noFill/>
          <a:ln/>
        </p:spPr>
        <p:txBody>
          <a:bodyPr wrap="square" lIns="0" tIns="0" rIns="0" bIns="0" rtlCol="0" anchor="t"/>
          <a:lstStyle/>
          <a:p>
            <a:pPr algn="l" indent="0" marL="0">
              <a:lnSpc>
                <a:spcPct val="80000"/>
              </a:lnSpc>
              <a:buNone/>
            </a:pPr>
            <a:r>
              <a:rPr lang="en-US" sz="1100" dirty="0">
                <a:solidFill>
                  <a:srgbClr val="FFFFFF"/>
                </a:solidFill>
                <a:latin typeface="Arial" pitchFamily="34" charset="0"/>
                <a:ea typeface="Arial" pitchFamily="34" charset="-122"/>
                <a:cs typeface="Arial" pitchFamily="34" charset="-120"/>
              </a:rPr>
              <a:t>Последовательность реплик для школьного знакомства в 5 классе.
</a:t>
            </a:r>
            <a:endParaRPr lang="en-US" sz="1100" dirty="0"/>
          </a:p>
        </p:txBody>
      </p:sp>
      <p:sp>
        <p:nvSpPr>
          <p:cNvPr id="7" name="Text 2"/>
          <p:cNvSpPr txBox="1"/>
          <p:nvPr/>
        </p:nvSpPr>
        <p:spPr>
          <a:xfrm>
            <a:off x="7838325" y="4872200"/>
            <a:ext cx="1035600" cy="145800"/>
          </a:xfrm>
          <a:prstGeom prst="rect">
            <a:avLst/>
          </a:prstGeom>
          <a:noFill/>
          <a:ln/>
        </p:spPr>
        <p:txBody>
          <a:bodyPr wrap="square" lIns="0" tIns="0" rIns="0" bIns="0" rtlCol="0" anchor="t"/>
          <a:lstStyle/>
          <a:p>
            <a:pPr algn="r" indent="0" marL="0">
              <a:lnSpc>
                <a:spcPct val="115000"/>
              </a:lnSpc>
              <a:buNone/>
            </a:pPr>
            <a:r>
              <a:rPr lang="en-US" sz="700" dirty="0">
                <a:solidFill>
                  <a:srgbClr val="FFFFFF"/>
                </a:solidFill>
                <a:latin typeface="Arial" pitchFamily="34" charset="0"/>
                <a:ea typeface="Arial" pitchFamily="34" charset="-122"/>
                <a:cs typeface="Arial" pitchFamily="34" charset="-120"/>
              </a:rPr>
              <a:t>11</a:t>
            </a:r>
            <a:endParaRPr lang="en-US" sz="7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3134437" y="1114235"/>
            <a:ext cx="263100" cy="210480"/>
          </a:xfrm>
          <a:prstGeom prst="rect">
            <a:avLst/>
          </a:prstGeom>
        </p:spPr>
      </p:pic>
      <p:pic>
        <p:nvPicPr>
          <p:cNvPr id="6" name="Image 4" descr="preencoded.png">    </p:cNvPr>
          <p:cNvPicPr>
            <a:picLocks noChangeAspect="1"/>
          </p:cNvPicPr>
          <p:nvPr/>
        </p:nvPicPr>
        <p:blipFill>
          <a:blip r:embed="rId5"/>
          <a:stretch>
            <a:fillRect/>
          </a:stretch>
        </p:blipFill>
        <p:spPr>
          <a:xfrm>
            <a:off x="2310456" y="2051038"/>
            <a:ext cx="262500" cy="262500"/>
          </a:xfrm>
          <a:prstGeom prst="rect">
            <a:avLst/>
          </a:prstGeom>
        </p:spPr>
      </p:pic>
      <p:pic>
        <p:nvPicPr>
          <p:cNvPr id="7" name="Image 5" descr="preencoded.png">    </p:cNvPr>
          <p:cNvPicPr>
            <a:picLocks noChangeAspect="1"/>
          </p:cNvPicPr>
          <p:nvPr/>
        </p:nvPicPr>
        <p:blipFill>
          <a:blip r:embed="rId6"/>
          <a:stretch>
            <a:fillRect/>
          </a:stretch>
        </p:blipFill>
        <p:spPr>
          <a:xfrm>
            <a:off x="1452566" y="3013851"/>
            <a:ext cx="262500" cy="262500"/>
          </a:xfrm>
          <a:prstGeom prst="rect">
            <a:avLst/>
          </a:prstGeom>
        </p:spPr>
      </p:pic>
      <p:pic>
        <p:nvPicPr>
          <p:cNvPr id="8" name="Image 6" descr="preencoded.png">    </p:cNvPr>
          <p:cNvPicPr>
            <a:picLocks noChangeAspect="1"/>
          </p:cNvPicPr>
          <p:nvPr/>
        </p:nvPicPr>
        <p:blipFill>
          <a:blip r:embed="rId7"/>
          <a:stretch>
            <a:fillRect/>
          </a:stretch>
        </p:blipFill>
        <p:spPr>
          <a:xfrm>
            <a:off x="628271" y="3976665"/>
            <a:ext cx="262500" cy="262500"/>
          </a:xfrm>
          <a:prstGeom prst="rect">
            <a:avLst/>
          </a:prstGeom>
        </p:spPr>
      </p:pic>
      <p:sp>
        <p:nvSpPr>
          <p:cNvPr id="9" name="Text 0"/>
          <p:cNvSpPr txBox="1"/>
          <p:nvPr/>
        </p:nvSpPr>
        <p:spPr>
          <a:xfrm>
            <a:off x="2489800" y="450000"/>
            <a:ext cx="6384000" cy="508500"/>
          </a:xfrm>
          <a:prstGeom prst="rect">
            <a:avLst/>
          </a:prstGeom>
          <a:noFill/>
          <a:ln/>
        </p:spPr>
        <p:txBody>
          <a:bodyPr wrap="square" lIns="0" tIns="0" rIns="0" bIns="0" rtlCol="0" anchor="t"/>
          <a:lstStyle/>
          <a:p>
            <a:pPr algn="l" indent="0" marL="0">
              <a:lnSpc>
                <a:spcPct val="100000"/>
              </a:lnSpc>
              <a:buNone/>
            </a:pPr>
            <a:r>
              <a:rPr lang="en-US" sz="1800" b="1" dirty="0">
                <a:solidFill>
                  <a:srgbClr val="FFFFFF"/>
                </a:solidFill>
                <a:latin typeface="Arial" pitchFamily="34" charset="0"/>
                <a:ea typeface="Arial" pitchFamily="34" charset="-122"/>
                <a:cs typeface="Arial" pitchFamily="34" charset="-120"/>
              </a:rPr>
              <a:t>Что помогает поддерживать разговор
</a:t>
            </a:r>
            <a:endParaRPr lang="en-US" sz="1800" dirty="0"/>
          </a:p>
        </p:txBody>
      </p:sp>
      <p:sp>
        <p:nvSpPr>
          <p:cNvPr id="10" name="Text 1"/>
          <p:cNvSpPr txBox="1"/>
          <p:nvPr/>
        </p:nvSpPr>
        <p:spPr>
          <a:xfrm>
            <a:off x="7838325" y="4872200"/>
            <a:ext cx="1035600" cy="145800"/>
          </a:xfrm>
          <a:prstGeom prst="rect">
            <a:avLst/>
          </a:prstGeom>
          <a:noFill/>
          <a:ln/>
        </p:spPr>
        <p:txBody>
          <a:bodyPr wrap="square" lIns="0" tIns="0" rIns="0" bIns="0" rtlCol="0" anchor="t"/>
          <a:lstStyle/>
          <a:p>
            <a:pPr algn="r" indent="0" marL="0">
              <a:lnSpc>
                <a:spcPct val="115000"/>
              </a:lnSpc>
              <a:buNone/>
            </a:pPr>
            <a:r>
              <a:rPr lang="en-US" sz="700" dirty="0">
                <a:solidFill>
                  <a:srgbClr val="FFFFFF"/>
                </a:solidFill>
                <a:latin typeface="Arial" pitchFamily="34" charset="0"/>
                <a:ea typeface="Arial" pitchFamily="34" charset="-122"/>
                <a:cs typeface="Arial" pitchFamily="34" charset="-120"/>
              </a:rPr>
              <a:t>12</a:t>
            </a:r>
            <a:endParaRPr lang="en-US" sz="700" dirty="0"/>
          </a:p>
        </p:txBody>
      </p:sp>
      <p:sp>
        <p:nvSpPr>
          <p:cNvPr id="11" name="Text 2"/>
          <p:cNvSpPr txBox="1"/>
          <p:nvPr/>
        </p:nvSpPr>
        <p:spPr>
          <a:xfrm>
            <a:off x="3572289" y="1088225"/>
            <a:ext cx="4172400" cy="896700"/>
          </a:xfrm>
          <a:prstGeom prst="rect">
            <a:avLst/>
          </a:prstGeom>
          <a:noFill/>
          <a:ln/>
        </p:spPr>
        <p:txBody>
          <a:bodyPr wrap="square" lIns="0" tIns="0" rIns="0" bIns="0" rtlCol="0" anchor="t"/>
          <a:lstStyle/>
          <a:p>
            <a:pPr algn="l" indent="0" marL="0">
              <a:lnSpc>
                <a:spcPct val="115000"/>
              </a:lnSpc>
              <a:buNone/>
            </a:pPr>
            <a:r>
              <a:rPr lang="en-US" sz="1100" b="1" dirty="0">
                <a:solidFill>
                  <a:srgbClr val="FFFFFF"/>
                </a:solidFill>
                <a:latin typeface="Arial" pitchFamily="34" charset="0"/>
                <a:ea typeface="Arial" pitchFamily="34" charset="-122"/>
                <a:cs typeface="Arial" pitchFamily="34" charset="-120"/>
              </a:rPr>
              <a:t>Уточняющие вопросы
</a:t>
            </a:r>
            <a:pPr algn="l" indent="0" marL="0">
              <a:lnSpc>
                <a:spcPct val="115000"/>
              </a:lnSpc>
              <a:buNone/>
            </a:pPr>
            <a:r>
              <a:rPr lang="en-US" sz="2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800" dirty="0">
                <a:solidFill>
                  <a:srgbClr val="FFFFFF"/>
                </a:solidFill>
                <a:latin typeface="Arial" pitchFamily="34" charset="0"/>
                <a:ea typeface="Arial" pitchFamily="34" charset="-122"/>
                <a:cs typeface="Arial" pitchFamily="34" charset="-120"/>
              </a:rPr>
              <a:t>Короткие вопросы вроде Really? Why? And you? What about you? показывают интерес к собеседнику и помогают разговору не остановиться после одной-двух реплик.
</a:t>
            </a:r>
            <a:endParaRPr lang="en-US" sz="1100" dirty="0"/>
          </a:p>
        </p:txBody>
      </p:sp>
      <p:sp>
        <p:nvSpPr>
          <p:cNvPr id="12" name="Text 3"/>
          <p:cNvSpPr txBox="1"/>
          <p:nvPr/>
        </p:nvSpPr>
        <p:spPr>
          <a:xfrm>
            <a:off x="2748008" y="2051038"/>
            <a:ext cx="4172400" cy="896700"/>
          </a:xfrm>
          <a:prstGeom prst="rect">
            <a:avLst/>
          </a:prstGeom>
          <a:noFill/>
          <a:ln/>
        </p:spPr>
        <p:txBody>
          <a:bodyPr wrap="square" lIns="0" tIns="0" rIns="0" bIns="0" rtlCol="0" anchor="t"/>
          <a:lstStyle/>
          <a:p>
            <a:pPr algn="l" indent="0" marL="0">
              <a:lnSpc>
                <a:spcPct val="115000"/>
              </a:lnSpc>
              <a:buNone/>
            </a:pPr>
            <a:r>
              <a:rPr lang="en-US" sz="1100" b="1" dirty="0">
                <a:solidFill>
                  <a:srgbClr val="FFFFFF"/>
                </a:solidFill>
                <a:latin typeface="Arial" pitchFamily="34" charset="0"/>
                <a:ea typeface="Arial" pitchFamily="34" charset="-122"/>
                <a:cs typeface="Arial" pitchFamily="34" charset="-120"/>
              </a:rPr>
              <a:t>Короткие ответы
</a:t>
            </a:r>
            <a:pPr algn="l" indent="0" marL="0">
              <a:lnSpc>
                <a:spcPct val="115000"/>
              </a:lnSpc>
              <a:buNone/>
            </a:pPr>
            <a:r>
              <a:rPr lang="en-US" sz="2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800" dirty="0">
                <a:solidFill>
                  <a:srgbClr val="FFFFFF"/>
                </a:solidFill>
                <a:latin typeface="Arial" pitchFamily="34" charset="0"/>
                <a:ea typeface="Arial" pitchFamily="34" charset="-122"/>
                <a:cs typeface="Arial" pitchFamily="34" charset="-120"/>
              </a:rPr>
              <a:t>Ответы из одного-двух предложений звучат естественно и понятны для 5 класса: Yes, I do. I like tennis. No, I don’t. I like chess.
</a:t>
            </a:r>
            <a:endParaRPr lang="en-US" sz="1100" dirty="0"/>
          </a:p>
        </p:txBody>
      </p:sp>
      <p:sp>
        <p:nvSpPr>
          <p:cNvPr id="13" name="Text 4"/>
          <p:cNvSpPr txBox="1"/>
          <p:nvPr/>
        </p:nvSpPr>
        <p:spPr>
          <a:xfrm>
            <a:off x="1890118" y="3013851"/>
            <a:ext cx="4172400" cy="896700"/>
          </a:xfrm>
          <a:prstGeom prst="rect">
            <a:avLst/>
          </a:prstGeom>
          <a:noFill/>
          <a:ln/>
        </p:spPr>
        <p:txBody>
          <a:bodyPr wrap="square" lIns="0" tIns="0" rIns="0" bIns="0" rtlCol="0" anchor="t"/>
          <a:lstStyle/>
          <a:p>
            <a:pPr algn="l" indent="0" marL="0">
              <a:lnSpc>
                <a:spcPct val="115000"/>
              </a:lnSpc>
              <a:buNone/>
            </a:pPr>
            <a:r>
              <a:rPr lang="en-US" sz="1100" b="1" dirty="0">
                <a:solidFill>
                  <a:srgbClr val="FFFFFF"/>
                </a:solidFill>
                <a:latin typeface="Arial" pitchFamily="34" charset="0"/>
                <a:ea typeface="Arial" pitchFamily="34" charset="-122"/>
                <a:cs typeface="Arial" pitchFamily="34" charset="-120"/>
              </a:rPr>
              <a:t>Вежливые слова
</a:t>
            </a:r>
            <a:pPr algn="l" indent="0" marL="0">
              <a:lnSpc>
                <a:spcPct val="115000"/>
              </a:lnSpc>
              <a:buNone/>
            </a:pPr>
            <a:r>
              <a:rPr lang="en-US" sz="2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800" dirty="0">
                <a:solidFill>
                  <a:srgbClr val="FFFFFF"/>
                </a:solidFill>
                <a:latin typeface="Arial" pitchFamily="34" charset="0"/>
                <a:ea typeface="Arial" pitchFamily="34" charset="-122"/>
                <a:cs typeface="Arial" pitchFamily="34" charset="-120"/>
              </a:rPr>
              <a:t>Please, thank you, sorry, nice to meet you делают общение дружелюбным и спокойным. Они особенно важны в школьном диалоге, где тон разговора тоже имеет значение.
</a:t>
            </a:r>
            <a:endParaRPr lang="en-US" sz="1100" dirty="0"/>
          </a:p>
        </p:txBody>
      </p:sp>
      <p:sp>
        <p:nvSpPr>
          <p:cNvPr id="14" name="Text 5"/>
          <p:cNvSpPr txBox="1"/>
          <p:nvPr/>
        </p:nvSpPr>
        <p:spPr>
          <a:xfrm>
            <a:off x="1065823" y="3976665"/>
            <a:ext cx="4172400" cy="896700"/>
          </a:xfrm>
          <a:prstGeom prst="rect">
            <a:avLst/>
          </a:prstGeom>
          <a:noFill/>
          <a:ln/>
        </p:spPr>
        <p:txBody>
          <a:bodyPr wrap="square" lIns="0" tIns="0" rIns="0" bIns="0" rtlCol="0" anchor="t"/>
          <a:lstStyle/>
          <a:p>
            <a:pPr algn="l" indent="0" marL="0">
              <a:lnSpc>
                <a:spcPct val="115000"/>
              </a:lnSpc>
              <a:buNone/>
            </a:pPr>
            <a:r>
              <a:rPr lang="en-US" sz="1100" b="1" dirty="0">
                <a:solidFill>
                  <a:srgbClr val="FFFFFF"/>
                </a:solidFill>
                <a:latin typeface="Arial" pitchFamily="34" charset="0"/>
                <a:ea typeface="Arial" pitchFamily="34" charset="-122"/>
                <a:cs typeface="Arial" pitchFamily="34" charset="-120"/>
              </a:rPr>
              <a:t>Простая речь
</a:t>
            </a:r>
            <a:pPr algn="l" indent="0" marL="0">
              <a:lnSpc>
                <a:spcPct val="115000"/>
              </a:lnSpc>
              <a:buNone/>
            </a:pPr>
            <a:r>
              <a:rPr lang="en-US" sz="2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800" dirty="0">
                <a:solidFill>
                  <a:srgbClr val="FFFFFF"/>
                </a:solidFill>
                <a:latin typeface="Arial" pitchFamily="34" charset="0"/>
                <a:ea typeface="Arial" pitchFamily="34" charset="-122"/>
                <a:cs typeface="Arial" pitchFamily="34" charset="-120"/>
              </a:rPr>
              <a:t>Для такого общения не нужны длинные фразы и сложная грамматика. Чем яснее и короче ответ, тем легче поддерживать беседу и задавать следующий вопрос.
</a:t>
            </a:r>
            <a:endParaRPr lang="en-US" sz="11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270000" y="1500043"/>
            <a:ext cx="5163300" cy="2422195"/>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5774500" y="1220748"/>
            <a:ext cx="3099300" cy="1408800"/>
          </a:xfrm>
          <a:prstGeom prst="rect">
            <a:avLst/>
          </a:prstGeom>
          <a:noFill/>
          <a:ln/>
        </p:spPr>
        <p:txBody>
          <a:bodyPr wrap="square" lIns="0" tIns="0" rIns="0" bIns="0" rtlCol="0" anchor="b"/>
          <a:lstStyle/>
          <a:p>
            <a:pPr algn="l" indent="0" marL="0">
              <a:lnSpc>
                <a:spcPct val="115000"/>
              </a:lnSpc>
              <a:buNone/>
            </a:pPr>
            <a:r>
              <a:rPr lang="en-US" sz="1100" dirty="0">
                <a:solidFill>
                  <a:srgbClr val="FFFFFF"/>
                </a:solidFill>
                <a:latin typeface="Arial" pitchFamily="34" charset="0"/>
                <a:ea typeface="Arial" pitchFamily="34" charset="-122"/>
                <a:cs typeface="Arial" pitchFamily="34" charset="-120"/>
              </a:rPr>
              <a:t>Сравнение типичных ошибок помогает быстрее запомнить правильные модели приветствия, вопросов и ответов.
</a:t>
            </a:r>
            <a:endParaRPr lang="en-US" sz="1100" dirty="0"/>
          </a:p>
        </p:txBody>
      </p:sp>
      <p:sp>
        <p:nvSpPr>
          <p:cNvPr id="6" name="Text 1"/>
          <p:cNvSpPr txBox="1"/>
          <p:nvPr/>
        </p:nvSpPr>
        <p:spPr>
          <a:xfrm>
            <a:off x="2489800" y="450000"/>
            <a:ext cx="6384000" cy="540900"/>
          </a:xfrm>
          <a:prstGeom prst="rect">
            <a:avLst/>
          </a:prstGeom>
          <a:noFill/>
          <a:ln/>
        </p:spPr>
        <p:txBody>
          <a:bodyPr wrap="square" lIns="0" tIns="0" rIns="0" bIns="0" rtlCol="0" anchor="t"/>
          <a:lstStyle/>
          <a:p>
            <a:pPr algn="l" indent="0" marL="0">
              <a:lnSpc>
                <a:spcPct val="100000"/>
              </a:lnSpc>
              <a:buNone/>
            </a:pPr>
            <a:r>
              <a:rPr lang="en-US" sz="2000" b="1" dirty="0">
                <a:solidFill>
                  <a:srgbClr val="FFFFFF"/>
                </a:solidFill>
                <a:latin typeface="Arial" pitchFamily="34" charset="0"/>
                <a:ea typeface="Arial" pitchFamily="34" charset="-122"/>
                <a:cs typeface="Arial" pitchFamily="34" charset="-120"/>
              </a:rPr>
              <a:t>Ошибки, которые часто встречаются в теме знакомства
</a:t>
            </a:r>
            <a:endParaRPr lang="en-US" sz="2000" dirty="0"/>
          </a:p>
        </p:txBody>
      </p:sp>
      <p:sp>
        <p:nvSpPr>
          <p:cNvPr id="7" name="Text 2"/>
          <p:cNvSpPr txBox="1"/>
          <p:nvPr/>
        </p:nvSpPr>
        <p:spPr>
          <a:xfrm>
            <a:off x="7838325" y="4872200"/>
            <a:ext cx="1035600" cy="145800"/>
          </a:xfrm>
          <a:prstGeom prst="rect">
            <a:avLst/>
          </a:prstGeom>
          <a:noFill/>
          <a:ln/>
        </p:spPr>
        <p:txBody>
          <a:bodyPr wrap="square" lIns="0" tIns="0" rIns="0" bIns="0" rtlCol="0" anchor="t"/>
          <a:lstStyle/>
          <a:p>
            <a:pPr algn="r" indent="0" marL="0">
              <a:lnSpc>
                <a:spcPct val="115000"/>
              </a:lnSpc>
              <a:buNone/>
            </a:pPr>
            <a:r>
              <a:rPr lang="en-US" sz="700" dirty="0">
                <a:solidFill>
                  <a:srgbClr val="FFFFFF"/>
                </a:solidFill>
                <a:latin typeface="Arial" pitchFamily="34" charset="0"/>
                <a:ea typeface="Arial" pitchFamily="34" charset="-122"/>
                <a:cs typeface="Arial" pitchFamily="34" charset="-120"/>
              </a:rPr>
              <a:t>13</a:t>
            </a:r>
            <a:endParaRPr lang="en-US" sz="700" dirty="0"/>
          </a:p>
        </p:txBody>
      </p:sp>
      <p:sp>
        <p:nvSpPr>
          <p:cNvPr id="8" name="Text 3"/>
          <p:cNvSpPr txBox="1"/>
          <p:nvPr/>
        </p:nvSpPr>
        <p:spPr>
          <a:xfrm>
            <a:off x="5774500" y="2792805"/>
            <a:ext cx="3099300" cy="1408800"/>
          </a:xfrm>
          <a:prstGeom prst="rect">
            <a:avLst/>
          </a:prstGeom>
          <a:noFill/>
          <a:ln/>
        </p:spPr>
        <p:txBody>
          <a:bodyPr wrap="square" lIns="0" tIns="0" rIns="0" bIns="0" rtlCol="0" anchor="t"/>
          <a:lstStyle/>
          <a:p>
            <a:pPr algn="l" indent="0" marL="0">
              <a:lnSpc>
                <a:spcPct val="115000"/>
              </a:lnSpc>
              <a:buNone/>
            </a:pPr>
            <a:r>
              <a:rPr lang="en-US" sz="1100" dirty="0">
                <a:solidFill>
                  <a:srgbClr val="FFFFFF"/>
                </a:solidFill>
                <a:latin typeface="Arial" pitchFamily="34" charset="0"/>
                <a:ea typeface="Arial" pitchFamily="34" charset="-122"/>
                <a:cs typeface="Arial" pitchFamily="34" charset="-120"/>
              </a:rPr>
              <a:t>Чаще всего ошибки связаны не со словами, а с порядком слов и формой глагола. Если помнить образец, короткие фразы строятся быстро и без лишних сомнений.
</a:t>
            </a:r>
            <a:endParaRPr lang="en-US" sz="1100" dirty="0"/>
          </a:p>
        </p:txBody>
      </p:sp>
      <p:sp>
        <p:nvSpPr>
          <p:cNvPr id="9" name="Text 4"/>
          <p:cNvSpPr txBox="1"/>
          <p:nvPr/>
        </p:nvSpPr>
        <p:spPr>
          <a:xfrm>
            <a:off x="270000" y="4325802"/>
            <a:ext cx="5163300" cy="237000"/>
          </a:xfrm>
          <a:prstGeom prst="rect">
            <a:avLst/>
          </a:prstGeom>
          <a:noFill/>
          <a:ln/>
        </p:spPr>
        <p:txBody>
          <a:bodyPr wrap="square" lIns="0" tIns="0" rIns="0" bIns="0" rtlCol="0" anchor="t"/>
          <a:lstStyle/>
          <a:p>
            <a:pPr algn="l" indent="0" marL="0">
              <a:lnSpc>
                <a:spcPct val="115000"/>
              </a:lnSpc>
              <a:buNone/>
            </a:pPr>
            <a:r>
              <a:rPr lang="en-US" sz="800" dirty="0">
                <a:solidFill>
                  <a:srgbClr val="FFFFFF"/>
                </a:solidFill>
                <a:latin typeface="Arial" pitchFamily="34" charset="0"/>
                <a:ea typeface="Arial" pitchFamily="34" charset="-122"/>
                <a:cs typeface="Arial" pitchFamily="34" charset="-120"/>
              </a:rPr>
              <a:t>Учебные модели для темы «знакомство» в 5 классе
</a:t>
            </a:r>
            <a:endParaRPr lang="en-US" sz="8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270000" y="1222643"/>
            <a:ext cx="5163300" cy="2976995"/>
          </a:xfrm>
          <a:prstGeom prst="rect">
            <a:avLst/>
          </a:prstGeom>
        </p:spPr>
      </p:pic>
      <p:sp>
        <p:nvSpPr>
          <p:cNvPr id="4" name="Text 0"/>
          <p:cNvSpPr txBox="1"/>
          <p:nvPr/>
        </p:nvSpPr>
        <p:spPr>
          <a:xfrm>
            <a:off x="5774500" y="1452687"/>
            <a:ext cx="3099300" cy="1189500"/>
          </a:xfrm>
          <a:prstGeom prst="rect">
            <a:avLst/>
          </a:prstGeom>
          <a:noFill/>
          <a:ln/>
        </p:spPr>
        <p:txBody>
          <a:bodyPr wrap="square" lIns="0" tIns="0" rIns="0" bIns="0" rtlCol="0" anchor="b"/>
          <a:lstStyle/>
          <a:p>
            <a:pPr algn="l" indent="0" marL="0">
              <a:lnSpc>
                <a:spcPct val="115000"/>
              </a:lnSpc>
              <a:buNone/>
            </a:pPr>
            <a:r>
              <a:rPr lang="en-US" sz="1100" dirty="0">
                <a:solidFill>
                  <a:srgbClr val="FFFFFF"/>
                </a:solidFill>
                <a:latin typeface="Arial" pitchFamily="34" charset="0"/>
                <a:ea typeface="Arial" pitchFamily="34" charset="-122"/>
                <a:cs typeface="Arial" pitchFamily="34" charset="-120"/>
              </a:rPr>
              <a:t>Обычно школьники начинают с тем, которые легко назвать одним-двумя словами и обсудить без долгих объяснений.
</a:t>
            </a:r>
            <a:endParaRPr lang="en-US" sz="1100" dirty="0"/>
          </a:p>
        </p:txBody>
      </p:sp>
      <p:sp>
        <p:nvSpPr>
          <p:cNvPr id="5" name="Text 1"/>
          <p:cNvSpPr txBox="1"/>
          <p:nvPr/>
        </p:nvSpPr>
        <p:spPr>
          <a:xfrm>
            <a:off x="270000" y="450000"/>
            <a:ext cx="6384000" cy="540900"/>
          </a:xfrm>
          <a:prstGeom prst="rect">
            <a:avLst/>
          </a:prstGeom>
          <a:noFill/>
          <a:ln/>
        </p:spPr>
        <p:txBody>
          <a:bodyPr wrap="square" lIns="0" tIns="0" rIns="0" bIns="0" rtlCol="0" anchor="t"/>
          <a:lstStyle/>
          <a:p>
            <a:pPr algn="l" indent="0" marL="0">
              <a:lnSpc>
                <a:spcPct val="100000"/>
              </a:lnSpc>
              <a:buNone/>
            </a:pPr>
            <a:r>
              <a:rPr lang="en-US" sz="2000" b="1" dirty="0">
                <a:solidFill>
                  <a:srgbClr val="FFFFFF"/>
                </a:solidFill>
                <a:latin typeface="Arial" pitchFamily="34" charset="0"/>
                <a:ea typeface="Arial" pitchFamily="34" charset="-122"/>
                <a:cs typeface="Arial" pitchFamily="34" charset="-120"/>
              </a:rPr>
              <a:t>Чем школьники чаще всего делятся в разговоре о друзьях
</a:t>
            </a:r>
            <a:endParaRPr lang="en-US" sz="2000" dirty="0"/>
          </a:p>
        </p:txBody>
      </p:sp>
      <p:sp>
        <p:nvSpPr>
          <p:cNvPr id="6" name="Text 2"/>
          <p:cNvSpPr txBox="1"/>
          <p:nvPr/>
        </p:nvSpPr>
        <p:spPr>
          <a:xfrm>
            <a:off x="7838325" y="4872200"/>
            <a:ext cx="1035600" cy="145800"/>
          </a:xfrm>
          <a:prstGeom prst="rect">
            <a:avLst/>
          </a:prstGeom>
          <a:noFill/>
          <a:ln/>
        </p:spPr>
        <p:txBody>
          <a:bodyPr wrap="square" lIns="0" tIns="0" rIns="0" bIns="0" rtlCol="0" anchor="t"/>
          <a:lstStyle/>
          <a:p>
            <a:pPr algn="r" indent="0" marL="0">
              <a:lnSpc>
                <a:spcPct val="115000"/>
              </a:lnSpc>
              <a:buNone/>
            </a:pPr>
            <a:r>
              <a:rPr lang="en-US" sz="700" dirty="0">
                <a:solidFill>
                  <a:srgbClr val="FFFFFF"/>
                </a:solidFill>
                <a:latin typeface="Arial" pitchFamily="34" charset="0"/>
                <a:ea typeface="Arial" pitchFamily="34" charset="-122"/>
                <a:cs typeface="Arial" pitchFamily="34" charset="-120"/>
              </a:rPr>
              <a:t>14</a:t>
            </a:r>
            <a:endParaRPr lang="en-US" sz="700" dirty="0"/>
          </a:p>
        </p:txBody>
      </p:sp>
      <p:sp>
        <p:nvSpPr>
          <p:cNvPr id="7" name="Text 3"/>
          <p:cNvSpPr txBox="1"/>
          <p:nvPr/>
        </p:nvSpPr>
        <p:spPr>
          <a:xfrm>
            <a:off x="5774500" y="2780108"/>
            <a:ext cx="3099300" cy="1189500"/>
          </a:xfrm>
          <a:prstGeom prst="rect">
            <a:avLst/>
          </a:prstGeom>
          <a:noFill/>
          <a:ln/>
        </p:spPr>
        <p:txBody>
          <a:bodyPr wrap="square" lIns="0" tIns="0" rIns="0" bIns="0" rtlCol="0" anchor="t"/>
          <a:lstStyle/>
          <a:p>
            <a:pPr algn="l" indent="0" marL="0">
              <a:lnSpc>
                <a:spcPct val="115000"/>
              </a:lnSpc>
              <a:buNone/>
            </a:pPr>
            <a:r>
              <a:rPr lang="en-US" sz="1100" dirty="0">
                <a:solidFill>
                  <a:srgbClr val="FFFFFF"/>
                </a:solidFill>
                <a:latin typeface="Arial" pitchFamily="34" charset="0"/>
                <a:ea typeface="Arial" pitchFamily="34" charset="-122"/>
                <a:cs typeface="Arial" pitchFamily="34" charset="-120"/>
              </a:rPr>
              <a:t>Самыми удобными для знакомства оказываются hobbies, games и sports: они быстро находят общий язык и дают повод для следующего вопроса.
</a:t>
            </a:r>
            <a:endParaRPr lang="en-US" sz="1100" dirty="0"/>
          </a:p>
        </p:txBody>
      </p:sp>
      <p:sp>
        <p:nvSpPr>
          <p:cNvPr id="8" name="Text 4"/>
          <p:cNvSpPr txBox="1"/>
          <p:nvPr/>
        </p:nvSpPr>
        <p:spPr>
          <a:xfrm>
            <a:off x="270000" y="4325802"/>
            <a:ext cx="5163300" cy="237000"/>
          </a:xfrm>
          <a:prstGeom prst="rect">
            <a:avLst/>
          </a:prstGeom>
          <a:noFill/>
          <a:ln/>
        </p:spPr>
        <p:txBody>
          <a:bodyPr wrap="square" lIns="0" tIns="0" rIns="0" bIns="0" rtlCol="0" anchor="t"/>
          <a:lstStyle/>
          <a:p>
            <a:pPr algn="l" indent="0" marL="0">
              <a:lnSpc>
                <a:spcPct val="115000"/>
              </a:lnSpc>
              <a:buNone/>
            </a:pPr>
            <a:r>
              <a:rPr lang="en-US" sz="800" dirty="0">
                <a:solidFill>
                  <a:srgbClr val="FFFFFF"/>
                </a:solidFill>
                <a:latin typeface="Arial" pitchFamily="34" charset="0"/>
                <a:ea typeface="Arial" pitchFamily="34" charset="-122"/>
                <a:cs typeface="Arial" pitchFamily="34" charset="-120"/>
              </a:rPr>
              <a:t>Обобщение типичных тем школьного общения в 5 классе
</a:t>
            </a:r>
            <a:endParaRPr lang="en-US" sz="8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220975" y="2702312"/>
            <a:ext cx="8702100" cy="2167027"/>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pic>
        <p:nvPicPr>
          <p:cNvPr id="9" name="Image 7" descr="preencoded.png">    </p:cNvPr>
          <p:cNvPicPr>
            <a:picLocks noChangeAspect="1"/>
          </p:cNvPicPr>
          <p:nvPr/>
        </p:nvPicPr>
        <p:blipFill>
          <a:blip r:embed="rId8"/>
          <a:stretch>
            <a:fillRect/>
          </a:stretch>
        </p:blipFill>
        <p:spPr>
          <a:xfrm>
            <a:off x="0" y="0"/>
            <a:ext cx="9144000" cy="5143500"/>
          </a:xfrm>
          <a:prstGeom prst="rect">
            <a:avLst/>
          </a:prstGeom>
        </p:spPr>
      </p:pic>
      <p:sp>
        <p:nvSpPr>
          <p:cNvPr id="10" name="Text 0"/>
          <p:cNvSpPr txBox="1"/>
          <p:nvPr/>
        </p:nvSpPr>
        <p:spPr>
          <a:xfrm>
            <a:off x="270000" y="448775"/>
            <a:ext cx="8604000" cy="547500"/>
          </a:xfrm>
          <a:prstGeom prst="rect">
            <a:avLst/>
          </a:prstGeom>
          <a:noFill/>
          <a:ln/>
        </p:spPr>
        <p:txBody>
          <a:bodyPr wrap="square" lIns="0" tIns="0" rIns="0" bIns="0" rtlCol="0" anchor="t"/>
          <a:lstStyle/>
          <a:p>
            <a:pPr algn="l" indent="0" marL="0">
              <a:lnSpc>
                <a:spcPct val="100000"/>
              </a:lnSpc>
              <a:buNone/>
            </a:pPr>
            <a:r>
              <a:rPr lang="en-US" sz="2000" b="1" dirty="0">
                <a:solidFill>
                  <a:srgbClr val="FFFFFF"/>
                </a:solidFill>
                <a:latin typeface="Arial" pitchFamily="34" charset="0"/>
                <a:ea typeface="Arial" pitchFamily="34" charset="-122"/>
                <a:cs typeface="Arial" pitchFamily="34" charset="-120"/>
              </a:rPr>
              <a:t>Мой новый друг в школьной жизни
</a:t>
            </a:r>
            <a:endParaRPr lang="en-US" sz="2000" dirty="0"/>
          </a:p>
        </p:txBody>
      </p:sp>
      <p:sp>
        <p:nvSpPr>
          <p:cNvPr id="11" name="Text 1"/>
          <p:cNvSpPr txBox="1"/>
          <p:nvPr/>
        </p:nvSpPr>
        <p:spPr>
          <a:xfrm>
            <a:off x="7838325" y="4872200"/>
            <a:ext cx="1035600" cy="145800"/>
          </a:xfrm>
          <a:prstGeom prst="rect">
            <a:avLst/>
          </a:prstGeom>
          <a:noFill/>
          <a:ln/>
        </p:spPr>
        <p:txBody>
          <a:bodyPr wrap="square" lIns="0" tIns="0" rIns="0" bIns="0" rtlCol="0" anchor="t"/>
          <a:lstStyle/>
          <a:p>
            <a:pPr algn="r" indent="0" marL="0">
              <a:lnSpc>
                <a:spcPct val="115000"/>
              </a:lnSpc>
              <a:buNone/>
            </a:pPr>
            <a:r>
              <a:rPr lang="en-US" sz="700" dirty="0">
                <a:solidFill>
                  <a:srgbClr val="FFFFFF"/>
                </a:solidFill>
                <a:latin typeface="Arial" pitchFamily="34" charset="0"/>
                <a:ea typeface="Arial" pitchFamily="34" charset="-122"/>
                <a:cs typeface="Arial" pitchFamily="34" charset="-120"/>
              </a:rPr>
              <a:t>15</a:t>
            </a:r>
            <a:endParaRPr lang="en-US" sz="700" dirty="0"/>
          </a:p>
        </p:txBody>
      </p:sp>
      <p:sp>
        <p:nvSpPr>
          <p:cNvPr id="12" name="Text 2"/>
          <p:cNvSpPr txBox="1"/>
          <p:nvPr/>
        </p:nvSpPr>
        <p:spPr>
          <a:xfrm>
            <a:off x="269950" y="1408070"/>
            <a:ext cx="2070900" cy="1255800"/>
          </a:xfrm>
          <a:prstGeom prst="rect">
            <a:avLst/>
          </a:prstGeom>
          <a:noFill/>
          <a:ln/>
        </p:spPr>
        <p:txBody>
          <a:bodyPr wrap="square" lIns="0" tIns="0" rIns="0" bIns="0" rtlCol="0" anchor="t"/>
          <a:lstStyle/>
          <a:p>
            <a:pPr algn="l" indent="0" marL="0">
              <a:lnSpc>
                <a:spcPct val="115000"/>
              </a:lnSpc>
              <a:buNone/>
            </a:pPr>
            <a:r>
              <a:rPr lang="en-US" sz="1215" b="1" dirty="0">
                <a:solidFill>
                  <a:srgbClr val="FFFFFF"/>
                </a:solidFill>
                <a:latin typeface="Arial" pitchFamily="34" charset="0"/>
                <a:ea typeface="Arial" pitchFamily="34" charset="-122"/>
                <a:cs typeface="Arial" pitchFamily="34" charset="-120"/>
              </a:rPr>
              <a:t>На уроке
</a:t>
            </a:r>
            <a:pPr algn="l" indent="0" marL="0">
              <a:lnSpc>
                <a:spcPct val="115000"/>
              </a:lnSpc>
              <a:buNone/>
            </a:pPr>
            <a:r>
              <a:rPr lang="en-US" sz="4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Новый друг часто появляется рядом за партой или в парной работе. Совместное задание помогает быстрее познакомиться, обменяться именами и узнать, кто что любит.
</a:t>
            </a:r>
            <a:endParaRPr lang="en-US" sz="1215" dirty="0"/>
          </a:p>
        </p:txBody>
      </p:sp>
      <p:sp>
        <p:nvSpPr>
          <p:cNvPr id="13" name="Text 3"/>
          <p:cNvSpPr txBox="1"/>
          <p:nvPr/>
        </p:nvSpPr>
        <p:spPr>
          <a:xfrm>
            <a:off x="2447683" y="1408070"/>
            <a:ext cx="2070900" cy="1255800"/>
          </a:xfrm>
          <a:prstGeom prst="rect">
            <a:avLst/>
          </a:prstGeom>
          <a:noFill/>
          <a:ln/>
        </p:spPr>
        <p:txBody>
          <a:bodyPr wrap="square" lIns="0" tIns="0" rIns="0" bIns="0" rtlCol="0" anchor="t"/>
          <a:lstStyle/>
          <a:p>
            <a:pPr algn="l" indent="0" marL="0">
              <a:lnSpc>
                <a:spcPct val="115000"/>
              </a:lnSpc>
              <a:buNone/>
            </a:pPr>
            <a:r>
              <a:rPr lang="en-US" sz="1215" b="1" dirty="0">
                <a:solidFill>
                  <a:srgbClr val="FFFFFF"/>
                </a:solidFill>
                <a:latin typeface="Arial" pitchFamily="34" charset="0"/>
                <a:ea typeface="Arial" pitchFamily="34" charset="-122"/>
                <a:cs typeface="Arial" pitchFamily="34" charset="-120"/>
              </a:rPr>
              <a:t>На перемене
</a:t>
            </a:r>
            <a:pPr algn="l" indent="0" marL="0">
              <a:lnSpc>
                <a:spcPct val="115000"/>
              </a:lnSpc>
              <a:buNone/>
            </a:pPr>
            <a:r>
              <a:rPr lang="en-US" sz="4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Во время перемены легче начать разговор без напряжения. Можно спросить о домашнем задании, школьных предметах или предложить вместе пройти в столовую.
</a:t>
            </a:r>
            <a:endParaRPr lang="en-US" sz="1215" dirty="0"/>
          </a:p>
        </p:txBody>
      </p:sp>
      <p:sp>
        <p:nvSpPr>
          <p:cNvPr id="14" name="Text 4"/>
          <p:cNvSpPr txBox="1"/>
          <p:nvPr/>
        </p:nvSpPr>
        <p:spPr>
          <a:xfrm>
            <a:off x="4625416" y="1408070"/>
            <a:ext cx="2070900" cy="1255800"/>
          </a:xfrm>
          <a:prstGeom prst="rect">
            <a:avLst/>
          </a:prstGeom>
          <a:noFill/>
          <a:ln/>
        </p:spPr>
        <p:txBody>
          <a:bodyPr wrap="square" lIns="0" tIns="0" rIns="0" bIns="0" rtlCol="0" anchor="t"/>
          <a:lstStyle/>
          <a:p>
            <a:pPr algn="l" indent="0" marL="0">
              <a:lnSpc>
                <a:spcPct val="115000"/>
              </a:lnSpc>
              <a:buNone/>
            </a:pPr>
            <a:r>
              <a:rPr lang="en-US" sz="1215" b="1" dirty="0">
                <a:solidFill>
                  <a:srgbClr val="FFFFFF"/>
                </a:solidFill>
                <a:latin typeface="Arial" pitchFamily="34" charset="0"/>
                <a:ea typeface="Arial" pitchFamily="34" charset="-122"/>
                <a:cs typeface="Arial" pitchFamily="34" charset="-120"/>
              </a:rPr>
              <a:t>После уроков
</a:t>
            </a:r>
            <a:pPr algn="l" indent="0" marL="0">
              <a:lnSpc>
                <a:spcPct val="115000"/>
              </a:lnSpc>
              <a:buNone/>
            </a:pPr>
            <a:r>
              <a:rPr lang="en-US" sz="4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Общие игры, кружки и спортивные секции дают больше поводов для общения. Когда дети делают что-то вместе, дружба становится естественной и более устойчивой.
</a:t>
            </a:r>
            <a:endParaRPr lang="en-US" sz="1215" dirty="0"/>
          </a:p>
        </p:txBody>
      </p:sp>
      <p:sp>
        <p:nvSpPr>
          <p:cNvPr id="15" name="Text 5"/>
          <p:cNvSpPr txBox="1"/>
          <p:nvPr/>
        </p:nvSpPr>
        <p:spPr>
          <a:xfrm>
            <a:off x="6803148" y="1408070"/>
            <a:ext cx="2070900" cy="1255800"/>
          </a:xfrm>
          <a:prstGeom prst="rect">
            <a:avLst/>
          </a:prstGeom>
          <a:noFill/>
          <a:ln/>
        </p:spPr>
        <p:txBody>
          <a:bodyPr wrap="square" lIns="0" tIns="0" rIns="0" bIns="0" rtlCol="0" anchor="t"/>
          <a:lstStyle/>
          <a:p>
            <a:pPr algn="l" indent="0" marL="0">
              <a:lnSpc>
                <a:spcPct val="115000"/>
              </a:lnSpc>
              <a:buNone/>
            </a:pPr>
            <a:r>
              <a:rPr lang="en-US" sz="1215" b="1" dirty="0">
                <a:solidFill>
                  <a:srgbClr val="FFFFFF"/>
                </a:solidFill>
                <a:latin typeface="Arial" pitchFamily="34" charset="0"/>
                <a:ea typeface="Arial" pitchFamily="34" charset="-122"/>
                <a:cs typeface="Arial" pitchFamily="34" charset="-120"/>
              </a:rPr>
              <a:t>В школьном коридоре
</a:t>
            </a:r>
            <a:pPr algn="l" indent="0" marL="0">
              <a:lnSpc>
                <a:spcPct val="115000"/>
              </a:lnSpc>
              <a:buNone/>
            </a:pPr>
            <a:r>
              <a:rPr lang="en-US" sz="4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Даже короткая встреча в коридоре может стать началом знакомства. Улыбка, простое приветствие и вежливый вопрос помогают создать доброжелательную атмосферу.
</a:t>
            </a:r>
            <a:endParaRPr lang="en-US" sz="1215"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sp>
        <p:nvSpPr>
          <p:cNvPr id="8" name="Text 0"/>
          <p:cNvSpPr txBox="1"/>
          <p:nvPr/>
        </p:nvSpPr>
        <p:spPr>
          <a:xfrm>
            <a:off x="270000" y="448775"/>
            <a:ext cx="8604000" cy="547500"/>
          </a:xfrm>
          <a:prstGeom prst="rect">
            <a:avLst/>
          </a:prstGeom>
          <a:noFill/>
          <a:ln/>
        </p:spPr>
        <p:txBody>
          <a:bodyPr wrap="square" lIns="0" tIns="0" rIns="0" bIns="0" rtlCol="0" anchor="t"/>
          <a:lstStyle/>
          <a:p>
            <a:pPr algn="l" indent="0" marL="0">
              <a:lnSpc>
                <a:spcPct val="100000"/>
              </a:lnSpc>
              <a:buNone/>
            </a:pPr>
            <a:r>
              <a:rPr lang="en-US" sz="2000" b="1" dirty="0">
                <a:solidFill>
                  <a:srgbClr val="FFFFFF"/>
                </a:solidFill>
                <a:latin typeface="Arial" pitchFamily="34" charset="0"/>
                <a:ea typeface="Arial" pitchFamily="34" charset="-122"/>
                <a:cs typeface="Arial" pitchFamily="34" charset="-120"/>
              </a:rPr>
              <a:t>Как вежливо согласиться и не согласиться
</a:t>
            </a:r>
            <a:endParaRPr lang="en-US" sz="2000" dirty="0"/>
          </a:p>
        </p:txBody>
      </p:sp>
      <p:sp>
        <p:nvSpPr>
          <p:cNvPr id="9" name="Text 1"/>
          <p:cNvSpPr txBox="1"/>
          <p:nvPr/>
        </p:nvSpPr>
        <p:spPr>
          <a:xfrm>
            <a:off x="270000" y="448775"/>
            <a:ext cx="8604000" cy="547500"/>
          </a:xfrm>
          <a:prstGeom prst="rect">
            <a:avLst/>
          </a:prstGeom>
          <a:noFill/>
          <a:ln/>
        </p:spPr>
        <p:txBody>
          <a:bodyPr wrap="square" lIns="0" tIns="0" rIns="0" bIns="0" rtlCol="0" anchor="t"/>
          <a:lstStyle/>
          <a:p>
            <a:pPr algn="l" indent="0" marL="0">
              <a:lnSpc>
                <a:spcPct val="100000"/>
              </a:lnSpc>
              <a:buNone/>
            </a:pPr>
            <a:r>
              <a:rPr lang="en-US" sz="2000" b="1" dirty="0">
                <a:solidFill>
                  <a:srgbClr val="FFFFFF"/>
                </a:solidFill>
                <a:latin typeface="Arial" pitchFamily="34" charset="0"/>
                <a:ea typeface="Arial" pitchFamily="34" charset="-122"/>
                <a:cs typeface="Arial" pitchFamily="34" charset="-120"/>
              </a:rPr>
              <a:t>Как вежливо согласиться и не согласиться
</a:t>
            </a:r>
            <a:endParaRPr lang="en-US" sz="2000" dirty="0"/>
          </a:p>
        </p:txBody>
      </p:sp>
      <p:sp>
        <p:nvSpPr>
          <p:cNvPr id="10" name="Text 2"/>
          <p:cNvSpPr txBox="1"/>
          <p:nvPr/>
        </p:nvSpPr>
        <p:spPr>
          <a:xfrm>
            <a:off x="7838325" y="4872200"/>
            <a:ext cx="1035600" cy="145800"/>
          </a:xfrm>
          <a:prstGeom prst="rect">
            <a:avLst/>
          </a:prstGeom>
          <a:noFill/>
          <a:ln/>
        </p:spPr>
        <p:txBody>
          <a:bodyPr wrap="square" lIns="0" tIns="0" rIns="0" bIns="0" rtlCol="0" anchor="t"/>
          <a:lstStyle/>
          <a:p>
            <a:pPr algn="r" indent="0" marL="0">
              <a:lnSpc>
                <a:spcPct val="115000"/>
              </a:lnSpc>
              <a:buNone/>
            </a:pPr>
            <a:r>
              <a:rPr lang="en-US" sz="700" dirty="0">
                <a:solidFill>
                  <a:srgbClr val="FFFFFF"/>
                </a:solidFill>
                <a:latin typeface="Arial" pitchFamily="34" charset="0"/>
                <a:ea typeface="Arial" pitchFamily="34" charset="-122"/>
                <a:cs typeface="Arial" pitchFamily="34" charset="-120"/>
              </a:rPr>
              <a:t>16</a:t>
            </a:r>
            <a:endParaRPr lang="en-US" sz="700" dirty="0"/>
          </a:p>
        </p:txBody>
      </p:sp>
      <p:sp>
        <p:nvSpPr>
          <p:cNvPr id="11" name="Text 3"/>
          <p:cNvSpPr txBox="1"/>
          <p:nvPr/>
        </p:nvSpPr>
        <p:spPr>
          <a:xfrm>
            <a:off x="270000" y="3929423"/>
            <a:ext cx="4003800" cy="809400"/>
          </a:xfrm>
          <a:prstGeom prst="rect">
            <a:avLst/>
          </a:prstGeom>
          <a:noFill/>
          <a:ln/>
        </p:spPr>
        <p:txBody>
          <a:bodyPr wrap="square" lIns="0" tIns="0" rIns="0" bIns="0" rtlCol="0" anchor="t"/>
          <a:lstStyle/>
          <a:p>
            <a:pPr algn="l" indent="0" marL="0">
              <a:lnSpc>
                <a:spcPct val="115000"/>
              </a:lnSpc>
              <a:buNone/>
            </a:pPr>
            <a:r>
              <a:rPr lang="en-US" sz="1285" b="1" dirty="0">
                <a:solidFill>
                  <a:srgbClr val="FFFFFF"/>
                </a:solidFill>
                <a:latin typeface="Arial" pitchFamily="34" charset="0"/>
                <a:ea typeface="Arial" pitchFamily="34" charset="-122"/>
                <a:cs typeface="Arial" pitchFamily="34" charset="-120"/>
              </a:rPr>
              <a:t>Дружелюбный тон
</a:t>
            </a:r>
            <a:pPr algn="l" indent="0" marL="0">
              <a:lnSpc>
                <a:spcPct val="115000"/>
              </a:lnSpc>
              <a:buNone/>
            </a:pPr>
            <a:r>
              <a:rPr lang="en-US" sz="715"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1111" dirty="0">
                <a:solidFill>
                  <a:srgbClr val="FFFFFF"/>
                </a:solidFill>
                <a:latin typeface="Arial" pitchFamily="34" charset="0"/>
                <a:ea typeface="Arial" pitchFamily="34" charset="-122"/>
                <a:cs typeface="Arial" pitchFamily="34" charset="-120"/>
              </a:rPr>
              <a:t>Даже при разных взглядах на фильмы, игры или спорт важно говорить спокойно. Вежливая форма делает общение приятным и показывает уважение к другому человеку.
</a:t>
            </a:r>
            <a:endParaRPr lang="en-US" sz="1285" dirty="0"/>
          </a:p>
        </p:txBody>
      </p:sp>
      <p:sp>
        <p:nvSpPr>
          <p:cNvPr id="12" name="Text 4"/>
          <p:cNvSpPr txBox="1"/>
          <p:nvPr/>
        </p:nvSpPr>
        <p:spPr>
          <a:xfrm>
            <a:off x="270000" y="3005580"/>
            <a:ext cx="4003800" cy="809400"/>
          </a:xfrm>
          <a:prstGeom prst="rect">
            <a:avLst/>
          </a:prstGeom>
          <a:noFill/>
          <a:ln/>
        </p:spPr>
        <p:txBody>
          <a:bodyPr wrap="square" lIns="0" tIns="0" rIns="0" bIns="0" rtlCol="0" anchor="t"/>
          <a:lstStyle/>
          <a:p>
            <a:pPr algn="l" indent="0" marL="0">
              <a:lnSpc>
                <a:spcPct val="115000"/>
              </a:lnSpc>
              <a:buNone/>
            </a:pPr>
            <a:r>
              <a:rPr lang="en-US" sz="1305" b="1" dirty="0">
                <a:solidFill>
                  <a:srgbClr val="FFFFFF"/>
                </a:solidFill>
                <a:latin typeface="Arial" pitchFamily="34" charset="0"/>
                <a:ea typeface="Arial" pitchFamily="34" charset="-122"/>
                <a:cs typeface="Arial" pitchFamily="34" charset="-120"/>
              </a:rPr>
              <a:t>Поддержка разговора
</a:t>
            </a:r>
            <a:pPr algn="l" indent="0" marL="0">
              <a:lnSpc>
                <a:spcPct val="115000"/>
              </a:lnSpc>
              <a:buNone/>
            </a:pPr>
            <a:r>
              <a:rPr lang="en-US" sz="727"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1129" dirty="0">
                <a:solidFill>
                  <a:srgbClr val="FFFFFF"/>
                </a:solidFill>
                <a:latin typeface="Arial" pitchFamily="34" charset="0"/>
                <a:ea typeface="Arial" pitchFamily="34" charset="-122"/>
                <a:cs typeface="Arial" pitchFamily="34" charset="-120"/>
              </a:rPr>
              <a:t>После согласия или несогласия полезно добавить And you? или What about you? Это возвращает вопрос собеседнику и помогает беседе продолжаться естественно.
</a:t>
            </a:r>
            <a:endParaRPr lang="en-US" sz="1305" dirty="0"/>
          </a:p>
        </p:txBody>
      </p:sp>
      <p:sp>
        <p:nvSpPr>
          <p:cNvPr id="13" name="Text 5"/>
          <p:cNvSpPr txBox="1"/>
          <p:nvPr/>
        </p:nvSpPr>
        <p:spPr>
          <a:xfrm>
            <a:off x="270000" y="2081736"/>
            <a:ext cx="4003800" cy="809400"/>
          </a:xfrm>
          <a:prstGeom prst="rect">
            <a:avLst/>
          </a:prstGeom>
          <a:noFill/>
          <a:ln/>
        </p:spPr>
        <p:txBody>
          <a:bodyPr wrap="square" lIns="0" tIns="0" rIns="0" bIns="0" rtlCol="0" anchor="t"/>
          <a:lstStyle/>
          <a:p>
            <a:pPr algn="l" indent="0" marL="0">
              <a:lnSpc>
                <a:spcPct val="115000"/>
              </a:lnSpc>
              <a:buNone/>
            </a:pPr>
            <a:r>
              <a:rPr lang="en-US" sz="1334" b="1" dirty="0">
                <a:solidFill>
                  <a:srgbClr val="FFFFFF"/>
                </a:solidFill>
                <a:latin typeface="Arial" pitchFamily="34" charset="0"/>
                <a:ea typeface="Arial" pitchFamily="34" charset="-122"/>
                <a:cs typeface="Arial" pitchFamily="34" charset="-120"/>
              </a:rPr>
              <a:t>Мягкое несогласие
</a:t>
            </a:r>
            <a:pPr algn="l" indent="0" marL="0">
              <a:lnSpc>
                <a:spcPct val="115000"/>
              </a:lnSpc>
              <a:buNone/>
            </a:pPr>
            <a:r>
              <a:rPr lang="en-US" sz="743"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1153" dirty="0">
                <a:solidFill>
                  <a:srgbClr val="FFFFFF"/>
                </a:solidFill>
                <a:latin typeface="Arial" pitchFamily="34" charset="0"/>
                <a:ea typeface="Arial" pitchFamily="34" charset="-122"/>
                <a:cs typeface="Arial" pitchFamily="34" charset="-120"/>
              </a:rPr>
              <a:t>Если мнение другое, лучше сказать No, I don’t. I don’t think so. или I’m not sure. Так разговор остаётся вежливым и не становится резким.
</a:t>
            </a:r>
            <a:endParaRPr lang="en-US" sz="1334" dirty="0"/>
          </a:p>
        </p:txBody>
      </p:sp>
      <p:sp>
        <p:nvSpPr>
          <p:cNvPr id="14" name="Text 6"/>
          <p:cNvSpPr txBox="1"/>
          <p:nvPr/>
        </p:nvSpPr>
        <p:spPr>
          <a:xfrm>
            <a:off x="270000" y="1157900"/>
            <a:ext cx="4003800" cy="809400"/>
          </a:xfrm>
          <a:prstGeom prst="rect">
            <a:avLst/>
          </a:prstGeom>
          <a:noFill/>
          <a:ln/>
        </p:spPr>
        <p:txBody>
          <a:bodyPr wrap="square" lIns="0" tIns="0" rIns="0" bIns="0" rtlCol="0" anchor="t"/>
          <a:lstStyle/>
          <a:p>
            <a:pPr algn="l" indent="0" marL="0">
              <a:lnSpc>
                <a:spcPct val="115000"/>
              </a:lnSpc>
              <a:buNone/>
            </a:pPr>
            <a:r>
              <a:rPr lang="en-US" sz="1334" b="1" dirty="0">
                <a:solidFill>
                  <a:srgbClr val="FFFFFF"/>
                </a:solidFill>
                <a:latin typeface="Arial" pitchFamily="34" charset="0"/>
                <a:ea typeface="Arial" pitchFamily="34" charset="-122"/>
                <a:cs typeface="Arial" pitchFamily="34" charset="-120"/>
              </a:rPr>
              <a:t>Согласие с ответом
</a:t>
            </a:r>
            <a:pPr algn="l" indent="0" marL="0">
              <a:lnSpc>
                <a:spcPct val="115000"/>
              </a:lnSpc>
              <a:buNone/>
            </a:pPr>
            <a:r>
              <a:rPr lang="en-US" sz="743"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1153" dirty="0">
                <a:solidFill>
                  <a:srgbClr val="FFFFFF"/>
                </a:solidFill>
                <a:latin typeface="Arial" pitchFamily="34" charset="0"/>
                <a:ea typeface="Arial" pitchFamily="34" charset="-122"/>
                <a:cs typeface="Arial" pitchFamily="34" charset="-120"/>
              </a:rPr>
              <a:t>Фразы Yes, I do. That’s right. I think so. помогают показать, что вы слушаете и принимаете мнение собеседника. Они звучат спокойно и уместно в коротком школьном диалоге.
</a:t>
            </a:r>
            <a:endParaRPr lang="en-US" sz="1334"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270000" y="1222643"/>
            <a:ext cx="5163300" cy="2976995"/>
          </a:xfrm>
          <a:prstGeom prst="rect">
            <a:avLst/>
          </a:prstGeom>
        </p:spPr>
      </p:pic>
      <p:sp>
        <p:nvSpPr>
          <p:cNvPr id="4" name="Text 0"/>
          <p:cNvSpPr txBox="1"/>
          <p:nvPr/>
        </p:nvSpPr>
        <p:spPr>
          <a:xfrm>
            <a:off x="5774500" y="1452687"/>
            <a:ext cx="3099300" cy="1189500"/>
          </a:xfrm>
          <a:prstGeom prst="rect">
            <a:avLst/>
          </a:prstGeom>
          <a:noFill/>
          <a:ln/>
        </p:spPr>
        <p:txBody>
          <a:bodyPr wrap="square" lIns="0" tIns="0" rIns="0" bIns="0" rtlCol="0" anchor="b"/>
          <a:lstStyle/>
          <a:p>
            <a:pPr algn="l" indent="0" marL="0">
              <a:lnSpc>
                <a:spcPct val="115000"/>
              </a:lnSpc>
              <a:buNone/>
            </a:pPr>
            <a:r>
              <a:rPr lang="en-US" sz="1100" dirty="0">
                <a:solidFill>
                  <a:srgbClr val="FFFFFF"/>
                </a:solidFill>
                <a:latin typeface="Arial" pitchFamily="34" charset="0"/>
                <a:ea typeface="Arial" pitchFamily="34" charset="-122"/>
                <a:cs typeface="Arial" pitchFamily="34" charset="-120"/>
              </a:rPr>
              <a:t>Дружба развивается не только в разговоре: важны ежедневные действия, которые показывают внимание, надёжность и уважение к чувствам другого человека.
</a:t>
            </a:r>
            <a:endParaRPr lang="en-US" sz="1100" dirty="0"/>
          </a:p>
        </p:txBody>
      </p:sp>
      <p:sp>
        <p:nvSpPr>
          <p:cNvPr id="5" name="Text 1"/>
          <p:cNvSpPr txBox="1"/>
          <p:nvPr/>
        </p:nvSpPr>
        <p:spPr>
          <a:xfrm>
            <a:off x="270000" y="450000"/>
            <a:ext cx="6384000" cy="540900"/>
          </a:xfrm>
          <a:prstGeom prst="rect">
            <a:avLst/>
          </a:prstGeom>
          <a:noFill/>
          <a:ln/>
        </p:spPr>
        <p:txBody>
          <a:bodyPr wrap="square" lIns="0" tIns="0" rIns="0" bIns="0" rtlCol="0" anchor="t"/>
          <a:lstStyle/>
          <a:p>
            <a:pPr algn="l" indent="0" marL="0">
              <a:lnSpc>
                <a:spcPct val="100000"/>
              </a:lnSpc>
              <a:buNone/>
            </a:pPr>
            <a:r>
              <a:rPr lang="en-US" sz="2000" b="1" dirty="0">
                <a:solidFill>
                  <a:srgbClr val="FFFFFF"/>
                </a:solidFill>
                <a:latin typeface="Arial" pitchFamily="34" charset="0"/>
                <a:ea typeface="Arial" pitchFamily="34" charset="-122"/>
                <a:cs typeface="Arial" pitchFamily="34" charset="-120"/>
              </a:rPr>
              <a:t>Что делает дружбу крепче
</a:t>
            </a:r>
            <a:endParaRPr lang="en-US" sz="2000" dirty="0"/>
          </a:p>
        </p:txBody>
      </p:sp>
      <p:sp>
        <p:nvSpPr>
          <p:cNvPr id="6" name="Text 2"/>
          <p:cNvSpPr txBox="1"/>
          <p:nvPr/>
        </p:nvSpPr>
        <p:spPr>
          <a:xfrm>
            <a:off x="7838325" y="4872200"/>
            <a:ext cx="1035600" cy="145800"/>
          </a:xfrm>
          <a:prstGeom prst="rect">
            <a:avLst/>
          </a:prstGeom>
          <a:noFill/>
          <a:ln/>
        </p:spPr>
        <p:txBody>
          <a:bodyPr wrap="square" lIns="0" tIns="0" rIns="0" bIns="0" rtlCol="0" anchor="t"/>
          <a:lstStyle/>
          <a:p>
            <a:pPr algn="r" indent="0" marL="0">
              <a:lnSpc>
                <a:spcPct val="115000"/>
              </a:lnSpc>
              <a:buNone/>
            </a:pPr>
            <a:r>
              <a:rPr lang="en-US" sz="700" dirty="0">
                <a:solidFill>
                  <a:srgbClr val="FFFFFF"/>
                </a:solidFill>
                <a:latin typeface="Arial" pitchFamily="34" charset="0"/>
                <a:ea typeface="Arial" pitchFamily="34" charset="-122"/>
                <a:cs typeface="Arial" pitchFamily="34" charset="-120"/>
              </a:rPr>
              <a:t>17</a:t>
            </a:r>
            <a:endParaRPr lang="en-US" sz="700" dirty="0"/>
          </a:p>
        </p:txBody>
      </p:sp>
      <p:sp>
        <p:nvSpPr>
          <p:cNvPr id="7" name="Text 3"/>
          <p:cNvSpPr txBox="1"/>
          <p:nvPr/>
        </p:nvSpPr>
        <p:spPr>
          <a:xfrm>
            <a:off x="5774500" y="2780108"/>
            <a:ext cx="3099300" cy="1189500"/>
          </a:xfrm>
          <a:prstGeom prst="rect">
            <a:avLst/>
          </a:prstGeom>
          <a:noFill/>
          <a:ln/>
        </p:spPr>
        <p:txBody>
          <a:bodyPr wrap="square" lIns="0" tIns="0" rIns="0" bIns="0" rtlCol="0" anchor="t"/>
          <a:lstStyle/>
          <a:p>
            <a:pPr algn="l" indent="0" marL="0">
              <a:lnSpc>
                <a:spcPct val="115000"/>
              </a:lnSpc>
              <a:buNone/>
            </a:pPr>
            <a:r>
              <a:rPr lang="en-US" sz="1100" dirty="0">
                <a:solidFill>
                  <a:srgbClr val="FFFFFF"/>
                </a:solidFill>
                <a:latin typeface="Arial" pitchFamily="34" charset="0"/>
                <a:ea typeface="Arial" pitchFamily="34" charset="-122"/>
                <a:cs typeface="Arial" pitchFamily="34" charset="-120"/>
              </a:rPr>
              <a:t>Сильнее всего дружбу укрепляют помощь и выполнение обещаний: именно они создают доверие, без которого общение быстро слабеет.
</a:t>
            </a:r>
            <a:endParaRPr lang="en-US" sz="1100" dirty="0"/>
          </a:p>
        </p:txBody>
      </p:sp>
      <p:sp>
        <p:nvSpPr>
          <p:cNvPr id="8" name="Text 4"/>
          <p:cNvSpPr txBox="1"/>
          <p:nvPr/>
        </p:nvSpPr>
        <p:spPr>
          <a:xfrm>
            <a:off x="270000" y="4325802"/>
            <a:ext cx="5163300" cy="237000"/>
          </a:xfrm>
          <a:prstGeom prst="rect">
            <a:avLst/>
          </a:prstGeom>
          <a:noFill/>
          <a:ln/>
        </p:spPr>
        <p:txBody>
          <a:bodyPr wrap="square" lIns="0" tIns="0" rIns="0" bIns="0" rtlCol="0" anchor="t"/>
          <a:lstStyle/>
          <a:p>
            <a:pPr algn="l" indent="0" marL="0">
              <a:lnSpc>
                <a:spcPct val="115000"/>
              </a:lnSpc>
              <a:buNone/>
            </a:pPr>
            <a:r>
              <a:rPr lang="en-US" sz="800" dirty="0">
                <a:solidFill>
                  <a:srgbClr val="FFFFFF"/>
                </a:solidFill>
                <a:latin typeface="Arial" pitchFamily="34" charset="0"/>
                <a:ea typeface="Arial" pitchFamily="34" charset="-122"/>
                <a:cs typeface="Arial" pitchFamily="34" charset="-120"/>
              </a:rPr>
              <a:t>Обобщение правил школьной дружбы для 5 класса
</a:t>
            </a:r>
            <a:endParaRPr lang="en-US" sz="8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sp>
        <p:nvSpPr>
          <p:cNvPr id="8" name="Text 0"/>
          <p:cNvSpPr txBox="1"/>
          <p:nvPr/>
        </p:nvSpPr>
        <p:spPr>
          <a:xfrm>
            <a:off x="7838325" y="4872200"/>
            <a:ext cx="1035600" cy="145800"/>
          </a:xfrm>
          <a:prstGeom prst="rect">
            <a:avLst/>
          </a:prstGeom>
          <a:noFill/>
          <a:ln/>
        </p:spPr>
        <p:txBody>
          <a:bodyPr wrap="square" lIns="0" tIns="0" rIns="0" bIns="0" rtlCol="0" anchor="t"/>
          <a:lstStyle/>
          <a:p>
            <a:pPr algn="r" indent="0" marL="0">
              <a:lnSpc>
                <a:spcPct val="115000"/>
              </a:lnSpc>
              <a:buNone/>
            </a:pPr>
            <a:r>
              <a:rPr lang="en-US" sz="700" dirty="0">
                <a:solidFill>
                  <a:srgbClr val="FFFFFF"/>
                </a:solidFill>
                <a:latin typeface="Arial" pitchFamily="34" charset="0"/>
                <a:ea typeface="Arial" pitchFamily="34" charset="-122"/>
                <a:cs typeface="Arial" pitchFamily="34" charset="-120"/>
              </a:rPr>
              <a:t>18</a:t>
            </a:r>
            <a:endParaRPr lang="en-US" sz="700" dirty="0"/>
          </a:p>
        </p:txBody>
      </p:sp>
      <p:sp>
        <p:nvSpPr>
          <p:cNvPr id="9" name="Text 1"/>
          <p:cNvSpPr txBox="1"/>
          <p:nvPr/>
        </p:nvSpPr>
        <p:spPr>
          <a:xfrm>
            <a:off x="475800" y="1229275"/>
            <a:ext cx="4004700" cy="791100"/>
          </a:xfrm>
          <a:prstGeom prst="rect">
            <a:avLst/>
          </a:prstGeom>
          <a:noFill/>
          <a:ln/>
        </p:spPr>
        <p:txBody>
          <a:bodyPr wrap="square" lIns="0" tIns="0" rIns="0" bIns="0" rtlCol="0" anchor="t"/>
          <a:lstStyle/>
          <a:p>
            <a:pPr algn="l" indent="0" marL="0">
              <a:lnSpc>
                <a:spcPct val="115000"/>
              </a:lnSpc>
              <a:buNone/>
            </a:pPr>
            <a:r>
              <a:rPr lang="en-US" sz="1315" b="1" dirty="0">
                <a:solidFill>
                  <a:srgbClr val="FFFFFF"/>
                </a:solidFill>
                <a:latin typeface="Arial" pitchFamily="34" charset="0"/>
                <a:ea typeface="Arial" pitchFamily="34" charset="-122"/>
                <a:cs typeface="Arial" pitchFamily="34" charset="-120"/>
              </a:rPr>
              <a:t>Просьбы
</a:t>
            </a:r>
            <a:pPr algn="l" indent="0" marL="0">
              <a:lnSpc>
                <a:spcPct val="115000"/>
              </a:lnSpc>
              <a:buNone/>
            </a:pPr>
            <a:r>
              <a:rPr lang="en-US" sz="5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1100" dirty="0">
                <a:solidFill>
                  <a:srgbClr val="FFFFFF"/>
                </a:solidFill>
                <a:latin typeface="Arial" pitchFamily="34" charset="0"/>
                <a:ea typeface="Arial" pitchFamily="34" charset="-122"/>
                <a:cs typeface="Arial" pitchFamily="34" charset="-120"/>
              </a:rPr>
              <a:t>Слово please делает просьбу мягкой и дружелюбной. Фраза Can I join you, please? звучит вежливо и подходит для урока, игры или работы в паре.
</a:t>
            </a:r>
            <a:endParaRPr lang="en-US" sz="1315" dirty="0"/>
          </a:p>
        </p:txBody>
      </p:sp>
      <p:sp>
        <p:nvSpPr>
          <p:cNvPr id="10" name="Text 2"/>
          <p:cNvSpPr txBox="1"/>
          <p:nvPr/>
        </p:nvSpPr>
        <p:spPr>
          <a:xfrm>
            <a:off x="475800" y="2134500"/>
            <a:ext cx="4004700" cy="791100"/>
          </a:xfrm>
          <a:prstGeom prst="rect">
            <a:avLst/>
          </a:prstGeom>
          <a:noFill/>
          <a:ln/>
        </p:spPr>
        <p:txBody>
          <a:bodyPr wrap="square" lIns="0" tIns="0" rIns="0" bIns="0" rtlCol="0" anchor="t"/>
          <a:lstStyle/>
          <a:p>
            <a:pPr algn="l" indent="0" marL="0">
              <a:lnSpc>
                <a:spcPct val="115000"/>
              </a:lnSpc>
              <a:buNone/>
            </a:pPr>
            <a:r>
              <a:rPr lang="en-US" sz="1315" b="1" dirty="0">
                <a:solidFill>
                  <a:srgbClr val="FFFFFF"/>
                </a:solidFill>
                <a:latin typeface="Arial" pitchFamily="34" charset="0"/>
                <a:ea typeface="Arial" pitchFamily="34" charset="-122"/>
                <a:cs typeface="Arial" pitchFamily="34" charset="-120"/>
              </a:rPr>
              <a:t>Благодарность
</a:t>
            </a:r>
            <a:pPr algn="l" indent="0" marL="0">
              <a:lnSpc>
                <a:spcPct val="115000"/>
              </a:lnSpc>
              <a:buNone/>
            </a:pPr>
            <a:r>
              <a:rPr lang="en-US" sz="5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1100" dirty="0">
                <a:solidFill>
                  <a:srgbClr val="FFFFFF"/>
                </a:solidFill>
                <a:latin typeface="Arial" pitchFamily="34" charset="0"/>
                <a:ea typeface="Arial" pitchFamily="34" charset="-122"/>
                <a:cs typeface="Arial" pitchFamily="34" charset="-120"/>
              </a:rPr>
              <a:t>Спасибо по-английски — thank you. Это простое слово помогает показать уважение после помощи, ответа или приглашения. Оно делает общение намного приятнее.
</a:t>
            </a:r>
            <a:endParaRPr lang="en-US" sz="1315" dirty="0"/>
          </a:p>
        </p:txBody>
      </p:sp>
      <p:sp>
        <p:nvSpPr>
          <p:cNvPr id="11" name="Text 3"/>
          <p:cNvSpPr txBox="1"/>
          <p:nvPr/>
        </p:nvSpPr>
        <p:spPr>
          <a:xfrm>
            <a:off x="475800" y="3039725"/>
            <a:ext cx="4004700" cy="791100"/>
          </a:xfrm>
          <a:prstGeom prst="rect">
            <a:avLst/>
          </a:prstGeom>
          <a:noFill/>
          <a:ln/>
        </p:spPr>
        <p:txBody>
          <a:bodyPr wrap="square" lIns="0" tIns="0" rIns="0" bIns="0" rtlCol="0" anchor="t"/>
          <a:lstStyle/>
          <a:p>
            <a:pPr algn="l" indent="0" marL="0">
              <a:lnSpc>
                <a:spcPct val="115000"/>
              </a:lnSpc>
              <a:buNone/>
            </a:pPr>
            <a:r>
              <a:rPr lang="en-US" sz="1315" b="1" dirty="0">
                <a:solidFill>
                  <a:srgbClr val="FFFFFF"/>
                </a:solidFill>
                <a:latin typeface="Arial" pitchFamily="34" charset="0"/>
                <a:ea typeface="Arial" pitchFamily="34" charset="-122"/>
                <a:cs typeface="Arial" pitchFamily="34" charset="-120"/>
              </a:rPr>
              <a:t>Извинение
</a:t>
            </a:r>
            <a:pPr algn="l" indent="0" marL="0">
              <a:lnSpc>
                <a:spcPct val="115000"/>
              </a:lnSpc>
              <a:buNone/>
            </a:pPr>
            <a:r>
              <a:rPr lang="en-US" sz="5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1100" dirty="0">
                <a:solidFill>
                  <a:srgbClr val="FFFFFF"/>
                </a:solidFill>
                <a:latin typeface="Arial" pitchFamily="34" charset="0"/>
                <a:ea typeface="Arial" pitchFamily="34" charset="-122"/>
                <a:cs typeface="Arial" pitchFamily="34" charset="-120"/>
              </a:rPr>
              <a:t>Если нужно привлечь внимание или извиниться, используют excuse me и sorry. Эти формы полезны в классе, в коридоре и во время опоздания.
</a:t>
            </a:r>
            <a:endParaRPr lang="en-US" sz="1315" dirty="0"/>
          </a:p>
        </p:txBody>
      </p:sp>
      <p:sp>
        <p:nvSpPr>
          <p:cNvPr id="12" name="Text 4"/>
          <p:cNvSpPr txBox="1"/>
          <p:nvPr/>
        </p:nvSpPr>
        <p:spPr>
          <a:xfrm>
            <a:off x="475800" y="3944950"/>
            <a:ext cx="4004700" cy="791100"/>
          </a:xfrm>
          <a:prstGeom prst="rect">
            <a:avLst/>
          </a:prstGeom>
          <a:noFill/>
          <a:ln/>
        </p:spPr>
        <p:txBody>
          <a:bodyPr wrap="square" lIns="0" tIns="0" rIns="0" bIns="0" rtlCol="0" anchor="t"/>
          <a:lstStyle/>
          <a:p>
            <a:pPr algn="l" indent="0" marL="0">
              <a:lnSpc>
                <a:spcPct val="115000"/>
              </a:lnSpc>
              <a:buNone/>
            </a:pPr>
            <a:r>
              <a:rPr lang="en-US" sz="1315" b="1" dirty="0">
                <a:solidFill>
                  <a:srgbClr val="FFFFFF"/>
                </a:solidFill>
                <a:latin typeface="Arial" pitchFamily="34" charset="0"/>
                <a:ea typeface="Arial" pitchFamily="34" charset="-122"/>
                <a:cs typeface="Arial" pitchFamily="34" charset="-120"/>
              </a:rPr>
              <a:t>Знакомство
</a:t>
            </a:r>
            <a:pPr algn="l" indent="0" marL="0">
              <a:lnSpc>
                <a:spcPct val="115000"/>
              </a:lnSpc>
              <a:buNone/>
            </a:pPr>
            <a:r>
              <a:rPr lang="en-US" sz="5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1100" dirty="0">
                <a:solidFill>
                  <a:srgbClr val="FFFFFF"/>
                </a:solidFill>
                <a:latin typeface="Arial" pitchFamily="34" charset="0"/>
                <a:ea typeface="Arial" pitchFamily="34" charset="-122"/>
                <a:cs typeface="Arial" pitchFamily="34" charset="-120"/>
              </a:rPr>
              <a:t>Фраза nice to meet you подходит в начале общения и после представления. Она звучит тепло и помогает сразу задать доброжелательный тон разговору.
</a:t>
            </a:r>
            <a:endParaRPr lang="en-US" sz="1315" dirty="0"/>
          </a:p>
        </p:txBody>
      </p:sp>
      <p:sp>
        <p:nvSpPr>
          <p:cNvPr id="13" name="Text 5"/>
          <p:cNvSpPr txBox="1"/>
          <p:nvPr/>
        </p:nvSpPr>
        <p:spPr>
          <a:xfrm>
            <a:off x="270000" y="448775"/>
            <a:ext cx="6592500" cy="547500"/>
          </a:xfrm>
          <a:prstGeom prst="rect">
            <a:avLst/>
          </a:prstGeom>
          <a:noFill/>
          <a:ln/>
        </p:spPr>
        <p:txBody>
          <a:bodyPr wrap="square" lIns="0" tIns="0" rIns="0" bIns="0" rtlCol="0" anchor="t"/>
          <a:lstStyle/>
          <a:p>
            <a:pPr algn="l" indent="0" marL="0">
              <a:lnSpc>
                <a:spcPct val="100000"/>
              </a:lnSpc>
              <a:buNone/>
            </a:pPr>
            <a:r>
              <a:rPr lang="en-US" sz="2000" b="1" dirty="0">
                <a:solidFill>
                  <a:srgbClr val="FFFFFF"/>
                </a:solidFill>
                <a:latin typeface="Arial" pitchFamily="34" charset="0"/>
                <a:ea typeface="Arial" pitchFamily="34" charset="-122"/>
                <a:cs typeface="Arial" pitchFamily="34" charset="-120"/>
              </a:rPr>
              <a:t>Английский вежливый стиль: good manners в разговоре
</a:t>
            </a:r>
            <a:endParaRPr lang="en-US" sz="20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4645325" y="1232298"/>
            <a:ext cx="4270500" cy="1768254"/>
          </a:xfrm>
          <a:prstGeom prst="rect">
            <a:avLst/>
          </a:prstGeom>
        </p:spPr>
      </p:pic>
      <p:pic>
        <p:nvPicPr>
          <p:cNvPr id="5" name="Image 3" descr="preencoded.png">    </p:cNvPr>
          <p:cNvPicPr>
            <a:picLocks noChangeAspect="1"/>
          </p:cNvPicPr>
          <p:nvPr/>
        </p:nvPicPr>
        <p:blipFill>
          <a:blip r:embed="rId4"/>
          <a:stretch>
            <a:fillRect/>
          </a:stretch>
        </p:blipFill>
        <p:spPr>
          <a:xfrm>
            <a:off x="4645325" y="3052536"/>
            <a:ext cx="4270500" cy="1768254"/>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2489800" y="450000"/>
            <a:ext cx="6384000" cy="554100"/>
          </a:xfrm>
          <a:prstGeom prst="rect">
            <a:avLst/>
          </a:prstGeom>
          <a:noFill/>
          <a:ln/>
        </p:spPr>
        <p:txBody>
          <a:bodyPr wrap="square" lIns="0" tIns="0" rIns="0" bIns="0" rtlCol="0" anchor="t"/>
          <a:lstStyle/>
          <a:p>
            <a:pPr algn="l" indent="0" marL="0">
              <a:lnSpc>
                <a:spcPct val="100000"/>
              </a:lnSpc>
              <a:buNone/>
            </a:pPr>
            <a:r>
              <a:rPr lang="en-US" sz="1800" b="1" dirty="0">
                <a:solidFill>
                  <a:srgbClr val="FFFFFF"/>
                </a:solidFill>
                <a:latin typeface="Arial" pitchFamily="34" charset="0"/>
                <a:ea typeface="Arial" pitchFamily="34" charset="-122"/>
                <a:cs typeface="Arial" pitchFamily="34" charset="-120"/>
              </a:rPr>
              <a:t>Мини-диалог о новом друге
</a:t>
            </a:r>
            <a:endParaRPr lang="en-US" sz="1800" dirty="0"/>
          </a:p>
        </p:txBody>
      </p:sp>
      <p:sp>
        <p:nvSpPr>
          <p:cNvPr id="8" name="Text 1"/>
          <p:cNvSpPr txBox="1"/>
          <p:nvPr/>
        </p:nvSpPr>
        <p:spPr>
          <a:xfrm>
            <a:off x="482100" y="1406850"/>
            <a:ext cx="3888000" cy="1409400"/>
          </a:xfrm>
          <a:prstGeom prst="rect">
            <a:avLst/>
          </a:prstGeom>
          <a:noFill/>
          <a:ln/>
        </p:spPr>
        <p:txBody>
          <a:bodyPr wrap="square" lIns="0" tIns="0" rIns="0" bIns="0" rtlCol="0" anchor="t"/>
          <a:lstStyle/>
          <a:p>
            <a:pPr algn="l" indent="0" marL="0">
              <a:lnSpc>
                <a:spcPct val="115000"/>
              </a:lnSpc>
              <a:buNone/>
            </a:pPr>
            <a:r>
              <a:rPr lang="en-US" sz="1300" b="1" dirty="0">
                <a:solidFill>
                  <a:srgbClr val="FFFFFF"/>
                </a:solidFill>
                <a:latin typeface="Arial" pitchFamily="34" charset="0"/>
                <a:ea typeface="Arial" pitchFamily="34" charset="-122"/>
                <a:cs typeface="Arial" pitchFamily="34" charset="-120"/>
              </a:rPr>
              <a:t>Первое знакомство
</a:t>
            </a:r>
            <a:pPr algn="l" indent="0" marL="0">
              <a:lnSpc>
                <a:spcPct val="115000"/>
              </a:lnSpc>
              <a:buNone/>
            </a:pPr>
            <a:r>
              <a:rPr lang="en-US" sz="3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На перемене Бен улыбается и первым здоровается: Hi! What’s your name? Девочка отвечает: I’m Kate. Затем она повторяет его имя и говорит: Nice to meet you, Ben. Так разговор начинается легко и спокойно, без длинных фраз.
</a:t>
            </a:r>
            <a:endParaRPr lang="en-US" sz="1300" dirty="0"/>
          </a:p>
        </p:txBody>
      </p:sp>
      <p:sp>
        <p:nvSpPr>
          <p:cNvPr id="9" name="Text 2"/>
          <p:cNvSpPr txBox="1"/>
          <p:nvPr/>
        </p:nvSpPr>
        <p:spPr>
          <a:xfrm>
            <a:off x="482100" y="3231975"/>
            <a:ext cx="3888000" cy="1409400"/>
          </a:xfrm>
          <a:prstGeom prst="rect">
            <a:avLst/>
          </a:prstGeom>
          <a:noFill/>
          <a:ln/>
        </p:spPr>
        <p:txBody>
          <a:bodyPr wrap="square" lIns="0" tIns="0" rIns="0" bIns="0" rtlCol="0" anchor="t"/>
          <a:lstStyle/>
          <a:p>
            <a:pPr algn="l" indent="0" marL="0">
              <a:lnSpc>
                <a:spcPct val="115000"/>
              </a:lnSpc>
              <a:buNone/>
            </a:pPr>
            <a:r>
              <a:rPr lang="en-US" sz="1300" b="1" dirty="0">
                <a:solidFill>
                  <a:srgbClr val="FFFFFF"/>
                </a:solidFill>
                <a:latin typeface="Arial" pitchFamily="34" charset="0"/>
                <a:ea typeface="Arial" pitchFamily="34" charset="-122"/>
                <a:cs typeface="Arial" pitchFamily="34" charset="-120"/>
              </a:rPr>
              <a:t>Общий интерес
</a:t>
            </a:r>
            <a:pPr algn="l" indent="0" marL="0">
              <a:lnSpc>
                <a:spcPct val="115000"/>
              </a:lnSpc>
              <a:buNone/>
            </a:pPr>
            <a:r>
              <a:rPr lang="en-US" sz="3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Кейт задаёт следующий вопрос: What do you like? Бен отвечает, что любит football and music. Девочка быстро находит общую тему: I like football too. После этого они договариваются: Let’s play together! Разговор сразу переходит к дружбе и совместному делу.
</a:t>
            </a:r>
            <a:endParaRPr lang="en-US" sz="1300" dirty="0"/>
          </a:p>
        </p:txBody>
      </p:sp>
      <p:sp>
        <p:nvSpPr>
          <p:cNvPr id="10" name="Text 3"/>
          <p:cNvSpPr txBox="1"/>
          <p:nvPr/>
        </p:nvSpPr>
        <p:spPr>
          <a:xfrm>
            <a:off x="7838325" y="4872200"/>
            <a:ext cx="1035600" cy="145800"/>
          </a:xfrm>
          <a:prstGeom prst="rect">
            <a:avLst/>
          </a:prstGeom>
          <a:noFill/>
          <a:ln/>
        </p:spPr>
        <p:txBody>
          <a:bodyPr wrap="square" lIns="0" tIns="0" rIns="0" bIns="0" rtlCol="0" anchor="t"/>
          <a:lstStyle/>
          <a:p>
            <a:pPr algn="r" indent="0" marL="0">
              <a:lnSpc>
                <a:spcPct val="115000"/>
              </a:lnSpc>
              <a:buNone/>
            </a:pPr>
            <a:r>
              <a:rPr lang="en-US" sz="700" dirty="0">
                <a:solidFill>
                  <a:srgbClr val="FFFFFF"/>
                </a:solidFill>
                <a:latin typeface="Arial" pitchFamily="34" charset="0"/>
                <a:ea typeface="Arial" pitchFamily="34" charset="-122"/>
                <a:cs typeface="Arial" pitchFamily="34" charset="-120"/>
              </a:rPr>
              <a:t>19</a:t>
            </a:r>
            <a:endParaRPr lang="en-US" sz="7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sp>
        <p:nvSpPr>
          <p:cNvPr id="4" name="Text 0"/>
          <p:cNvSpPr txBox="1"/>
          <p:nvPr/>
        </p:nvSpPr>
        <p:spPr>
          <a:xfrm>
            <a:off x="270000" y="1080850"/>
            <a:ext cx="5834700" cy="1392000"/>
          </a:xfrm>
          <a:prstGeom prst="rect">
            <a:avLst/>
          </a:prstGeom>
          <a:noFill/>
          <a:ln/>
        </p:spPr>
        <p:txBody>
          <a:bodyPr wrap="square" lIns="0" tIns="0" rIns="0" bIns="0" rtlCol="0" anchor="t"/>
          <a:lstStyle/>
          <a:p>
            <a:pPr algn="l" indent="0" marL="0">
              <a:lnSpc>
                <a:spcPct val="100000"/>
              </a:lnSpc>
              <a:buNone/>
            </a:pPr>
            <a:r>
              <a:rPr lang="en-US" sz="3100" b="1" dirty="0">
                <a:solidFill>
                  <a:srgbClr val="FFFFFF"/>
                </a:solidFill>
                <a:latin typeface="Arial" pitchFamily="34" charset="0"/>
                <a:ea typeface="Arial" pitchFamily="34" charset="-122"/>
                <a:cs typeface="Arial" pitchFamily="34" charset="-120"/>
              </a:rPr>
              <a:t>Итог урока: как сказать о новом друге по-английски
</a:t>
            </a:r>
            <a:endParaRPr lang="en-US" sz="3100" dirty="0"/>
          </a:p>
        </p:txBody>
      </p:sp>
      <p:sp>
        <p:nvSpPr>
          <p:cNvPr id="5" name="Text 1"/>
          <p:cNvSpPr txBox="1"/>
          <p:nvPr/>
        </p:nvSpPr>
        <p:spPr>
          <a:xfrm>
            <a:off x="3764650" y="2832800"/>
            <a:ext cx="4136700" cy="1468500"/>
          </a:xfrm>
          <a:prstGeom prst="rect">
            <a:avLst/>
          </a:prstGeom>
          <a:noFill/>
          <a:ln/>
        </p:spPr>
        <p:txBody>
          <a:bodyPr wrap="square" lIns="0" tIns="0" rIns="0" bIns="0" rtlCol="0" anchor="ctr"/>
          <a:lstStyle/>
          <a:p>
            <a:pPr algn="l" indent="0" marL="0">
              <a:lnSpc>
                <a:spcPct val="115000"/>
              </a:lnSpc>
              <a:buNone/>
            </a:pPr>
            <a:r>
              <a:rPr lang="en-US" sz="1100" dirty="0">
                <a:solidFill>
                  <a:srgbClr val="FFFFFF"/>
                </a:solidFill>
                <a:latin typeface="Arial" pitchFamily="34" charset="0"/>
                <a:ea typeface="Arial" pitchFamily="34" charset="-122"/>
                <a:cs typeface="Arial" pitchFamily="34" charset="-120"/>
              </a:rPr>
              <a:t>На уроке мы собрали простые слова, вопросы и фразы для знакомства, описания друга и короткого диалога. Если говорить вежливо и уверенно, дружба на английском начинается очень легко.
</a:t>
            </a:r>
            <a:endParaRPr lang="en-US" sz="11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20</Slides>
  <Notes>20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2026-05-30T11:17:45Z</dcterms:created>
  <dcterms:modified xsi:type="dcterms:W3CDTF">2026-05-30T11:17:45Z</dcterms:modified>
</cp:coreProperties>
</file>