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01656" y="0"/>
            <a:ext cx="444028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0125" y="4328725"/>
            <a:ext cx="3766800" cy="52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16150" y="1768650"/>
            <a:ext cx="3766800" cy="129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Виктор Петрович Астафьев: писатель правды, памяти и совести
</a:t>
            </a:r>
            <a:endParaRPr lang="en-US" sz="2544" dirty="0"/>
          </a:p>
        </p:txBody>
      </p:sp>
      <p:sp>
        <p:nvSpPr>
          <p:cNvPr id="6" name="Text 2"/>
          <p:cNvSpPr txBox="1"/>
          <p:nvPr/>
        </p:nvSpPr>
        <p:spPr>
          <a:xfrm>
            <a:off x="516150" y="3234325"/>
            <a:ext cx="3766800" cy="9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Писатель, который говорил о войне, деревне и человеческой ответственности без прикрас.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12325" y="1144062"/>
            <a:ext cx="4319400" cy="345467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послевоенной России и место Астафьева
</a:t>
            </a:r>
            <a:endParaRPr lang="en-US" sz="2563" dirty="0"/>
          </a:p>
        </p:txBody>
      </p:sp>
      <p:sp>
        <p:nvSpPr>
          <p:cNvPr id="7" name="Text 2"/>
          <p:cNvSpPr txBox="1"/>
          <p:nvPr/>
        </p:nvSpPr>
        <p:spPr>
          <a:xfrm>
            <a:off x="847300" y="2064150"/>
            <a:ext cx="3810600" cy="16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Астафьев вошёл в литературу в эпоху, когда проза особенно остро говорила о войне, судьбе деревни и нравственном выборе обычного человека. Его книги стали частью «деревенской прозы» и честного разговора о цене исторических потрясений.
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522850" y="397250"/>
            <a:ext cx="5395500" cy="97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сибирского детства к писательскому опыту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1034100" y="2928875"/>
            <a:ext cx="13638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1924 — рождение в Овсянке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Виктор Астафьев появился на свет в селе Овсянка под Красноярском, в среде, где рано ощущались труд и нужда.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932825" y="2401525"/>
            <a:ext cx="13638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годы — сиротство и бедность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утраты и тяжёлый быт сделали детство будущего писателя суровым и научили замечать человеческую боль.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831863" y="1837550"/>
            <a:ext cx="13638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Подростковые годы — труд и учёба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и учёба в ФЗО приучили его к дисциплине, физическому труду и вниманию к повседневной жизни простых людей.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6730613" y="1035025"/>
            <a:ext cx="13638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жизненного взгляда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Ранний опыт Сибири, деревни и лишений стал основой его последующей прозы о памяти, достоинстве и стойкости.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88400" y="1318150"/>
            <a:ext cx="2300100" cy="22416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6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Сибирь как духовное пространство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22850" y="2178825"/>
            <a:ext cx="2177100" cy="18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Родная земля в прозе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Енисей, тайга и деревенский быт у Астафьева становятся частью личной памяти. Сибирь в его книгах — не фон, а живая среда судьбы.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454475" y="2178825"/>
            <a:ext cx="2177100" cy="18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и характер человека
</a:t>
            </a:r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природы всегда связано с нравственным состоянием героя. Суровый ландшафт помогает понять, как человек хранит корни и выдерживает испытания.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3" y="1380200"/>
            <a:ext cx="8096254" cy="3444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путь Виктора Астафьева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520950" y="969725"/>
            <a:ext cx="78717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биографии и творческого становления писателя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49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5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Фронтовой опыт как основа военной прозы
</a:t>
            </a:r>
            <a:endParaRPr lang="en-US" sz="2815" dirty="0"/>
          </a:p>
        </p:txBody>
      </p:sp>
      <p:sp>
        <p:nvSpPr>
          <p:cNvPr id="5" name="Text 2"/>
          <p:cNvSpPr txBox="1"/>
          <p:nvPr/>
        </p:nvSpPr>
        <p:spPr>
          <a:xfrm>
            <a:off x="1545650" y="1337573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фронт Астафьев ушёл в 1942 году добровольцем. Он служил связистом, разведчиком и шофёром, поэтому видел войну не издалека, а в её повседневной жестокости.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545650" y="2486925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боёв, ранений и постоянной угрозы смерти сформировал у него непримиримость к любому приукрашиванию войны. В его прозе важнее судьба человека, чем военная романтика.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545650" y="3641325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текстах война показана через голод, страх, усталость, гибель и нравственное истощение. Это делает военную тему у Астафьева особенно тяжёлой и правдивой.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литературной биографии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этап расширял тематический круг: от первых рассказов к крупным эпическим произведениям и гражданской публицистике.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Творчество развивается от наблюдения за жизнью к масштабному разговору о войне, памяти и совести.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литературной биографии В. П. Астафьева по материалам школьного курса; схема по десятилетиям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6624" y="1406675"/>
            <a:ext cx="4325501" cy="2220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произведения Виктора Астафьева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746225" y="1406675"/>
            <a:ext cx="2885400" cy="22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самых известных произведений по теме и художественному значению.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6975" y="3747588"/>
            <a:ext cx="4876200" cy="7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ключевые книги соединяет внимание к памяти, нравственному выбору и цене человеческого поступка.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0025" y="4569900"/>
            <a:ext cx="45273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Литературное наследие В. П. Астафьева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7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2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«Последний поклон» как художественная книга памяти
</a:t>
            </a:r>
            <a:endParaRPr lang="en-US" sz="2927" dirty="0"/>
          </a:p>
        </p:txBody>
      </p:sp>
      <p:sp>
        <p:nvSpPr>
          <p:cNvPr id="7" name="Text 2"/>
          <p:cNvSpPr txBox="1"/>
          <p:nvPr/>
        </p:nvSpPr>
        <p:spPr>
          <a:xfrm>
            <a:off x="844350" y="1674450"/>
            <a:ext cx="34368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не просто сборник рассказов, а целостная книга о детстве, где отдельные эпизоды складываются в историю взросления, семейной привязанности и первых нравственных уроков.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066050" y="1674450"/>
            <a:ext cx="34368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место занимает образ бабушки и деревенский уклад жизни. Через труд, заботу и строгую доброту раскрывается мир, в котором формируется характер героя.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4350" y="3287700"/>
            <a:ext cx="76584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Лиричность, юмор и бытовая точность сочетаются с горечью утрат. Личная память превращается в художественное свидетельство о поколении и ушедшем укладе жизни.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4" y="0"/>
            <a:ext cx="475673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00" y="397250"/>
            <a:ext cx="3492600" cy="14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«Царь-рыба»: человек и природа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5198700" y="2251100"/>
            <a:ext cx="32241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этой книге природа выступает нравственным судьёй: она требует уважения и не прощает хищнического отношения. История Игнатьича показывает, что нарушение закона природы оборачивается внутренним и физическим наказанием.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198700" y="3523825"/>
            <a:ext cx="32241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соединяет экологическую тему, народную речь и философские размышления о совести. Астафьев показывает границы человеческой власти и напоминает о цене безответственного отношения к миру.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 творчества Астафьева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у Астафьева переплетаются: личная память, исторический опыт и нравственный суд над человеком образуют единое художественное пространство.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Доминируют война и память о детстве, но все темы подчинены вопросу о человеческом достоинстве.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произведений В. П. Астафьева: «Пастух и пастушка», «Последний поклон», «Царь-рыба», «Прокляты и убиты», рассказы о деревне.
</a:t>
            </a:r>
            <a:endParaRPr lang="en-US" sz="98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Художественный язык и манера письма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1545650" y="1323012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Астафьев опирается на живую разговорную речь, поэтому его проза звучит естественно и убедительно. Простота фразы у него не снижает выразительности, а подчёркивает правдивость происходящего.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545650" y="2168945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точно передаёт предметные детали: запахи, звуки, бытовые жесты, особенности деревенского уклада. Благодаря этому события воспринимаются не отвлечённо, а как пережитый жизненный опыт.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545650" y="3063965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часто встречаются сибирские слова и интонации, которые создают ощущение подлинной среды. Диалектная окраска у него служит не украшением, а способом сохранить память о родной земле.
</a:t>
            </a:r>
            <a:endParaRPr lang="en-US" sz="1095" dirty="0"/>
          </a:p>
        </p:txBody>
      </p:sp>
      <p:sp>
        <p:nvSpPr>
          <p:cNvPr id="8" name="Text 5"/>
          <p:cNvSpPr txBox="1"/>
          <p:nvPr/>
        </p:nvSpPr>
        <p:spPr>
          <a:xfrm>
            <a:off x="1545650" y="3935708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избегает сентиментальности: даже лирические сцены у него внутренне напряжены. Контраст между красотой мира и его жестокостью помогает яснее увидеть нравственный смысл эпизодов.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00292" y="1531950"/>
            <a:ext cx="3966316" cy="1884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Нравственные конфликты в прозе писателя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870025" y="4569900"/>
            <a:ext cx="77616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Тексты Виктора Астафьева: «Конь с розовой гривой», «Царь-рыба», «Пастух и пастушка», «Последний поклон».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11400" y="3602475"/>
            <a:ext cx="37542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как у Астафьева герой проходит через испытание совести и отвечает за свой выбор.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77471" y="3602475"/>
            <a:ext cx="37542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произведениях нравственный конфликт важнее внешнего действия: герой оценивается по способности признать ошибку и сохранить человеческое лицо.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375" y="1148404"/>
            <a:ext cx="2505600" cy="20602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3100" y="1148404"/>
            <a:ext cx="2505600" cy="20602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6025" y="1148404"/>
            <a:ext cx="2505600" cy="206026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64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без парада
</a:t>
            </a:r>
            <a:pPr algn="l" indent="0" marL="0">
              <a:lnSpc>
                <a:spcPct val="115000"/>
              </a:lnSpc>
              <a:buNone/>
            </a:pPr>
            <a:r>
              <a:rPr lang="en-US" sz="73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военной прозе Астафьев сознательно снимает торжественную оболочку. Он показывает не триумф, а изнурение человека, которому приходится жить среди страха, голода, потерь и постоянной угрозы смерти. Так рождается особенно честный взгляд на историческое событие.
</a:t>
            </a:r>
            <a:endParaRPr lang="en-US" sz="1370" dirty="0"/>
          </a:p>
        </p:txBody>
      </p:sp>
      <p:sp>
        <p:nvSpPr>
          <p:cNvPr id="7" name="Text 2"/>
          <p:cNvSpPr txBox="1"/>
          <p:nvPr/>
        </p:nvSpPr>
        <p:spPr>
          <a:xfrm>
            <a:off x="33231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победы в человеческой судьбе
</a:t>
            </a:r>
            <a:pPr algn="l" indent="0" marL="0">
              <a:lnSpc>
                <a:spcPct val="115000"/>
              </a:lnSpc>
              <a:buNone/>
            </a:pPr>
            <a:r>
              <a:rPr lang="en-US" sz="693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6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герои редко выглядят победителями в привычном смысле. Война оставляет на них следы усталости, одиночества и внутренней надломленности, поэтому читатель видит, какой высокой оказывается цена выживания и какой хрупкой — человеческая жизнь.
</a:t>
            </a:r>
            <a:endParaRPr lang="en-US" sz="1299" dirty="0"/>
          </a:p>
        </p:txBody>
      </p:sp>
      <p:sp>
        <p:nvSpPr>
          <p:cNvPr id="8" name="Text 3"/>
          <p:cNvSpPr txBox="1"/>
          <p:nvPr/>
        </p:nvSpPr>
        <p:spPr>
          <a:xfrm>
            <a:off x="61198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52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о памяти в школе
</a:t>
            </a:r>
            <a:pPr algn="l" indent="0" marL="0">
              <a:lnSpc>
                <a:spcPct val="115000"/>
              </a:lnSpc>
              <a:buNone/>
            </a:pPr>
            <a:r>
              <a:rPr lang="en-US" sz="774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8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школьника эти тексты важны именно своей непридуманной правдой. Они учат различать подвиг и красивую легенду, видеть за датами судьбы людей и понимать, что память о войне требует не пафоса, а нравственной ответственности.
</a:t>
            </a:r>
            <a:endParaRPr lang="en-US" sz="1452" dirty="0"/>
          </a:p>
        </p:txBody>
      </p:sp>
      <p:sp>
        <p:nvSpPr>
          <p:cNvPr id="9" name="Text 4"/>
          <p:cNvSpPr txBox="1"/>
          <p:nvPr/>
        </p:nvSpPr>
        <p:spPr>
          <a:xfrm>
            <a:off x="526400" y="313975"/>
            <a:ext cx="7931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Астафьев и память о войне
</a:t>
            </a:r>
            <a:endParaRPr lang="en-US" sz="3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3" y="1380200"/>
            <a:ext cx="8096254" cy="3444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2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нравственного конфликта у Астафьева
</a:t>
            </a:r>
            <a:endParaRPr lang="en-US" sz="2602" dirty="0"/>
          </a:p>
        </p:txBody>
      </p:sp>
      <p:sp>
        <p:nvSpPr>
          <p:cNvPr id="5" name="Text 2"/>
          <p:cNvSpPr txBox="1"/>
          <p:nvPr/>
        </p:nvSpPr>
        <p:spPr>
          <a:xfrm>
            <a:off x="520950" y="969725"/>
            <a:ext cx="78717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повторяющийся путь героя: от жизненной ситуации к внутреннему выбору и нравственному выводу.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325" y="1615350"/>
            <a:ext cx="221100" cy="221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0775" y="1615350"/>
            <a:ext cx="221100" cy="221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7325" y="3329833"/>
            <a:ext cx="221100" cy="1965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70775" y="3317550"/>
            <a:ext cx="221100" cy="2211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522850" y="397250"/>
            <a:ext cx="78717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Общественная позиция и поздние годы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1287450" y="1508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Сибирью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759525" y="2073325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 поздние годы Астафьев оставался тесно связан с Красноярским краем. Сибирь для него была не только местом жизни, но и нравственной опорой, определявшей тон его прозы.
</a:t>
            </a:r>
            <a:endParaRPr lang="en-US" sz="900" dirty="0"/>
          </a:p>
        </p:txBody>
      </p:sp>
      <p:sp>
        <p:nvSpPr>
          <p:cNvPr id="15" name="Text 4"/>
          <p:cNvSpPr txBox="1"/>
          <p:nvPr/>
        </p:nvSpPr>
        <p:spPr>
          <a:xfrm>
            <a:off x="5401000" y="1508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Гражданская прямота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4872750" y="2073325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открыто говорил о духовной усталости общества и утрате исторической памяти. Его публичная позиция отличалась резкостью, но исходила из чувства личной ответственности перед страной.
</a:t>
            </a:r>
            <a:endParaRPr lang="en-US" sz="900" dirty="0"/>
          </a:p>
        </p:txBody>
      </p:sp>
      <p:sp>
        <p:nvSpPr>
          <p:cNvPr id="17" name="Text 6"/>
          <p:cNvSpPr txBox="1"/>
          <p:nvPr/>
        </p:nvSpPr>
        <p:spPr>
          <a:xfrm>
            <a:off x="1287450" y="32109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Поздняя проза
</a:t>
            </a:r>
            <a:endParaRPr lang="en-US" sz="1100" dirty="0"/>
          </a:p>
        </p:txBody>
      </p:sp>
      <p:sp>
        <p:nvSpPr>
          <p:cNvPr id="18" name="Text 7"/>
          <p:cNvSpPr txBox="1"/>
          <p:nvPr/>
        </p:nvSpPr>
        <p:spPr>
          <a:xfrm>
            <a:off x="759525" y="3786013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поздних произведениях усиливается интонация подведения итогов. Астафьев снова и снова возвращается к войне, совести, памяти и цене человеческого существования, не смягчая выводов.
</a:t>
            </a:r>
            <a:endParaRPr lang="en-US" sz="900" dirty="0"/>
          </a:p>
        </p:txBody>
      </p:sp>
      <p:sp>
        <p:nvSpPr>
          <p:cNvPr id="19" name="Text 8"/>
          <p:cNvSpPr txBox="1"/>
          <p:nvPr/>
        </p:nvSpPr>
        <p:spPr>
          <a:xfrm>
            <a:off x="5401000" y="32109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 времени
</a:t>
            </a:r>
            <a:endParaRPr lang="en-US" sz="1100" dirty="0"/>
          </a:p>
        </p:txBody>
      </p:sp>
      <p:sp>
        <p:nvSpPr>
          <p:cNvPr id="20" name="Text 9"/>
          <p:cNvSpPr txBox="1"/>
          <p:nvPr/>
        </p:nvSpPr>
        <p:spPr>
          <a:xfrm>
            <a:off x="4872750" y="3786013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тексты воспринимались как честное свидетельство эпохи. Именно поэтому они вызывали споры, но сохраняли внимание читателей, которым был нужен не официальный тон, а правда опыта.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Жанровое разнообразие творчества Астафьева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 у Астафьева всегда подчинён теме: короткая форма помогает сосредоточиться на характере, а крупная — показать историческую и нравственную масштабность.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Преобладают малые и средние формы; именно в них писатель точнее всего соединяет личное переживание с общезначимым смыслом.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Корпус произведений В. П. Астафьева; жанровая классификация по основным публикациям и школьно-литературному изучению.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2850" y="397250"/>
            <a:ext cx="7871700" cy="7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Астафьева для школьного чтения
</a:t>
            </a:r>
            <a:endParaRPr lang="en-US" sz="2927" dirty="0"/>
          </a:p>
        </p:txBody>
      </p:sp>
      <p:sp>
        <p:nvSpPr>
          <p:cNvPr id="8" name="Text 2"/>
          <p:cNvSpPr txBox="1"/>
          <p:nvPr/>
        </p:nvSpPr>
        <p:spPr>
          <a:xfrm>
            <a:off x="844350" y="15970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Астафьева помогают обсуждать честность, совесть и личную ответственность без отвлечённых морализаторских схем. На конкретных судьбах ученик видит, как выбор человека влияет на его жизнь и на жизнь других.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973850" y="15970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проза важна для разговора о памяти и войне: она показывает историческое событие через человеческие потери, страх и труд выживания. Такой подход учит уважать прошлое и не упрощать его.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844350" y="3268950"/>
            <a:ext cx="7458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Тексты писателя развивают экологическое и нравственное мышление. Вопросы отношения к природе, семье, родной земле и собственной совести делают его книги актуальными для старшеклассника и сегодня.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275" y="1545020"/>
            <a:ext cx="4876200" cy="19433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даты жизни и творчества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746225" y="1406675"/>
            <a:ext cx="2885400" cy="22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хронология показывает, как личная биография Астафьева постепенно превращалась в большую литературу о войне, памяти и нравственном выборе.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6975" y="3747588"/>
            <a:ext cx="4876200" cy="7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показывает движение от личного опыта к общенациональным темам, которые определили всё зрелое творчество писателя.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0025" y="4569900"/>
            <a:ext cx="45273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сведения о В. П. Астафьеве, литературоведческие справочники и школьные издания.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16150" y="1905538"/>
            <a:ext cx="8111700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Астафьев: правда, память, совесть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516150" y="3189063"/>
            <a:ext cx="8111700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Астафьев показал, что литература может говорить о войне, деревне и человеке без прикрас. Его книги учат помнить, отвечать за выбор и беречь достоинство.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2026-05-20T02:47:41Z</dcterms:created>
  <dcterms:modified xsi:type="dcterms:W3CDTF">2026-05-20T02:47:41Z</dcterms:modified>
</cp:coreProperties>
</file>