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и культурно-исторические области мира
</a:t>
            </a:r>
            <a:pPr algn="l" indent="0" marL="0">
              <a:lnSpc>
                <a:spcPct val="90000"/>
              </a:lnSpc>
              <a:buNone/>
            </a:pPr>
            <a:r>
              <a:rPr lang="en-US" sz="16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формирует повседневную культуру, города и память о прошлом.
</a:t>
            </a:r>
            <a:endParaRPr lang="en-US" sz="3441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религии связаны с регионами мира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Культурно-исторические области помогают увидеть, почему в разных регионах мира религия оставляет похожие следы: в зданиях, праздниках, школах и семейных обычаях.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11863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веры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Иудаизм строится на вере в единого Бога, завете и авторитете Торы. Эти идеи связаны с исторической памятью еврейского народа и его общинной жизнью.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2514475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Суббота, семейные трапезы и календарь праздников задают ритм повседневности. Через них религия соединяет личную жизнь, дом и общину.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717088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символы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Синагоги, свитки Торы и символы, такие как менора и звезда Давида, помогают узнавать и сохранять культурную идентичность.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919687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переселениях, праздниках и исторических испытаниях делает иудаизм не только верой, но и важной частью культурной истории.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296675" y="2066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Иудаизм: вера и историческая память
</a:t>
            </a:r>
            <a:endParaRPr lang="en-US" sz="245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27925" y="2974562"/>
            <a:ext cx="2661600" cy="17414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и культурные формы
</a:t>
            </a:r>
            <a:endParaRPr lang="en-US" sz="2511" dirty="0"/>
          </a:p>
        </p:txBody>
      </p:sp>
      <p:sp>
        <p:nvSpPr>
          <p:cNvPr id="11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0275" y="1462450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ветви
</a:t>
            </a:r>
            <a:pPr algn="l" indent="0" marL="0">
              <a:lnSpc>
                <a:spcPct val="100000"/>
              </a:lnSpc>
              <a:buNone/>
            </a:pPr>
            <a:r>
              <a:rPr lang="en-US" sz="5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включает католицизм, православие и протестантизм. При общем основании каждая традиция развивала собственные формы богослужения, искусства и церковной организации.
</a:t>
            </a:r>
            <a:endParaRPr lang="en-US" sz="1270" dirty="0"/>
          </a:p>
        </p:txBody>
      </p:sp>
      <p:sp>
        <p:nvSpPr>
          <p:cNvPr id="13" name="Text 3"/>
          <p:cNvSpPr txBox="1"/>
          <p:nvPr/>
        </p:nvSpPr>
        <p:spPr>
          <a:xfrm>
            <a:off x="3347601" y="1462481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Библии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Библия стала главным текстом, который повлиял на образование, литературу и нравственные представления во многих странах Европы и Америки.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520275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обычаи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Рождества и Пасхи, церковные хоры и семейные обычаи вошли в повседневную культуру и сохранились даже у не очень религиозных людей.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3347601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в жизни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регионах христианство по-разному влияло на школу, музыку и календарь, поэтому его культурный след особенно заметен в сравнении стран.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174926" y="1462481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 искусство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Церкви, соборы и иконы сделали христианство заметным в городской среде. Архитектура часто показывала не только веру, но и силу общины.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6706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веры
</a:t>
            </a:r>
            <a:pPr algn="l" indent="0" marL="0">
              <a:lnSpc>
                <a:spcPct val="100000"/>
              </a:lnSpc>
              <a:buNone/>
            </a:pPr>
            <a:r>
              <a:rPr lang="en-US" sz="58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основан на вере в единого Бога, Коране и пяти столпах. Они задают основные правила жизни, молитвы и отношения человека с общиной.
</a:t>
            </a:r>
            <a:endParaRPr lang="en-US" sz="1259" dirty="0"/>
          </a:p>
        </p:txBody>
      </p:sp>
      <p:sp>
        <p:nvSpPr>
          <p:cNvPr id="11" name="Text 2"/>
          <p:cNvSpPr txBox="1"/>
          <p:nvPr/>
        </p:nvSpPr>
        <p:spPr>
          <a:xfrm>
            <a:off x="3386863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столпов
</a:t>
            </a:r>
            <a:pPr algn="l" indent="0" marL="0">
              <a:lnSpc>
                <a:spcPct val="100000"/>
              </a:lnSpc>
              <a:buNone/>
            </a:pPr>
            <a:r>
              <a:rPr lang="en-US" sz="51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Шахада, молитва, пост, милостыня и паломничество связывают личную религиозность с ежедневными поступками, временем и ответственностью перед другими людьми.
</a:t>
            </a:r>
            <a:endParaRPr lang="en-US" sz="1107" dirty="0"/>
          </a:p>
        </p:txBody>
      </p:sp>
      <p:sp>
        <p:nvSpPr>
          <p:cNvPr id="12" name="Text 3"/>
          <p:cNvSpPr txBox="1"/>
          <p:nvPr/>
        </p:nvSpPr>
        <p:spPr>
          <a:xfrm>
            <a:off x="2096863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письмо
</a:t>
            </a:r>
            <a:pPr algn="l" indent="0" marL="0">
              <a:lnSpc>
                <a:spcPct val="100000"/>
              </a:lnSpc>
              <a:buNone/>
            </a:pPr>
            <a:r>
              <a:rPr lang="en-US" sz="53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Арабская каллиграфия и геометрический орнамент широко использовались в книге, архитектуре и украшениях, потому что изображение живых существ не было главным принципом искусства.
</a:t>
            </a:r>
            <a:endParaRPr lang="en-US" sz="1153" dirty="0"/>
          </a:p>
        </p:txBody>
      </p:sp>
      <p:sp>
        <p:nvSpPr>
          <p:cNvPr id="13" name="Text 4"/>
          <p:cNvSpPr txBox="1"/>
          <p:nvPr/>
        </p:nvSpPr>
        <p:spPr>
          <a:xfrm>
            <a:off x="481302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общины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Ид аль-Фитр и Ид аль-Адха объединяют семьи и общины, напоминая о милосердии, благодарности и общих ценностях.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103137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Мечети как 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58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Мечети стали важными центрами не только молитвы, но и общения, обучения и общественной жизни в городах от Магриба до Юго-Восточной Азии.
</a:t>
            </a:r>
            <a:endParaRPr lang="en-US" sz="1259" dirty="0"/>
          </a:p>
        </p:txBody>
      </p:sp>
      <p:sp>
        <p:nvSpPr>
          <p:cNvPr id="15" name="Text 6"/>
          <p:cNvSpPr txBox="1"/>
          <p:nvPr/>
        </p:nvSpPr>
        <p:spPr>
          <a:xfrm>
            <a:off x="296675" y="2066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Ислам: основы и культурные следы
</a:t>
            </a:r>
            <a:endParaRPr lang="en-US" sz="247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0700" y="2109218"/>
            <a:ext cx="3686100" cy="10655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в разных регионах Азии
</a:t>
            </a:r>
            <a:endParaRPr lang="en-US" sz="1781" dirty="0"/>
          </a:p>
        </p:txBody>
      </p:sp>
      <p:sp>
        <p:nvSpPr>
          <p:cNvPr id="12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учения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учит состраданию и внимательности. Его распространение по Азии связано с путями паломников, торговцев и правителей, которые поддерживали монастыри и перевод священных текстов.
</a:t>
            </a:r>
            <a:endParaRPr lang="en-US" sz="1268" dirty="0"/>
          </a:p>
        </p:txBody>
      </p:sp>
      <p:sp>
        <p:nvSpPr>
          <p:cNvPr id="13" name="Text 3"/>
          <p:cNvSpPr txBox="1"/>
          <p:nvPr/>
        </p:nvSpPr>
        <p:spPr>
          <a:xfrm>
            <a:off x="5361725" y="7898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Восточной Азии буддизм часто соединялся с местными традициями. В разных странах появились собственные школы, ритуалы и формы почитания Будды.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Южной Азии буддийские памятники, ступы и монастырские комплексы стали частью ландшафта. Они напоминали о пути к освобождению от страданий.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5361725" y="35034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Юго-Восточной Азии статуи Будды, храмы и монастыри стали важными центрами жизни. Там же развивались местные формы медитации и праздников.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Индуизм: разнообразие традиций и обрядов
</a:t>
            </a:r>
            <a:endParaRPr lang="en-US" sz="2455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520275" y="3413873"/>
            <a:ext cx="2373900" cy="9288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
</a:t>
            </a:r>
            <a:pPr algn="l" indent="0" marL="0">
              <a:lnSpc>
                <a:spcPct val="100000"/>
              </a:lnSpc>
              <a:buNone/>
            </a:pPr>
            <a:r>
              <a:rPr lang="en-US" sz="5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 Дивали и Холи делают индуизм особенно ярким в публичной культуре. Они объединяют религиозный смысл, музыку, цвет и участие соседей.
</a:t>
            </a:r>
            <a:endParaRPr lang="en-US" sz="1188" dirty="0"/>
          </a:p>
        </p:txBody>
      </p:sp>
      <p:sp>
        <p:nvSpPr>
          <p:cNvPr id="12" name="Text 3"/>
          <p:cNvSpPr txBox="1"/>
          <p:nvPr/>
        </p:nvSpPr>
        <p:spPr>
          <a:xfrm>
            <a:off x="3347609" y="3413873"/>
            <a:ext cx="2373900" cy="9288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5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Индуистские храмы и священные места показывают, как вера связана с географией Индии и соседних стран, где традиции развивались веками.
</a:t>
            </a:r>
            <a:endParaRPr lang="en-US" sz="1198" dirty="0"/>
          </a:p>
        </p:txBody>
      </p:sp>
      <p:sp>
        <p:nvSpPr>
          <p:cNvPr id="13" name="Text 4"/>
          <p:cNvSpPr txBox="1"/>
          <p:nvPr/>
        </p:nvSpPr>
        <p:spPr>
          <a:xfrm>
            <a:off x="6174943" y="1831750"/>
            <a:ext cx="2373900" cy="9288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Ритуалы и семья
</a:t>
            </a:r>
            <a:pPr algn="l" indent="0" marL="0">
              <a:lnSpc>
                <a:spcPct val="100000"/>
              </a:lnSpc>
              <a:buNone/>
            </a:pPr>
            <a:r>
              <a:rPr lang="en-US" sz="5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Обряды у священных рек, посещение храмов и семейные церемонии поддерживают связь между религией, домом и общиной. Ритуалы часто передаются из поколения в поколение.
</a:t>
            </a:r>
            <a:endParaRPr lang="en-US" sz="1188" dirty="0"/>
          </a:p>
        </p:txBody>
      </p:sp>
      <p:sp>
        <p:nvSpPr>
          <p:cNvPr id="14" name="Text 5"/>
          <p:cNvSpPr txBox="1"/>
          <p:nvPr/>
        </p:nvSpPr>
        <p:spPr>
          <a:xfrm>
            <a:off x="3347609" y="1831750"/>
            <a:ext cx="2373900" cy="9288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идеи
</a:t>
            </a:r>
            <a:pPr algn="l" indent="0" marL="0">
              <a:lnSpc>
                <a:spcPct val="100000"/>
              </a:lnSpc>
              <a:buNone/>
            </a:pPr>
            <a:r>
              <a:rPr lang="en-US" sz="5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 дхармы и кармы помогают объяснять, как человек должен жить и какие последствия имеют его поступки. Эти идеи влияют на поведение и моральные нормы.
</a:t>
            </a:r>
            <a:endParaRPr lang="en-US" sz="1188" dirty="0"/>
          </a:p>
        </p:txBody>
      </p:sp>
      <p:sp>
        <p:nvSpPr>
          <p:cNvPr id="15" name="Text 6"/>
          <p:cNvSpPr txBox="1"/>
          <p:nvPr/>
        </p:nvSpPr>
        <p:spPr>
          <a:xfrm>
            <a:off x="520275" y="1831725"/>
            <a:ext cx="2373900" cy="9288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традиций
</a:t>
            </a:r>
            <a:pPr algn="l" indent="0" marL="0">
              <a:lnSpc>
                <a:spcPct val="100000"/>
              </a:lnSpc>
              <a:buNone/>
            </a:pPr>
            <a:r>
              <a:rPr lang="en-US" sz="5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Индуизм объединяет множество традиций, поэтому его трудно описать одной системой. В разных регионах одни божества и обряды становятся особенно важными, а другие — менее заметными.
</a:t>
            </a:r>
            <a:endParaRPr lang="en-US" sz="112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Азия: философия и ритуал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Даосская гармония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Даосизм подчёркивает жизнь в согласии с природой и естественным порядком. Отсюда важность простоты, баланса и ритуалов, связанных с храмами и сезонными циклами.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Ритуалы и семья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Восточноазиатские общества часто соединяют философию с ритуалом. Праздники, поминальные обряды и храмовые церемонии помогают поддерживать связь между поколениями.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6030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 уважение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Конфуцианство делает особый акцент на уважении к старшим, образовании и общественной ответственности. Эти идеи сильно повлияли на семейную и школьную культуру региона.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00295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этих учений видны в устройстве общества: в почтении к учителям, внимании к традиции и стремлении к общественной гармонии.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86575" y="814960"/>
            <a:ext cx="3499500" cy="348583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4584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традиций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54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городе могли сосуществовать буддийский храм, семейный алтарь предков и местное святилище. Люди не всегда выбирали только одну традицию.
</a:t>
            </a:r>
            <a:endParaRPr lang="en-US" sz="1182" dirty="0"/>
          </a:p>
        </p:txBody>
      </p:sp>
      <p:sp>
        <p:nvSpPr>
          <p:cNvPr id="12" name="Text 2"/>
          <p:cNvSpPr txBox="1"/>
          <p:nvPr/>
        </p:nvSpPr>
        <p:spPr>
          <a:xfrm>
            <a:off x="3174662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роли учений
</a:t>
            </a:r>
            <a:pPr algn="l" indent="0" marL="0">
              <a:lnSpc>
                <a:spcPct val="100000"/>
              </a:lnSpc>
              <a:buNone/>
            </a:pPr>
            <a:r>
              <a:rPr lang="en-US" sz="524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Конфуцианские нормы могли определять поведение в семье и школе, а буддийские идеи — религиозные обряды и представления о жизни после смерти.
</a:t>
            </a:r>
            <a:endParaRPr lang="en-US" sz="1136" dirty="0"/>
          </a:p>
        </p:txBody>
      </p:sp>
      <p:sp>
        <p:nvSpPr>
          <p:cNvPr id="13" name="Text 3"/>
          <p:cNvSpPr txBox="1"/>
          <p:nvPr/>
        </p:nvSpPr>
        <p:spPr>
          <a:xfrm>
            <a:off x="45847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Слой за слоем
</a:t>
            </a:r>
            <a:pPr algn="l" indent="0" marL="0">
              <a:lnSpc>
                <a:spcPct val="100000"/>
              </a:lnSpc>
              <a:buNone/>
            </a:pPr>
            <a:r>
              <a:rPr lang="en-US" sz="564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праздники часто сохраняли древний смысл, даже когда в регионе распространялись новые религии. Поэтому календарь становился очень многослойным.
</a:t>
            </a:r>
            <a:endParaRPr lang="en-US" sz="1223" dirty="0"/>
          </a:p>
        </p:txBody>
      </p:sp>
      <p:sp>
        <p:nvSpPr>
          <p:cNvPr id="14" name="Text 4"/>
          <p:cNvSpPr txBox="1"/>
          <p:nvPr/>
        </p:nvSpPr>
        <p:spPr>
          <a:xfrm>
            <a:off x="3174637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Сосуществование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смешение показывает, что религии не всегда заменяют друг друга. Чаще они сосуществуют и приспосабливаются к местной культуре.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296675" y="2066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традиций в Азии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54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входят в Африканский союз, и это помогает понять масштаб культурного разнообразия континента.
</a:t>
            </a:r>
            <a:endParaRPr lang="en-US" sz="1694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показывает масштаб континента: на огромной территории сложились очень разные религиозные традиции и исторические пути.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African Union; United Nations geoscheme for Africa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ветви христианства заметно влияли на культурные различия европейских регионов.
</a:t>
            </a:r>
            <a:endParaRPr lang="en-US" sz="1785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 христианство на века стало главным культурным фоном, а его разделение на три крупные ветви усилило различия в обрядах, календаре и школьных традициях.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Традиционное деление христианства на католицизм, православие и протестантизм.
</a:t>
            </a:r>
            <a:endParaRPr lang="en-US" sz="102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Перекрёсток религий и торговых путей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этот регион проходили пути, по которым вместе с товарами путешествовали языки, книги и религиозные идеи. Города быстро становились местами встречи разных традиций.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города усиливали обмен идеями сильнее всего, но каждое из четырех направлений помогало религиям закрепляться в разных обществах.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обзоры Ближнего Востока и Северной Африки как узла межрегиональных контактов.
</a:t>
            </a:r>
            <a:endParaRPr lang="en-US" sz="1013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1492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важной точкой отсчёта для новых религиозных процессов в Америке.
</a:t>
            </a:r>
            <a:endParaRPr lang="en-US" sz="2097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1492 год стал началом длительного религиозного и культурного преобразования Америки: после европейского контакта в регионе распространилось христианство, сохранив при этом местное разнообразие.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Britannica, статьи о европейском освоении Америки и истории христианства в Новом Свете.
</a:t>
            </a:r>
            <a:endParaRPr lang="en-US" sz="102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0675" y="2963527"/>
            <a:ext cx="3686100" cy="12814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Океания: связь с природой
</a:t>
            </a:r>
            <a:endParaRPr lang="en-US" sz="1781" dirty="0"/>
          </a:p>
        </p:txBody>
      </p:sp>
      <p:sp>
        <p:nvSpPr>
          <p:cNvPr id="11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землёй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коренных народов Австралии земля, вода, животные и предки неотделимы от священной истории мира. Ритуалы помогают сохранять связь с местом и памятью общины.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Предания о времени сотворения мира помогают объяснять, почему определённые места, маршруты и природные объекты считаются важными. Это влияет и на искусство, и на воспитание детей.
</a:t>
            </a:r>
            <a:endParaRPr lang="en-US" sz="1268" dirty="0"/>
          </a:p>
        </p:txBody>
      </p:sp>
      <p:sp>
        <p:nvSpPr>
          <p:cNvPr id="13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практик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островных обществах Океании традиции часто сохраняются через обряды, песни и семейные правила. Христианство здесь нередко сосуществует с местными представлениями и обычаями.
</a:t>
            </a:r>
            <a:endParaRPr lang="en-US" sz="126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233361"/>
            <a:ext cx="4007700" cy="12789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сравнялка религий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у разных традиций есть общие элементы: священные тексты, места поклонения, ритуалы и праздники. При этом каждая религия делает акцент на своём.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формы религиозной жизни узнаваемы, но содержание молитв, праздников и мест поклонения у традиций различается.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обзоры мировых религий в учебной и справочной литературе.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религии распространялись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историческом опыте распространения религий через пути обмена и природные барьеры.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крупных региона обычно берут как удобную основу для сравнения культурных различий.
</a:t>
            </a:r>
            <a:endParaRPr lang="en-US" sz="2036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главных региона мира часто используют в школьной географии, чтобы сравнивать историю и культуру. Но реальные религиозные границы почти никогда не совпадают с ними полностью.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карты мира и общепринятое деление на культурно-исторические области.
</a:t>
            </a:r>
            <a:endParaRPr lang="en-US" sz="102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мира как основа сравнения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удобно сравнивать большие регионы, но нельзя забывать о народах, диаспорах и местных общинах. Одна и та же религия может выглядеть по-разному в соседних странах.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деление помогает увидеть масштабные различия и связи, но не заменяет сложную реальность отдельных стран и народов.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школьной карте мира и культурно-историческому районированию.
</a:t>
            </a:r>
            <a:endParaRPr lang="en-US" sz="1013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7926" y="1211450"/>
            <a:ext cx="2661898" cy="3394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как язык культуры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58172" y="1630100"/>
            <a:ext cx="2189173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
</a:t>
            </a:r>
            <a:pPr algn="l" indent="0" marL="0">
              <a:lnSpc>
                <a:spcPct val="100000"/>
              </a:lnSpc>
              <a:buNone/>
            </a:pPr>
            <a:r>
              <a:rPr lang="en-US" sz="5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Соборы, мечети, храмы и монастыри выражают веру через форму здания, украшения и место в городе. Архитектура сразу показывает, какие идеи для общества особенно важны.
</a:t>
            </a:r>
            <a:endParaRPr lang="en-US" sz="1149" dirty="0"/>
          </a:p>
        </p:txBody>
      </p:sp>
      <p:sp>
        <p:nvSpPr>
          <p:cNvPr id="12" name="Text 3"/>
          <p:cNvSpPr txBox="1"/>
          <p:nvPr/>
        </p:nvSpPr>
        <p:spPr>
          <a:xfrm>
            <a:off x="3518479" y="3421325"/>
            <a:ext cx="2189173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5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семейные правила часто отражают религиозные нормы: уважение к старшим, время молитвы, запреты и обычаи. Так вера влияет на поведение даже вне храма.
</a:t>
            </a:r>
            <a:endParaRPr lang="en-US" sz="1131" dirty="0"/>
          </a:p>
        </p:txBody>
      </p:sp>
      <p:sp>
        <p:nvSpPr>
          <p:cNvPr id="13" name="Text 4"/>
          <p:cNvSpPr txBox="1"/>
          <p:nvPr/>
        </p:nvSpPr>
        <p:spPr>
          <a:xfrm>
            <a:off x="3518438" y="1630100"/>
            <a:ext cx="2189173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
</a:t>
            </a:r>
            <a:pPr algn="l" indent="0" marL="0">
              <a:lnSpc>
                <a:spcPct val="100000"/>
              </a:lnSpc>
              <a:buNone/>
            </a:pPr>
            <a:r>
              <a:rPr lang="en-US" sz="5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пение помогают передавать молитвенные тексты и память общины. Хоры, распевы, барабаны и ритуальные песни делают религию частью повседневной культуры.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58222" y="3482265"/>
            <a:ext cx="2188510" cy="9498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
</a:t>
            </a:r>
            <a:pPr algn="l" indent="0" marL="0">
              <a:lnSpc>
                <a:spcPct val="100000"/>
              </a:lnSpc>
              <a:buNone/>
            </a:pPr>
            <a:r>
              <a:rPr lang="en-US" sz="5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задают ритм года и объединяют семьи. Рождество, Ид, Дивали или Весака не только связаны с верой, но и формируют привычки, еду и встречи с близкими.
</a:t>
            </a:r>
            <a:endParaRPr lang="en-US" sz="118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помогает понять, почему у народов разные праздники, здания, музыка и привычки. Но внутри каждой традиции есть множество вариантов, поэтому культурную карту мира лучше читать внимательно и без стереотипов.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 мир культур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2026-07-26T19:54:28Z</dcterms:created>
  <dcterms:modified xsi:type="dcterms:W3CDTF">2026-07-26T19:54:28Z</dcterms:modified>
</cp:coreProperties>
</file>