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slideLayout" Target="../slideLayouts/slideLayout1.xml"/><Relationship Id="rId3"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jpeg"/><Relationship Id="rId3" Type="http://schemas.openxmlformats.org/officeDocument/2006/relationships/slideLayout" Target="../slideLayouts/slideLayout1.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slideLayout" Target="../slideLayouts/slideLayout1.xml"/><Relationship Id="rId8"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slideLayout" Target="../slideLayouts/slideLayout1.xml"/><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jpeg"/><Relationship Id="rId3" Type="http://schemas.openxmlformats.org/officeDocument/2006/relationships/image" Target="../media/image-5-3.jpeg"/><Relationship Id="rId4" Type="http://schemas.openxmlformats.org/officeDocument/2006/relationships/image" Target="../media/image-5-4.jpeg"/><Relationship Id="rId5" Type="http://schemas.openxmlformats.org/officeDocument/2006/relationships/slideLayout" Target="../slideLayouts/slideLayout1.xml"/><Relationship Id="rId6"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slideLayout" Target="../slideLayouts/slideLayout1.xml"/><Relationship Id="rId5"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image" Target="../media/image-7-6.png"/><Relationship Id="rId7" Type="http://schemas.openxmlformats.org/officeDocument/2006/relationships/image" Target="../media/image-7-7.png"/><Relationship Id="rId8" Type="http://schemas.openxmlformats.org/officeDocument/2006/relationships/image" Target="../media/image-7-8.png"/><Relationship Id="rId9" Type="http://schemas.openxmlformats.org/officeDocument/2006/relationships/slideLayout" Target="../slideLayouts/slideLayout1.xml"/><Relationship Id="rId10"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slideLayout" Target="../slideLayouts/slideLayout1.xml"/><Relationship Id="rId5"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jpe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image" Target="../media/image-9-6.png"/><Relationship Id="rId7" Type="http://schemas.openxmlformats.org/officeDocument/2006/relationships/image" Target="../media/image-9-7.png"/><Relationship Id="rId8" Type="http://schemas.openxmlformats.org/officeDocument/2006/relationships/slideLayout" Target="../slideLayouts/slideLayout1.xml"/><Relationship Id="rId9"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slideLayout" Target="../slideLayouts/slideLayout1.xml"/><Relationship Id="rId5"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jpe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image" Target="../media/image-11-6.png"/><Relationship Id="rId7" Type="http://schemas.openxmlformats.org/officeDocument/2006/relationships/image" Target="../media/image-11-7.png"/><Relationship Id="rId8" Type="http://schemas.openxmlformats.org/officeDocument/2006/relationships/image" Target="../media/image-11-8.png"/><Relationship Id="rId9" Type="http://schemas.openxmlformats.org/officeDocument/2006/relationships/slideLayout" Target="../slideLayouts/slideLayout1.xml"/><Relationship Id="rId10"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slideLayout" Target="../slideLayouts/slideLayout1.xml"/><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image" Target="../media/image-13-6.png"/><Relationship Id="rId7" Type="http://schemas.openxmlformats.org/officeDocument/2006/relationships/image" Target="../media/image-13-7.png"/><Relationship Id="rId8" Type="http://schemas.openxmlformats.org/officeDocument/2006/relationships/image" Target="../media/image-13-8.png"/><Relationship Id="rId9" Type="http://schemas.openxmlformats.org/officeDocument/2006/relationships/slideLayout" Target="../slideLayouts/slideLayout1.xml"/><Relationship Id="rId10"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jpeg"/><Relationship Id="rId3" Type="http://schemas.openxmlformats.org/officeDocument/2006/relationships/image" Target="../media/image-14-3.jpeg"/><Relationship Id="rId4" Type="http://schemas.openxmlformats.org/officeDocument/2006/relationships/image" Target="../media/image-14-4.jpeg"/><Relationship Id="rId5" Type="http://schemas.openxmlformats.org/officeDocument/2006/relationships/slideLayout" Target="../slideLayouts/slideLayout1.xml"/><Relationship Id="rId6"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slideLayout" Target="../slideLayouts/slideLayout1.xml"/><Relationship Id="rId5"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jpe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image" Target="../media/image-16-6.png"/><Relationship Id="rId7" Type="http://schemas.openxmlformats.org/officeDocument/2006/relationships/image" Target="../media/image-16-7.png"/><Relationship Id="rId8" Type="http://schemas.openxmlformats.org/officeDocument/2006/relationships/slideLayout" Target="../slideLayouts/slideLayout1.xml"/><Relationship Id="rId9"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slideLayout" Target="../slideLayouts/slideLayout1.xml"/><Relationship Id="rId5"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slideLayout" Target="../slideLayouts/slideLayout1.xml"/><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slideLayout" Target="../slideLayouts/slideLayout1.xml"/><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345"/>
            <a:ext cx="9144000" cy="2259211"/>
          </a:xfrm>
          <a:prstGeom prst="rect">
            <a:avLst/>
          </a:prstGeom>
        </p:spPr>
      </p:pic>
      <p:sp>
        <p:nvSpPr>
          <p:cNvPr id="3" name="Text 0"/>
          <p:cNvSpPr txBox="1"/>
          <p:nvPr/>
        </p:nvSpPr>
        <p:spPr>
          <a:xfrm>
            <a:off x="362775" y="2763100"/>
            <a:ext cx="8418600" cy="542100"/>
          </a:xfrm>
          <a:prstGeom prst="rect">
            <a:avLst/>
          </a:prstGeom>
          <a:noFill/>
          <a:ln/>
        </p:spPr>
        <p:txBody>
          <a:bodyPr wrap="square" lIns="0" tIns="0" rIns="0" bIns="0" rtlCol="0" anchor="ctr"/>
          <a:lstStyle/>
          <a:p>
            <a:pPr algn="l" indent="0" marL="0">
              <a:lnSpc>
                <a:spcPct val="80000"/>
              </a:lnSpc>
              <a:buNone/>
            </a:pPr>
            <a:r>
              <a:rPr lang="en-US" sz="2666" b="1" dirty="0">
                <a:solidFill>
                  <a:srgbClr val="102D69"/>
                </a:solidFill>
                <a:latin typeface="Arial" pitchFamily="34" charset="0"/>
                <a:ea typeface="Arial" pitchFamily="34" charset="-122"/>
                <a:cs typeface="Arial" pitchFamily="34" charset="-120"/>
              </a:rPr>
              <a:t>Daily Life: лексика и структуры для рассказа о своём дне
</a:t>
            </a:r>
            <a:endParaRPr lang="en-US" sz="2666" dirty="0"/>
          </a:p>
        </p:txBody>
      </p:sp>
      <p:sp>
        <p:nvSpPr>
          <p:cNvPr id="4" name="Text 1"/>
          <p:cNvSpPr txBox="1"/>
          <p:nvPr/>
        </p:nvSpPr>
        <p:spPr>
          <a:xfrm>
            <a:off x="362750" y="3990300"/>
            <a:ext cx="2935800" cy="793200"/>
          </a:xfrm>
          <a:prstGeom prst="rect">
            <a:avLst/>
          </a:prstGeom>
          <a:noFill/>
          <a:ln/>
        </p:spPr>
        <p:txBody>
          <a:bodyPr wrap="square" lIns="0" tIns="0" rIns="0" bIns="0" rtlCol="0" anchor="ctr"/>
          <a:lstStyle/>
          <a:p>
            <a:pPr algn="l" indent="0" marL="0">
              <a:lnSpc>
                <a:spcPct val="115000"/>
              </a:lnSpc>
              <a:buNone/>
            </a:pPr>
            <a:r>
              <a:rPr lang="en-US" sz="800" dirty="0">
                <a:solidFill>
                  <a:srgbClr val="102D69"/>
                </a:solidFill>
                <a:latin typeface="Arial" pitchFamily="34" charset="0"/>
                <a:ea typeface="Arial" pitchFamily="34" charset="-122"/>
                <a:cs typeface="Arial" pitchFamily="34" charset="-120"/>
              </a:rPr>
              <a:t>Учимся говорить о повседневной жизни просто и уверенно.
</a:t>
            </a:r>
            <a:endParaRPr lang="en-US" sz="800" dirty="0"/>
          </a:p>
        </p:txBody>
      </p:sp>
      <p:sp>
        <p:nvSpPr>
          <p:cNvPr id="5" name="Text 2"/>
          <p:cNvSpPr txBox="1"/>
          <p:nvPr/>
        </p:nvSpPr>
        <p:spPr>
          <a:xfrm>
            <a:off x="362750" y="2556700"/>
            <a:ext cx="3411600" cy="206400"/>
          </a:xfrm>
          <a:prstGeom prst="rect">
            <a:avLst/>
          </a:prstGeom>
          <a:noFill/>
          <a:ln/>
        </p:spPr>
        <p:txBody>
          <a:bodyPr wrap="square" lIns="0" tIns="0" rIns="0" bIns="0" rtlCol="0" anchor="ctr"/>
          <a:lstStyle/>
          <a:p>
            <a:pPr algn="l" indent="0" marL="0">
              <a:lnSpc>
                <a:spcPct val="115000"/>
              </a:lnSpc>
              <a:buNone/>
            </a:pPr>
            <a:r>
              <a:rPr lang="en-US" sz="800" dirty="0">
                <a:solidFill>
                  <a:srgbClr val="102D69"/>
                </a:solidFill>
                <a:latin typeface="Arial" pitchFamily="34" charset="0"/>
                <a:ea typeface="Arial" pitchFamily="34" charset="-122"/>
                <a:cs typeface="Arial" pitchFamily="34" charset="-120"/>
              </a:rPr>
              <a:t>
</a:t>
            </a:r>
            <a:endParaRPr lang="en-US" sz="8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297956" y="1305098"/>
            <a:ext cx="3191788" cy="3210600"/>
          </a:xfrm>
          <a:prstGeom prst="rect">
            <a:avLst/>
          </a:prstGeom>
        </p:spPr>
      </p:pic>
      <p:sp>
        <p:nvSpPr>
          <p:cNvPr id="4" name="Text 0"/>
          <p:cNvSpPr txBox="1"/>
          <p:nvPr/>
        </p:nvSpPr>
        <p:spPr>
          <a:xfrm>
            <a:off x="413125" y="2229398"/>
            <a:ext cx="3547500" cy="1362000"/>
          </a:xfrm>
          <a:prstGeom prst="rect">
            <a:avLst/>
          </a:prstGeom>
          <a:noFill/>
          <a:ln/>
        </p:spPr>
        <p:txBody>
          <a:bodyPr wrap="square" lIns="0" tIns="0" rIns="0" bIns="0" rtlCol="0" anchor="ctr"/>
          <a:lstStyle/>
          <a:p>
            <a:pPr algn="l" indent="0" marL="0">
              <a:lnSpc>
                <a:spcPct val="115000"/>
              </a:lnSpc>
              <a:buNone/>
            </a:pPr>
            <a:r>
              <a:rPr lang="en-US" sz="1100" dirty="0">
                <a:solidFill>
                  <a:srgbClr val="102D69"/>
                </a:solidFill>
                <a:latin typeface="Arial" pitchFamily="34" charset="0"/>
                <a:ea typeface="Arial" pitchFamily="34" charset="-122"/>
                <a:cs typeface="Arial" pitchFamily="34" charset="-120"/>
              </a:rPr>
              <a:t>Эта тема помогает описывать привычные события без сложной лексики. Пятиклассники легко строят короткие фразы, спрашивают о времени и привычках, а в ответах используют знакомые слова и Present Simple.
</a:t>
            </a:r>
            <a:endParaRPr lang="en-US" sz="1100" dirty="0"/>
          </a:p>
        </p:txBody>
      </p:sp>
      <p:sp>
        <p:nvSpPr>
          <p:cNvPr id="5" name="Text 1"/>
          <p:cNvSpPr txBox="1"/>
          <p:nvPr/>
        </p:nvSpPr>
        <p:spPr>
          <a:xfrm>
            <a:off x="413125" y="360000"/>
            <a:ext cx="8368200" cy="483600"/>
          </a:xfrm>
          <a:prstGeom prst="rect">
            <a:avLst/>
          </a:prstGeom>
          <a:noFill/>
          <a:ln/>
        </p:spPr>
        <p:txBody>
          <a:bodyPr wrap="square" lIns="0" tIns="0" rIns="0" bIns="0" rtlCol="0" anchor="ctr"/>
          <a:lstStyle/>
          <a:p>
            <a:pPr algn="l" indent="0" marL="0">
              <a:lnSpc>
                <a:spcPct val="80000"/>
              </a:lnSpc>
              <a:buNone/>
            </a:pPr>
            <a:r>
              <a:rPr lang="en-US" sz="2200" b="1" dirty="0">
                <a:solidFill>
                  <a:srgbClr val="102D69"/>
                </a:solidFill>
                <a:latin typeface="Arial" pitchFamily="34" charset="0"/>
                <a:ea typeface="Arial" pitchFamily="34" charset="-122"/>
                <a:cs typeface="Arial" pitchFamily="34" charset="-120"/>
              </a:rPr>
              <a:t>Зачем изучать Daily Life на английском
</a:t>
            </a:r>
            <a:endParaRPr lang="en-US" sz="2200" dirty="0"/>
          </a:p>
        </p:txBody>
      </p:sp>
      <p:sp>
        <p:nvSpPr>
          <p:cNvPr id="6" name="Text 2"/>
          <p:cNvSpPr txBox="1"/>
          <p:nvPr/>
        </p:nvSpPr>
        <p:spPr>
          <a:xfrm>
            <a:off x="7992550" y="4783500"/>
            <a:ext cx="788700" cy="145800"/>
          </a:xfrm>
          <a:prstGeom prst="rect">
            <a:avLst/>
          </a:prstGeom>
          <a:noFill/>
          <a:ln/>
        </p:spPr>
        <p:txBody>
          <a:bodyPr wrap="square" lIns="0" tIns="0" rIns="0" bIns="0" rtlCol="0" anchor="t"/>
          <a:lstStyle/>
          <a:p>
            <a:pPr algn="r" indent="0" marL="0">
              <a:lnSpc>
                <a:spcPct val="115000"/>
              </a:lnSpc>
              <a:buNone/>
            </a:pPr>
            <a:r>
              <a:rPr lang="en-US" sz="700" dirty="0">
                <a:solidFill>
                  <a:srgbClr val="102D69"/>
                </a:solidFill>
                <a:latin typeface="Arial" pitchFamily="34" charset="0"/>
                <a:ea typeface="Arial" pitchFamily="34" charset="-122"/>
                <a:cs typeface="Arial" pitchFamily="34" charset="-120"/>
              </a:rPr>
              <a:t>2</a:t>
            </a:r>
            <a:endParaRPr lang="en-US" sz="7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13125" y="360000"/>
            <a:ext cx="8368200" cy="483600"/>
          </a:xfrm>
          <a:prstGeom prst="rect">
            <a:avLst/>
          </a:prstGeom>
          <a:noFill/>
          <a:ln/>
        </p:spPr>
        <p:txBody>
          <a:bodyPr wrap="square" lIns="0" tIns="0" rIns="0" bIns="0" rtlCol="0" anchor="ctr"/>
          <a:lstStyle/>
          <a:p>
            <a:pPr algn="l" indent="0" marL="0">
              <a:lnSpc>
                <a:spcPct val="80000"/>
              </a:lnSpc>
              <a:buNone/>
            </a:pPr>
            <a:r>
              <a:rPr lang="en-US" sz="2200" b="1" dirty="0">
                <a:solidFill>
                  <a:srgbClr val="102D69"/>
                </a:solidFill>
                <a:latin typeface="Arial" pitchFamily="34" charset="0"/>
                <a:ea typeface="Arial" pitchFamily="34" charset="-122"/>
                <a:cs typeface="Arial" pitchFamily="34" charset="-120"/>
              </a:rPr>
              <a:t>Утро школьника: слова и выражения на английском
</a:t>
            </a:r>
            <a:endParaRPr lang="en-US" sz="2200" dirty="0"/>
          </a:p>
        </p:txBody>
      </p:sp>
      <p:sp>
        <p:nvSpPr>
          <p:cNvPr id="9" name="Text 1"/>
          <p:cNvSpPr txBox="1"/>
          <p:nvPr/>
        </p:nvSpPr>
        <p:spPr>
          <a:xfrm>
            <a:off x="7992550" y="4783500"/>
            <a:ext cx="788700" cy="145800"/>
          </a:xfrm>
          <a:prstGeom prst="rect">
            <a:avLst/>
          </a:prstGeom>
          <a:noFill/>
          <a:ln/>
        </p:spPr>
        <p:txBody>
          <a:bodyPr wrap="square" lIns="0" tIns="0" rIns="0" bIns="0" rtlCol="0" anchor="t"/>
          <a:lstStyle/>
          <a:p>
            <a:pPr algn="r" indent="0" marL="0">
              <a:lnSpc>
                <a:spcPct val="115000"/>
              </a:lnSpc>
              <a:buNone/>
            </a:pPr>
            <a:r>
              <a:rPr lang="en-US" sz="700" dirty="0">
                <a:solidFill>
                  <a:srgbClr val="102D69"/>
                </a:solidFill>
                <a:latin typeface="Arial" pitchFamily="34" charset="0"/>
                <a:ea typeface="Arial" pitchFamily="34" charset="-122"/>
                <a:cs typeface="Arial" pitchFamily="34" charset="-120"/>
              </a:rPr>
              <a:t>3</a:t>
            </a:r>
            <a:endParaRPr lang="en-US" sz="700" dirty="0"/>
          </a:p>
        </p:txBody>
      </p:sp>
      <p:sp>
        <p:nvSpPr>
          <p:cNvPr id="10" name="Text 2"/>
          <p:cNvSpPr txBox="1"/>
          <p:nvPr/>
        </p:nvSpPr>
        <p:spPr>
          <a:xfrm>
            <a:off x="482323" y="1289346"/>
            <a:ext cx="2482500" cy="1335900"/>
          </a:xfrm>
          <a:prstGeom prst="rect">
            <a:avLst/>
          </a:prstGeom>
          <a:noFill/>
          <a:ln/>
        </p:spPr>
        <p:txBody>
          <a:bodyPr wrap="square" lIns="0" tIns="0" rIns="0" bIns="0" rtlCol="0" anchor="ctr"/>
          <a:lstStyle/>
          <a:p>
            <a:pPr algn="l" indent="0" marL="0">
              <a:lnSpc>
                <a:spcPct val="115000"/>
              </a:lnSpc>
              <a:buNone/>
            </a:pPr>
            <a:r>
              <a:rPr lang="en-US" sz="1200" b="1" dirty="0">
                <a:solidFill>
                  <a:srgbClr val="102D69"/>
                </a:solidFill>
                <a:latin typeface="Arial" pitchFamily="34" charset="0"/>
                <a:ea typeface="Arial" pitchFamily="34" charset="-122"/>
                <a:cs typeface="Arial" pitchFamily="34" charset="-120"/>
              </a:rPr>
              <a:t>Начало дня
</a:t>
            </a:r>
            <a:pPr algn="l" indent="0" marL="0">
              <a:lnSpc>
                <a:spcPct val="115000"/>
              </a:lnSpc>
              <a:buNone/>
            </a:pPr>
            <a:r>
              <a:rPr lang="en-US" sz="500"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102D69"/>
                </a:solidFill>
                <a:latin typeface="Arial" pitchFamily="34" charset="0"/>
                <a:ea typeface="Arial" pitchFamily="34" charset="-122"/>
                <a:cs typeface="Arial" pitchFamily="34" charset="-120"/>
              </a:rPr>
              <a:t>Слова wake up и get up помогают рассказать, когда начинается утро. Полезно добавлять время: at 7 o’clock, early, in the morning. Так предложение звучит точнее и понятнее.
</a:t>
            </a:r>
            <a:endParaRPr lang="en-US" sz="1200" dirty="0"/>
          </a:p>
        </p:txBody>
      </p:sp>
      <p:sp>
        <p:nvSpPr>
          <p:cNvPr id="11" name="Text 3"/>
          <p:cNvSpPr txBox="1"/>
          <p:nvPr/>
        </p:nvSpPr>
        <p:spPr>
          <a:xfrm>
            <a:off x="490694" y="3047671"/>
            <a:ext cx="2482500" cy="1335900"/>
          </a:xfrm>
          <a:prstGeom prst="rect">
            <a:avLst/>
          </a:prstGeom>
          <a:noFill/>
          <a:ln/>
        </p:spPr>
        <p:txBody>
          <a:bodyPr wrap="square" lIns="0" tIns="0" rIns="0" bIns="0" rtlCol="0" anchor="ctr"/>
          <a:lstStyle/>
          <a:p>
            <a:pPr algn="l" indent="0" marL="0">
              <a:lnSpc>
                <a:spcPct val="115000"/>
              </a:lnSpc>
              <a:buNone/>
            </a:pPr>
            <a:r>
              <a:rPr lang="en-US" sz="1200" b="1" dirty="0">
                <a:solidFill>
                  <a:srgbClr val="102D69"/>
                </a:solidFill>
                <a:latin typeface="Arial" pitchFamily="34" charset="0"/>
                <a:ea typeface="Arial" pitchFamily="34" charset="-122"/>
                <a:cs typeface="Arial" pitchFamily="34" charset="-120"/>
              </a:rPr>
              <a:t>Простые примеры
</a:t>
            </a:r>
            <a:pPr algn="l" indent="0" marL="0">
              <a:lnSpc>
                <a:spcPct val="115000"/>
              </a:lnSpc>
              <a:buNone/>
            </a:pPr>
            <a:r>
              <a:rPr lang="en-US" sz="500"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102D69"/>
                </a:solidFill>
                <a:latin typeface="Arial" pitchFamily="34" charset="0"/>
                <a:ea typeface="Arial" pitchFamily="34" charset="-122"/>
                <a:cs typeface="Arial" pitchFamily="34" charset="-120"/>
              </a:rPr>
              <a:t>Пятиклассник может сказать: I wake up at 7 o’clock. I brush my teeth every morning. I have breakfast with my family. Такие модели легко использовать в устном ответе.
</a:t>
            </a:r>
            <a:endParaRPr lang="en-US" sz="1200" dirty="0"/>
          </a:p>
        </p:txBody>
      </p:sp>
      <p:sp>
        <p:nvSpPr>
          <p:cNvPr id="12" name="Text 4"/>
          <p:cNvSpPr txBox="1"/>
          <p:nvPr/>
        </p:nvSpPr>
        <p:spPr>
          <a:xfrm>
            <a:off x="3394958" y="1289346"/>
            <a:ext cx="2482500" cy="1335900"/>
          </a:xfrm>
          <a:prstGeom prst="rect">
            <a:avLst/>
          </a:prstGeom>
          <a:noFill/>
          <a:ln/>
        </p:spPr>
        <p:txBody>
          <a:bodyPr wrap="square" lIns="0" tIns="0" rIns="0" bIns="0" rtlCol="0" anchor="ctr"/>
          <a:lstStyle/>
          <a:p>
            <a:pPr algn="l" indent="0" marL="0">
              <a:lnSpc>
                <a:spcPct val="115000"/>
              </a:lnSpc>
              <a:buNone/>
            </a:pPr>
            <a:r>
              <a:rPr lang="en-US" sz="1200" b="1" dirty="0">
                <a:solidFill>
                  <a:srgbClr val="102D69"/>
                </a:solidFill>
                <a:latin typeface="Arial" pitchFamily="34" charset="0"/>
                <a:ea typeface="Arial" pitchFamily="34" charset="-122"/>
                <a:cs typeface="Arial" pitchFamily="34" charset="-120"/>
              </a:rPr>
              <a:t>Уход за собой
</a:t>
            </a:r>
            <a:pPr algn="l" indent="0" marL="0">
              <a:lnSpc>
                <a:spcPct val="115000"/>
              </a:lnSpc>
              <a:buNone/>
            </a:pPr>
            <a:r>
              <a:rPr lang="en-US" sz="500"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102D69"/>
                </a:solidFill>
                <a:latin typeface="Arial" pitchFamily="34" charset="0"/>
                <a:ea typeface="Arial" pitchFamily="34" charset="-122"/>
                <a:cs typeface="Arial" pitchFamily="34" charset="-120"/>
              </a:rPr>
              <a:t>Глаголы wash face, brush teeth и get dressed описывают привычные действия перед школой. Они легко запоминаются в одном порядке и подходят для коротких предложений в Present Simple.
</a:t>
            </a:r>
            <a:endParaRPr lang="en-US" sz="1200" dirty="0"/>
          </a:p>
        </p:txBody>
      </p:sp>
      <p:sp>
        <p:nvSpPr>
          <p:cNvPr id="13" name="Text 5"/>
          <p:cNvSpPr txBox="1"/>
          <p:nvPr/>
        </p:nvSpPr>
        <p:spPr>
          <a:xfrm>
            <a:off x="3394950" y="3047671"/>
            <a:ext cx="2482500" cy="1335900"/>
          </a:xfrm>
          <a:prstGeom prst="rect">
            <a:avLst/>
          </a:prstGeom>
          <a:noFill/>
          <a:ln/>
        </p:spPr>
        <p:txBody>
          <a:bodyPr wrap="square" lIns="0" tIns="0" rIns="0" bIns="0" rtlCol="0" anchor="ctr"/>
          <a:lstStyle/>
          <a:p>
            <a:pPr algn="l" indent="0" marL="0">
              <a:lnSpc>
                <a:spcPct val="115000"/>
              </a:lnSpc>
              <a:buNone/>
            </a:pPr>
            <a:r>
              <a:rPr lang="en-US" sz="1200" b="1" dirty="0">
                <a:solidFill>
                  <a:srgbClr val="102D69"/>
                </a:solidFill>
                <a:latin typeface="Arial" pitchFamily="34" charset="0"/>
                <a:ea typeface="Arial" pitchFamily="34" charset="-122"/>
                <a:cs typeface="Arial" pitchFamily="34" charset="-120"/>
              </a:rPr>
              <a:t>Почему это важно
</a:t>
            </a:r>
            <a:pPr algn="l" indent="0" marL="0">
              <a:lnSpc>
                <a:spcPct val="115000"/>
              </a:lnSpc>
              <a:buNone/>
            </a:pPr>
            <a:r>
              <a:rPr lang="en-US" sz="500"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102D69"/>
                </a:solidFill>
                <a:latin typeface="Arial" pitchFamily="34" charset="0"/>
                <a:ea typeface="Arial" pitchFamily="34" charset="-122"/>
                <a:cs typeface="Arial" pitchFamily="34" charset="-120"/>
              </a:rPr>
              <a:t>Утренний распорядок помогает связать глаголы действия со временем суток. Когда ученику знакома последовательность, ему проще строить связный рассказ о своём дне.
</a:t>
            </a:r>
            <a:endParaRPr lang="en-US" sz="1200" dirty="0"/>
          </a:p>
        </p:txBody>
      </p:sp>
      <p:sp>
        <p:nvSpPr>
          <p:cNvPr id="14" name="Text 6"/>
          <p:cNvSpPr txBox="1"/>
          <p:nvPr/>
        </p:nvSpPr>
        <p:spPr>
          <a:xfrm>
            <a:off x="6307612" y="1289346"/>
            <a:ext cx="2482500" cy="1335900"/>
          </a:xfrm>
          <a:prstGeom prst="rect">
            <a:avLst/>
          </a:prstGeom>
          <a:noFill/>
          <a:ln/>
        </p:spPr>
        <p:txBody>
          <a:bodyPr wrap="square" lIns="0" tIns="0" rIns="0" bIns="0" rtlCol="0" anchor="ctr"/>
          <a:lstStyle/>
          <a:p>
            <a:pPr algn="l" indent="0" marL="0">
              <a:lnSpc>
                <a:spcPct val="115000"/>
              </a:lnSpc>
              <a:buNone/>
            </a:pPr>
            <a:r>
              <a:rPr lang="en-US" sz="1200" b="1" dirty="0">
                <a:solidFill>
                  <a:srgbClr val="102D69"/>
                </a:solidFill>
                <a:latin typeface="Arial" pitchFamily="34" charset="0"/>
                <a:ea typeface="Arial" pitchFamily="34" charset="-122"/>
                <a:cs typeface="Arial" pitchFamily="34" charset="-120"/>
              </a:rPr>
              <a:t>Завтрак и сборы
</a:t>
            </a:r>
            <a:pPr algn="l" indent="0" marL="0">
              <a:lnSpc>
                <a:spcPct val="115000"/>
              </a:lnSpc>
              <a:buNone/>
            </a:pPr>
            <a:r>
              <a:rPr lang="en-US" sz="500"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102D69"/>
                </a:solidFill>
                <a:latin typeface="Arial" pitchFamily="34" charset="0"/>
                <a:ea typeface="Arial" pitchFamily="34" charset="-122"/>
                <a:cs typeface="Arial" pitchFamily="34" charset="-120"/>
              </a:rPr>
              <a:t>Фразы have breakfast, pack a bag и leave home показывают, как школьник готовится к дню. Их удобно связывать со словами before school и every morning.
</a:t>
            </a:r>
            <a:endParaRPr lang="en-US" sz="1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13125" y="1377951"/>
            <a:ext cx="8368200" cy="3284447"/>
          </a:xfrm>
          <a:prstGeom prst="rect">
            <a:avLst/>
          </a:prstGeom>
        </p:spPr>
      </p:pic>
      <p:sp>
        <p:nvSpPr>
          <p:cNvPr id="4" name="Text 0"/>
          <p:cNvSpPr txBox="1"/>
          <p:nvPr/>
        </p:nvSpPr>
        <p:spPr>
          <a:xfrm>
            <a:off x="413125" y="360000"/>
            <a:ext cx="8368200" cy="483600"/>
          </a:xfrm>
          <a:prstGeom prst="rect">
            <a:avLst/>
          </a:prstGeom>
          <a:noFill/>
          <a:ln/>
        </p:spPr>
        <p:txBody>
          <a:bodyPr wrap="square" lIns="0" tIns="0" rIns="0" bIns="0" rtlCol="0" anchor="ctr"/>
          <a:lstStyle/>
          <a:p>
            <a:pPr algn="l" indent="0" marL="0">
              <a:lnSpc>
                <a:spcPct val="80000"/>
              </a:lnSpc>
              <a:buNone/>
            </a:pPr>
            <a:r>
              <a:rPr lang="en-US" sz="2200" b="1" dirty="0">
                <a:solidFill>
                  <a:srgbClr val="102D69"/>
                </a:solidFill>
                <a:latin typeface="Arial" pitchFamily="34" charset="0"/>
                <a:ea typeface="Arial" pitchFamily="34" charset="-122"/>
                <a:cs typeface="Arial" pitchFamily="34" charset="-120"/>
              </a:rPr>
              <a:t>Школьный день шаг за шагом
</a:t>
            </a:r>
            <a:endParaRPr lang="en-US" sz="2200" dirty="0"/>
          </a:p>
        </p:txBody>
      </p:sp>
      <p:sp>
        <p:nvSpPr>
          <p:cNvPr id="5" name="Text 1"/>
          <p:cNvSpPr txBox="1"/>
          <p:nvPr/>
        </p:nvSpPr>
        <p:spPr>
          <a:xfrm>
            <a:off x="7992550" y="4783500"/>
            <a:ext cx="788700" cy="145800"/>
          </a:xfrm>
          <a:prstGeom prst="rect">
            <a:avLst/>
          </a:prstGeom>
          <a:noFill/>
          <a:ln/>
        </p:spPr>
        <p:txBody>
          <a:bodyPr wrap="square" lIns="0" tIns="0" rIns="0" bIns="0" rtlCol="0" anchor="t"/>
          <a:lstStyle/>
          <a:p>
            <a:pPr algn="r" indent="0" marL="0">
              <a:lnSpc>
                <a:spcPct val="115000"/>
              </a:lnSpc>
              <a:buNone/>
            </a:pPr>
            <a:r>
              <a:rPr lang="en-US" sz="700" dirty="0">
                <a:solidFill>
                  <a:srgbClr val="102D69"/>
                </a:solidFill>
                <a:latin typeface="Arial" pitchFamily="34" charset="0"/>
                <a:ea typeface="Arial" pitchFamily="34" charset="-122"/>
                <a:cs typeface="Arial" pitchFamily="34" charset="-120"/>
              </a:rPr>
              <a:t>4</a:t>
            </a:r>
            <a:endParaRPr lang="en-US" sz="700" dirty="0"/>
          </a:p>
        </p:txBody>
      </p:sp>
      <p:sp>
        <p:nvSpPr>
          <p:cNvPr id="6" name="Text 2"/>
          <p:cNvSpPr txBox="1"/>
          <p:nvPr/>
        </p:nvSpPr>
        <p:spPr>
          <a:xfrm>
            <a:off x="413125" y="895700"/>
            <a:ext cx="8368200" cy="218700"/>
          </a:xfrm>
          <a:prstGeom prst="rect">
            <a:avLst/>
          </a:prstGeom>
          <a:noFill/>
          <a:ln/>
        </p:spPr>
        <p:txBody>
          <a:bodyPr wrap="square" lIns="0" tIns="0" rIns="0" bIns="0" rtlCol="0" anchor="ctr"/>
          <a:lstStyle/>
          <a:p>
            <a:pPr algn="l" indent="0" marL="0">
              <a:lnSpc>
                <a:spcPct val="80000"/>
              </a:lnSpc>
              <a:buNone/>
            </a:pPr>
            <a:r>
              <a:rPr lang="en-US" sz="1100" b="1" dirty="0">
                <a:solidFill>
                  <a:srgbClr val="102D69"/>
                </a:solidFill>
                <a:latin typeface="Arial" pitchFamily="34" charset="0"/>
                <a:ea typeface="Arial" pitchFamily="34" charset="-122"/>
                <a:cs typeface="Arial" pitchFamily="34" charset="-120"/>
              </a:rPr>
              <a:t>Последовательность типичного буднего дня помогает строить связный рассказ в Present Simple.
</a:t>
            </a:r>
            <a:endParaRPr lang="en-US" sz="11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096550" y="1181123"/>
            <a:ext cx="4371900" cy="1084436"/>
          </a:xfrm>
          <a:prstGeom prst="rect">
            <a:avLst/>
          </a:prstGeom>
        </p:spPr>
      </p:pic>
      <p:pic>
        <p:nvPicPr>
          <p:cNvPr id="4" name="Image 2" descr="preencoded.png">    </p:cNvPr>
          <p:cNvPicPr>
            <a:picLocks noChangeAspect="1"/>
          </p:cNvPicPr>
          <p:nvPr/>
        </p:nvPicPr>
        <p:blipFill>
          <a:blip r:embed="rId3"/>
          <a:stretch>
            <a:fillRect/>
          </a:stretch>
        </p:blipFill>
        <p:spPr>
          <a:xfrm>
            <a:off x="4096550" y="2372433"/>
            <a:ext cx="4371900" cy="1084436"/>
          </a:xfrm>
          <a:prstGeom prst="rect">
            <a:avLst/>
          </a:prstGeom>
        </p:spPr>
      </p:pic>
      <p:pic>
        <p:nvPicPr>
          <p:cNvPr id="5" name="Image 3" descr="preencoded.png">    </p:cNvPr>
          <p:cNvPicPr>
            <a:picLocks noChangeAspect="1"/>
          </p:cNvPicPr>
          <p:nvPr/>
        </p:nvPicPr>
        <p:blipFill>
          <a:blip r:embed="rId4"/>
          <a:stretch>
            <a:fillRect/>
          </a:stretch>
        </p:blipFill>
        <p:spPr>
          <a:xfrm>
            <a:off x="4096550" y="3563730"/>
            <a:ext cx="4371900" cy="1084436"/>
          </a:xfrm>
          <a:prstGeom prst="rect">
            <a:avLst/>
          </a:prstGeom>
        </p:spPr>
      </p:pic>
      <p:sp>
        <p:nvSpPr>
          <p:cNvPr id="6" name="Text 0"/>
          <p:cNvSpPr txBox="1"/>
          <p:nvPr/>
        </p:nvSpPr>
        <p:spPr>
          <a:xfrm>
            <a:off x="413125" y="360000"/>
            <a:ext cx="8368200" cy="483600"/>
          </a:xfrm>
          <a:prstGeom prst="rect">
            <a:avLst/>
          </a:prstGeom>
          <a:noFill/>
          <a:ln/>
        </p:spPr>
        <p:txBody>
          <a:bodyPr wrap="square" lIns="0" tIns="0" rIns="0" bIns="0" rtlCol="0" anchor="ctr"/>
          <a:lstStyle/>
          <a:p>
            <a:pPr algn="l" indent="0" marL="0">
              <a:lnSpc>
                <a:spcPct val="80000"/>
              </a:lnSpc>
              <a:buNone/>
            </a:pPr>
            <a:r>
              <a:rPr lang="en-US" sz="2200" b="1" dirty="0">
                <a:solidFill>
                  <a:srgbClr val="102D69"/>
                </a:solidFill>
                <a:latin typeface="Arial" pitchFamily="34" charset="0"/>
                <a:ea typeface="Arial" pitchFamily="34" charset="-122"/>
                <a:cs typeface="Arial" pitchFamily="34" charset="-120"/>
              </a:rPr>
              <a:t>School life: школа как часть повседневности
</a:t>
            </a:r>
            <a:endParaRPr lang="en-US" sz="2200" dirty="0"/>
          </a:p>
        </p:txBody>
      </p:sp>
      <p:sp>
        <p:nvSpPr>
          <p:cNvPr id="7" name="Text 1"/>
          <p:cNvSpPr txBox="1"/>
          <p:nvPr/>
        </p:nvSpPr>
        <p:spPr>
          <a:xfrm>
            <a:off x="7992550" y="4783500"/>
            <a:ext cx="788700" cy="145800"/>
          </a:xfrm>
          <a:prstGeom prst="rect">
            <a:avLst/>
          </a:prstGeom>
          <a:noFill/>
          <a:ln/>
        </p:spPr>
        <p:txBody>
          <a:bodyPr wrap="square" lIns="0" tIns="0" rIns="0" bIns="0" rtlCol="0" anchor="t"/>
          <a:lstStyle/>
          <a:p>
            <a:pPr algn="r" indent="0" marL="0">
              <a:lnSpc>
                <a:spcPct val="115000"/>
              </a:lnSpc>
              <a:buNone/>
            </a:pPr>
            <a:r>
              <a:rPr lang="en-US" sz="700" dirty="0">
                <a:solidFill>
                  <a:srgbClr val="102D69"/>
                </a:solidFill>
                <a:latin typeface="Arial" pitchFamily="34" charset="0"/>
                <a:ea typeface="Arial" pitchFamily="34" charset="-122"/>
                <a:cs typeface="Arial" pitchFamily="34" charset="-120"/>
              </a:rPr>
              <a:t>5</a:t>
            </a:r>
            <a:endParaRPr lang="en-US" sz="700" dirty="0"/>
          </a:p>
        </p:txBody>
      </p:sp>
      <p:sp>
        <p:nvSpPr>
          <p:cNvPr id="8" name="Text 2"/>
          <p:cNvSpPr txBox="1"/>
          <p:nvPr/>
        </p:nvSpPr>
        <p:spPr>
          <a:xfrm>
            <a:off x="413125" y="1180175"/>
            <a:ext cx="3162600" cy="1086300"/>
          </a:xfrm>
          <a:prstGeom prst="rect">
            <a:avLst/>
          </a:prstGeom>
          <a:noFill/>
          <a:ln/>
        </p:spPr>
        <p:txBody>
          <a:bodyPr wrap="square" lIns="0" tIns="0" rIns="0" bIns="0" rtlCol="0" anchor="t"/>
          <a:lstStyle/>
          <a:p>
            <a:pPr algn="l" indent="0" marL="0">
              <a:lnSpc>
                <a:spcPct val="115000"/>
              </a:lnSpc>
              <a:buNone/>
            </a:pPr>
            <a:r>
              <a:rPr lang="en-US" sz="1100" b="1" dirty="0">
                <a:solidFill>
                  <a:srgbClr val="102D69"/>
                </a:solidFill>
                <a:latin typeface="Arial" pitchFamily="34" charset="0"/>
                <a:ea typeface="Arial" pitchFamily="34" charset="-122"/>
                <a:cs typeface="Arial" pitchFamily="34" charset="-120"/>
              </a:rPr>
              <a:t>Класс, где звучит английский
</a:t>
            </a:r>
            <a:pPr algn="l" indent="0" marL="0">
              <a:lnSpc>
                <a:spcPct val="115000"/>
              </a:lnSpc>
              <a:buNone/>
            </a:pPr>
            <a:r>
              <a:rPr lang="en-US" sz="500"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800" dirty="0">
                <a:solidFill>
                  <a:srgbClr val="102D69"/>
                </a:solidFill>
                <a:latin typeface="Arial" pitchFamily="34" charset="0"/>
                <a:ea typeface="Arial" pitchFamily="34" charset="-122"/>
                <a:cs typeface="Arial" pitchFamily="34" charset="-120"/>
              </a:rPr>
              <a:t>In the classroom, pupils use everyday words all the time: teacher, classmates, desk, board, and timetable. A simple sentence like We have English on Monday already tells a lot about school life and the weekly routine.
</a:t>
            </a:r>
            <a:endParaRPr lang="en-US" sz="1100" dirty="0"/>
          </a:p>
        </p:txBody>
      </p:sp>
      <p:sp>
        <p:nvSpPr>
          <p:cNvPr id="9" name="Text 3"/>
          <p:cNvSpPr txBox="1"/>
          <p:nvPr/>
        </p:nvSpPr>
        <p:spPr>
          <a:xfrm>
            <a:off x="413125" y="2371496"/>
            <a:ext cx="3162600" cy="1086300"/>
          </a:xfrm>
          <a:prstGeom prst="rect">
            <a:avLst/>
          </a:prstGeom>
          <a:noFill/>
          <a:ln/>
        </p:spPr>
        <p:txBody>
          <a:bodyPr wrap="square" lIns="0" tIns="0" rIns="0" bIns="0" rtlCol="0" anchor="t"/>
          <a:lstStyle/>
          <a:p>
            <a:pPr algn="l" indent="0" marL="0">
              <a:lnSpc>
                <a:spcPct val="115000"/>
              </a:lnSpc>
              <a:buNone/>
            </a:pPr>
            <a:r>
              <a:rPr lang="en-US" sz="1100" b="1" dirty="0">
                <a:solidFill>
                  <a:srgbClr val="102D69"/>
                </a:solidFill>
                <a:latin typeface="Arial" pitchFamily="34" charset="0"/>
                <a:ea typeface="Arial" pitchFamily="34" charset="-122"/>
                <a:cs typeface="Arial" pitchFamily="34" charset="-120"/>
              </a:rPr>
              <a:t>Перемена и общение
</a:t>
            </a:r>
            <a:pPr algn="l" indent="0" marL="0">
              <a:lnSpc>
                <a:spcPct val="115000"/>
              </a:lnSpc>
              <a:buNone/>
            </a:pPr>
            <a:r>
              <a:rPr lang="en-US" sz="500"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800" dirty="0">
                <a:solidFill>
                  <a:srgbClr val="102D69"/>
                </a:solidFill>
                <a:latin typeface="Arial" pitchFamily="34" charset="0"/>
                <a:ea typeface="Arial" pitchFamily="34" charset="-122"/>
                <a:cs typeface="Arial" pitchFamily="34" charset="-120"/>
              </a:rPr>
              <a:t>During the lunch break, children talk with classmates, ask questions, and share things. Sentences such as I sit with my classmates and Our teacher is kind show how school language connects with real people and familiar situations.
</a:t>
            </a:r>
            <a:endParaRPr lang="en-US" sz="1100" dirty="0"/>
          </a:p>
        </p:txBody>
      </p:sp>
      <p:sp>
        <p:nvSpPr>
          <p:cNvPr id="10" name="Text 4"/>
          <p:cNvSpPr txBox="1"/>
          <p:nvPr/>
        </p:nvSpPr>
        <p:spPr>
          <a:xfrm>
            <a:off x="413125" y="3562798"/>
            <a:ext cx="3162600" cy="1086300"/>
          </a:xfrm>
          <a:prstGeom prst="rect">
            <a:avLst/>
          </a:prstGeom>
          <a:noFill/>
          <a:ln/>
        </p:spPr>
        <p:txBody>
          <a:bodyPr wrap="square" lIns="0" tIns="0" rIns="0" bIns="0" rtlCol="0" anchor="t"/>
          <a:lstStyle/>
          <a:p>
            <a:pPr algn="l" indent="0" marL="0">
              <a:lnSpc>
                <a:spcPct val="115000"/>
              </a:lnSpc>
              <a:buNone/>
            </a:pPr>
            <a:r>
              <a:rPr lang="en-US" sz="1100" b="1" dirty="0">
                <a:solidFill>
                  <a:srgbClr val="102D69"/>
                </a:solidFill>
                <a:latin typeface="Arial" pitchFamily="34" charset="0"/>
                <a:ea typeface="Arial" pitchFamily="34" charset="-122"/>
                <a:cs typeface="Arial" pitchFamily="34" charset="-120"/>
              </a:rPr>
              <a:t>Правила и порядок
</a:t>
            </a:r>
            <a:pPr algn="l" indent="0" marL="0">
              <a:lnSpc>
                <a:spcPct val="115000"/>
              </a:lnSpc>
              <a:buNone/>
            </a:pPr>
            <a:r>
              <a:rPr lang="en-US" sz="500"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800" dirty="0">
                <a:solidFill>
                  <a:srgbClr val="102D69"/>
                </a:solidFill>
                <a:latin typeface="Arial" pitchFamily="34" charset="0"/>
                <a:ea typeface="Arial" pitchFamily="34" charset="-122"/>
                <a:cs typeface="Arial" pitchFamily="34" charset="-120"/>
              </a:rPr>
              <a:t>School rules are part of daily life too. They teach children how to behave in the classroom and around the school building. This vocabulary helps learners describe not only lessons, but also the whole school environment.
</a:t>
            </a:r>
            <a:endParaRPr lang="en-US" sz="11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13125" y="1376818"/>
            <a:ext cx="4867800" cy="2676814"/>
          </a:xfrm>
          <a:prstGeom prst="rect">
            <a:avLst/>
          </a:prstGeom>
        </p:spPr>
      </p:pic>
      <p:sp>
        <p:nvSpPr>
          <p:cNvPr id="5" name="Text 0"/>
          <p:cNvSpPr txBox="1"/>
          <p:nvPr/>
        </p:nvSpPr>
        <p:spPr>
          <a:xfrm>
            <a:off x="413125" y="360000"/>
            <a:ext cx="8368200" cy="483600"/>
          </a:xfrm>
          <a:prstGeom prst="rect">
            <a:avLst/>
          </a:prstGeom>
          <a:noFill/>
          <a:ln/>
        </p:spPr>
        <p:txBody>
          <a:bodyPr wrap="square" lIns="0" tIns="0" rIns="0" bIns="0" rtlCol="0" anchor="ctr"/>
          <a:lstStyle/>
          <a:p>
            <a:pPr algn="l" indent="0" marL="0">
              <a:lnSpc>
                <a:spcPct val="80000"/>
              </a:lnSpc>
              <a:buNone/>
            </a:pPr>
            <a:r>
              <a:rPr lang="en-US" sz="2200" b="1" dirty="0">
                <a:solidFill>
                  <a:srgbClr val="102D69"/>
                </a:solidFill>
                <a:latin typeface="Arial" pitchFamily="34" charset="0"/>
                <a:ea typeface="Arial" pitchFamily="34" charset="-122"/>
                <a:cs typeface="Arial" pitchFamily="34" charset="-120"/>
              </a:rPr>
              <a:t>Как проходит день: повторяющиеся части распорядка
</a:t>
            </a:r>
            <a:endParaRPr lang="en-US" sz="2200" dirty="0"/>
          </a:p>
        </p:txBody>
      </p:sp>
      <p:sp>
        <p:nvSpPr>
          <p:cNvPr id="6" name="Text 1"/>
          <p:cNvSpPr txBox="1"/>
          <p:nvPr/>
        </p:nvSpPr>
        <p:spPr>
          <a:xfrm>
            <a:off x="7992550" y="4783500"/>
            <a:ext cx="788700" cy="145800"/>
          </a:xfrm>
          <a:prstGeom prst="rect">
            <a:avLst/>
          </a:prstGeom>
          <a:noFill/>
          <a:ln/>
        </p:spPr>
        <p:txBody>
          <a:bodyPr wrap="square" lIns="0" tIns="0" rIns="0" bIns="0" rtlCol="0" anchor="t"/>
          <a:lstStyle/>
          <a:p>
            <a:pPr algn="r" indent="0" marL="0">
              <a:lnSpc>
                <a:spcPct val="115000"/>
              </a:lnSpc>
              <a:buNone/>
            </a:pPr>
            <a:r>
              <a:rPr lang="en-US" sz="700" dirty="0">
                <a:solidFill>
                  <a:srgbClr val="102D69"/>
                </a:solidFill>
                <a:latin typeface="Arial" pitchFamily="34" charset="0"/>
                <a:ea typeface="Arial" pitchFamily="34" charset="-122"/>
                <a:cs typeface="Arial" pitchFamily="34" charset="-120"/>
              </a:rPr>
              <a:t>6</a:t>
            </a:r>
            <a:endParaRPr lang="en-US" sz="700" dirty="0"/>
          </a:p>
        </p:txBody>
      </p:sp>
      <p:sp>
        <p:nvSpPr>
          <p:cNvPr id="7" name="Text 2"/>
          <p:cNvSpPr txBox="1"/>
          <p:nvPr/>
        </p:nvSpPr>
        <p:spPr>
          <a:xfrm>
            <a:off x="5603800" y="1569897"/>
            <a:ext cx="2919900" cy="1044900"/>
          </a:xfrm>
          <a:prstGeom prst="rect">
            <a:avLst/>
          </a:prstGeom>
          <a:noFill/>
          <a:ln/>
        </p:spPr>
        <p:txBody>
          <a:bodyPr wrap="square" lIns="0" tIns="0" rIns="0" bIns="0" rtlCol="0" anchor="b"/>
          <a:lstStyle/>
          <a:p>
            <a:pPr algn="l" indent="0" marL="0">
              <a:lnSpc>
                <a:spcPct val="115000"/>
              </a:lnSpc>
              <a:buNone/>
            </a:pPr>
            <a:r>
              <a:rPr lang="en-US" sz="1000" dirty="0">
                <a:solidFill>
                  <a:srgbClr val="102D69"/>
                </a:solidFill>
                <a:latin typeface="Arial" pitchFamily="34" charset="0"/>
                <a:ea typeface="Arial" pitchFamily="34" charset="-122"/>
                <a:cs typeface="Arial" pitchFamily="34" charset="-120"/>
              </a:rPr>
              <a:t>Доли показывают, что школьный день состоит из привычных повторяющихся дел, которые легко описывать в Present Simple.
</a:t>
            </a:r>
            <a:endParaRPr lang="en-US" sz="1000" dirty="0"/>
          </a:p>
        </p:txBody>
      </p:sp>
      <p:sp>
        <p:nvSpPr>
          <p:cNvPr id="8" name="Text 3"/>
          <p:cNvSpPr txBox="1"/>
          <p:nvPr/>
        </p:nvSpPr>
        <p:spPr>
          <a:xfrm>
            <a:off x="5603800" y="2815540"/>
            <a:ext cx="2919900" cy="1044900"/>
          </a:xfrm>
          <a:prstGeom prst="rect">
            <a:avLst/>
          </a:prstGeom>
          <a:noFill/>
          <a:ln/>
        </p:spPr>
        <p:txBody>
          <a:bodyPr wrap="square" lIns="0" tIns="0" rIns="0" bIns="0" rtlCol="0" anchor="t"/>
          <a:lstStyle/>
          <a:p>
            <a:pPr algn="l" indent="0" marL="0">
              <a:lnSpc>
                <a:spcPct val="115000"/>
              </a:lnSpc>
              <a:buNone/>
            </a:pPr>
            <a:r>
              <a:rPr lang="en-US" sz="1000" dirty="0">
                <a:solidFill>
                  <a:srgbClr val="102D69"/>
                </a:solidFill>
                <a:latin typeface="Arial" pitchFamily="34" charset="0"/>
                <a:ea typeface="Arial" pitchFamily="34" charset="-122"/>
                <a:cs typeface="Arial" pitchFamily="34" charset="-120"/>
              </a:rPr>
              <a:t>Самые большие части дня — сон и школа, поэтому именно они чаще всего становятся основой рассказа о режиме.
</a:t>
            </a:r>
            <a:endParaRPr lang="en-US" sz="1000" dirty="0"/>
          </a:p>
        </p:txBody>
      </p:sp>
      <p:sp>
        <p:nvSpPr>
          <p:cNvPr id="9" name="Text 4"/>
          <p:cNvSpPr txBox="1"/>
          <p:nvPr/>
        </p:nvSpPr>
        <p:spPr>
          <a:xfrm>
            <a:off x="413125" y="4586688"/>
            <a:ext cx="4867800" cy="196800"/>
          </a:xfrm>
          <a:prstGeom prst="rect">
            <a:avLst/>
          </a:prstGeom>
          <a:noFill/>
          <a:ln/>
        </p:spPr>
        <p:txBody>
          <a:bodyPr wrap="square" lIns="0" tIns="0" rIns="0" bIns="0" rtlCol="0" anchor="ctr"/>
          <a:lstStyle/>
          <a:p>
            <a:pPr algn="l" indent="0" marL="0">
              <a:lnSpc>
                <a:spcPct val="115000"/>
              </a:lnSpc>
              <a:buNone/>
            </a:pPr>
            <a:r>
              <a:rPr lang="en-US" sz="705" dirty="0">
                <a:solidFill>
                  <a:srgbClr val="102D69"/>
                </a:solidFill>
                <a:latin typeface="Arial" pitchFamily="34" charset="0"/>
                <a:ea typeface="Arial" pitchFamily="34" charset="-122"/>
                <a:cs typeface="Arial" pitchFamily="34" charset="-120"/>
              </a:rPr>
              <a:t>Обобщённая схема типичного дня школьника для учебного обсуждения, без привязки к конкретному исследованию.
</a:t>
            </a:r>
            <a:endParaRPr lang="en-US" sz="705"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13125" y="1447895"/>
            <a:ext cx="160200" cy="128160"/>
          </a:xfrm>
          <a:prstGeom prst="rect">
            <a:avLst/>
          </a:prstGeom>
        </p:spPr>
      </p:pic>
      <p:pic>
        <p:nvPicPr>
          <p:cNvPr id="5" name="Image 3" descr="preencoded.png">    </p:cNvPr>
          <p:cNvPicPr>
            <a:picLocks noChangeAspect="1"/>
          </p:cNvPicPr>
          <p:nvPr/>
        </p:nvPicPr>
        <p:blipFill>
          <a:blip r:embed="rId4"/>
          <a:stretch>
            <a:fillRect/>
          </a:stretch>
        </p:blipFill>
        <p:spPr>
          <a:xfrm>
            <a:off x="416425" y="2174757"/>
            <a:ext cx="153600" cy="153600"/>
          </a:xfrm>
          <a:prstGeom prst="rect">
            <a:avLst/>
          </a:prstGeom>
        </p:spPr>
      </p:pic>
      <p:pic>
        <p:nvPicPr>
          <p:cNvPr id="6" name="Image 4" descr="preencoded.png">    </p:cNvPr>
          <p:cNvPicPr>
            <a:picLocks noChangeAspect="1"/>
          </p:cNvPicPr>
          <p:nvPr/>
        </p:nvPicPr>
        <p:blipFill>
          <a:blip r:embed="rId5"/>
          <a:stretch>
            <a:fillRect/>
          </a:stretch>
        </p:blipFill>
        <p:spPr>
          <a:xfrm>
            <a:off x="429831" y="2924690"/>
            <a:ext cx="126788" cy="144900"/>
          </a:xfrm>
          <a:prstGeom prst="rect">
            <a:avLst/>
          </a:prstGeom>
        </p:spPr>
      </p:pic>
      <p:pic>
        <p:nvPicPr>
          <p:cNvPr id="7" name="Image 5" descr="preencoded.png">    </p:cNvPr>
          <p:cNvPicPr>
            <a:picLocks noChangeAspect="1"/>
          </p:cNvPicPr>
          <p:nvPr/>
        </p:nvPicPr>
        <p:blipFill>
          <a:blip r:embed="rId6"/>
          <a:stretch>
            <a:fillRect/>
          </a:stretch>
        </p:blipFill>
        <p:spPr>
          <a:xfrm>
            <a:off x="420775" y="3674593"/>
            <a:ext cx="144900" cy="144900"/>
          </a:xfrm>
          <a:prstGeom prst="rect">
            <a:avLst/>
          </a:prstGeom>
        </p:spPr>
      </p:pic>
      <p:pic>
        <p:nvPicPr>
          <p:cNvPr id="8" name="Image 6" descr="preencoded.png">    </p:cNvPr>
          <p:cNvPicPr>
            <a:picLocks noChangeAspect="1"/>
          </p:cNvPicPr>
          <p:nvPr/>
        </p:nvPicPr>
        <p:blipFill>
          <a:blip r:embed="rId7"/>
          <a:stretch>
            <a:fillRect/>
          </a:stretch>
        </p:blipFill>
        <p:spPr>
          <a:xfrm>
            <a:off x="438888" y="4424498"/>
            <a:ext cx="108675" cy="1449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413125" y="360000"/>
            <a:ext cx="8368200" cy="483600"/>
          </a:xfrm>
          <a:prstGeom prst="rect">
            <a:avLst/>
          </a:prstGeom>
          <a:noFill/>
          <a:ln/>
        </p:spPr>
        <p:txBody>
          <a:bodyPr wrap="square" lIns="0" tIns="0" rIns="0" bIns="0" rtlCol="0" anchor="ctr"/>
          <a:lstStyle/>
          <a:p>
            <a:pPr algn="l" indent="0" marL="0">
              <a:lnSpc>
                <a:spcPct val="80000"/>
              </a:lnSpc>
              <a:buNone/>
            </a:pPr>
            <a:r>
              <a:rPr lang="en-US" sz="2200" b="1" dirty="0">
                <a:solidFill>
                  <a:srgbClr val="102D69"/>
                </a:solidFill>
                <a:latin typeface="Arial" pitchFamily="34" charset="0"/>
                <a:ea typeface="Arial" pitchFamily="34" charset="-122"/>
                <a:cs typeface="Arial" pitchFamily="34" charset="-120"/>
              </a:rPr>
              <a:t>Еда и напитки: базовая лексика для повседневной темы
</a:t>
            </a:r>
            <a:endParaRPr lang="en-US" sz="2200" dirty="0"/>
          </a:p>
        </p:txBody>
      </p:sp>
      <p:sp>
        <p:nvSpPr>
          <p:cNvPr id="11" name="Text 1"/>
          <p:cNvSpPr txBox="1"/>
          <p:nvPr/>
        </p:nvSpPr>
        <p:spPr>
          <a:xfrm>
            <a:off x="7992550" y="4783500"/>
            <a:ext cx="788700" cy="145800"/>
          </a:xfrm>
          <a:prstGeom prst="rect">
            <a:avLst/>
          </a:prstGeom>
          <a:noFill/>
          <a:ln/>
        </p:spPr>
        <p:txBody>
          <a:bodyPr wrap="square" lIns="0" tIns="0" rIns="0" bIns="0" rtlCol="0" anchor="t"/>
          <a:lstStyle/>
          <a:p>
            <a:pPr algn="r" indent="0" marL="0">
              <a:lnSpc>
                <a:spcPct val="115000"/>
              </a:lnSpc>
              <a:buNone/>
            </a:pPr>
            <a:r>
              <a:rPr lang="en-US" sz="700" dirty="0">
                <a:solidFill>
                  <a:srgbClr val="102D69"/>
                </a:solidFill>
                <a:latin typeface="Arial" pitchFamily="34" charset="0"/>
                <a:ea typeface="Arial" pitchFamily="34" charset="-122"/>
                <a:cs typeface="Arial" pitchFamily="34" charset="-120"/>
              </a:rPr>
              <a:t>7</a:t>
            </a:r>
            <a:endParaRPr lang="en-US" sz="700" dirty="0"/>
          </a:p>
        </p:txBody>
      </p:sp>
      <p:sp>
        <p:nvSpPr>
          <p:cNvPr id="12" name="Text 2"/>
          <p:cNvSpPr txBox="1"/>
          <p:nvPr/>
        </p:nvSpPr>
        <p:spPr>
          <a:xfrm>
            <a:off x="695099" y="1210625"/>
            <a:ext cx="3389700" cy="573300"/>
          </a:xfrm>
          <a:prstGeom prst="rect">
            <a:avLst/>
          </a:prstGeom>
          <a:noFill/>
          <a:ln/>
        </p:spPr>
        <p:txBody>
          <a:bodyPr wrap="square" lIns="0" tIns="0" rIns="0" bIns="0" rtlCol="0" anchor="ctr"/>
          <a:lstStyle/>
          <a:p>
            <a:pPr algn="l" indent="0" marL="0">
              <a:lnSpc>
                <a:spcPct val="115000"/>
              </a:lnSpc>
              <a:buNone/>
            </a:pPr>
            <a:r>
              <a:rPr lang="en-US" sz="1000" b="1" dirty="0">
                <a:solidFill>
                  <a:srgbClr val="102D69"/>
                </a:solidFill>
                <a:latin typeface="Arial" pitchFamily="34" charset="0"/>
                <a:ea typeface="Arial" pitchFamily="34" charset="-122"/>
                <a:cs typeface="Arial" pitchFamily="34" charset="-120"/>
              </a:rPr>
              <a:t>Завтрак
</a:t>
            </a:r>
            <a:pPr algn="l" indent="0" marL="0">
              <a:lnSpc>
                <a:spcPct val="115000"/>
              </a:lnSpc>
              <a:buNone/>
            </a:pPr>
            <a:r>
              <a:rPr lang="en-US" sz="500"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700" dirty="0">
                <a:solidFill>
                  <a:srgbClr val="102D69"/>
                </a:solidFill>
                <a:latin typeface="Arial" pitchFamily="34" charset="0"/>
                <a:ea typeface="Arial" pitchFamily="34" charset="-122"/>
                <a:cs typeface="Arial" pitchFamily="34" charset="-120"/>
              </a:rPr>
              <a:t>Breakfast — важный старт дня. В речи школьника часто звучат фразы I have breakfast at 7:30 и I drink milk in the morning.
</a:t>
            </a:r>
            <a:endParaRPr lang="en-US" sz="1000" dirty="0"/>
          </a:p>
        </p:txBody>
      </p:sp>
      <p:sp>
        <p:nvSpPr>
          <p:cNvPr id="13" name="Text 3"/>
          <p:cNvSpPr txBox="1"/>
          <p:nvPr/>
        </p:nvSpPr>
        <p:spPr>
          <a:xfrm>
            <a:off x="695099" y="1960555"/>
            <a:ext cx="3389700" cy="573300"/>
          </a:xfrm>
          <a:prstGeom prst="rect">
            <a:avLst/>
          </a:prstGeom>
          <a:noFill/>
          <a:ln/>
        </p:spPr>
        <p:txBody>
          <a:bodyPr wrap="square" lIns="0" tIns="0" rIns="0" bIns="0" rtlCol="0" anchor="ctr"/>
          <a:lstStyle/>
          <a:p>
            <a:pPr algn="l" indent="0" marL="0">
              <a:lnSpc>
                <a:spcPct val="115000"/>
              </a:lnSpc>
              <a:buNone/>
            </a:pPr>
            <a:r>
              <a:rPr lang="en-US" sz="1000" b="1" dirty="0">
                <a:solidFill>
                  <a:srgbClr val="102D69"/>
                </a:solidFill>
                <a:latin typeface="Arial" pitchFamily="34" charset="0"/>
                <a:ea typeface="Arial" pitchFamily="34" charset="-122"/>
                <a:cs typeface="Arial" pitchFamily="34" charset="-120"/>
              </a:rPr>
              <a:t>Обед и ужин
</a:t>
            </a:r>
            <a:pPr algn="l" indent="0" marL="0">
              <a:lnSpc>
                <a:spcPct val="115000"/>
              </a:lnSpc>
              <a:buNone/>
            </a:pPr>
            <a:r>
              <a:rPr lang="en-US" sz="500"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700" dirty="0">
                <a:solidFill>
                  <a:srgbClr val="102D69"/>
                </a:solidFill>
                <a:latin typeface="Arial" pitchFamily="34" charset="0"/>
                <a:ea typeface="Arial" pitchFamily="34" charset="-122"/>
                <a:cs typeface="Arial" pitchFamily="34" charset="-120"/>
              </a:rPr>
              <a:t>Lunch and dinner помогают говорить о режиме питания. Простые предложения с soup, sandwich или juice легко связать со временем дня и школой.
</a:t>
            </a:r>
            <a:endParaRPr lang="en-US" sz="1000" dirty="0"/>
          </a:p>
        </p:txBody>
      </p:sp>
      <p:sp>
        <p:nvSpPr>
          <p:cNvPr id="14" name="Text 4"/>
          <p:cNvSpPr txBox="1"/>
          <p:nvPr/>
        </p:nvSpPr>
        <p:spPr>
          <a:xfrm>
            <a:off x="695099" y="2710481"/>
            <a:ext cx="3389700" cy="573300"/>
          </a:xfrm>
          <a:prstGeom prst="rect">
            <a:avLst/>
          </a:prstGeom>
          <a:noFill/>
          <a:ln/>
        </p:spPr>
        <p:txBody>
          <a:bodyPr wrap="square" lIns="0" tIns="0" rIns="0" bIns="0" rtlCol="0" anchor="ctr"/>
          <a:lstStyle/>
          <a:p>
            <a:pPr algn="l" indent="0" marL="0">
              <a:lnSpc>
                <a:spcPct val="115000"/>
              </a:lnSpc>
              <a:buNone/>
            </a:pPr>
            <a:r>
              <a:rPr lang="en-US" sz="1000" b="1" dirty="0">
                <a:solidFill>
                  <a:srgbClr val="102D69"/>
                </a:solidFill>
                <a:latin typeface="Arial" pitchFamily="34" charset="0"/>
                <a:ea typeface="Arial" pitchFamily="34" charset="-122"/>
                <a:cs typeface="Arial" pitchFamily="34" charset="-120"/>
              </a:rPr>
              <a:t>Полезная еда
</a:t>
            </a:r>
            <a:pPr algn="l" indent="0" marL="0">
              <a:lnSpc>
                <a:spcPct val="115000"/>
              </a:lnSpc>
              <a:buNone/>
            </a:pPr>
            <a:r>
              <a:rPr lang="en-US" sz="500"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700" dirty="0">
                <a:solidFill>
                  <a:srgbClr val="102D69"/>
                </a:solidFill>
                <a:latin typeface="Arial" pitchFamily="34" charset="0"/>
                <a:ea typeface="Arial" pitchFamily="34" charset="-122"/>
                <a:cs typeface="Arial" pitchFamily="34" charset="-120"/>
              </a:rPr>
              <a:t>Fruit and vegetables — удобные слова для темы healthy food. Они помогают сравнивать полезные и менее полезные продукты без сложных объяснений.
</a:t>
            </a:r>
            <a:endParaRPr lang="en-US" sz="1000" dirty="0"/>
          </a:p>
        </p:txBody>
      </p:sp>
      <p:sp>
        <p:nvSpPr>
          <p:cNvPr id="15" name="Text 5"/>
          <p:cNvSpPr txBox="1"/>
          <p:nvPr/>
        </p:nvSpPr>
        <p:spPr>
          <a:xfrm>
            <a:off x="695099" y="3460398"/>
            <a:ext cx="3389700" cy="573300"/>
          </a:xfrm>
          <a:prstGeom prst="rect">
            <a:avLst/>
          </a:prstGeom>
          <a:noFill/>
          <a:ln/>
        </p:spPr>
        <p:txBody>
          <a:bodyPr wrap="square" lIns="0" tIns="0" rIns="0" bIns="0" rtlCol="0" anchor="ctr"/>
          <a:lstStyle/>
          <a:p>
            <a:pPr algn="l" indent="0" marL="0">
              <a:lnSpc>
                <a:spcPct val="115000"/>
              </a:lnSpc>
              <a:buNone/>
            </a:pPr>
            <a:r>
              <a:rPr lang="en-US" sz="1000" b="1" dirty="0">
                <a:solidFill>
                  <a:srgbClr val="102D69"/>
                </a:solidFill>
                <a:latin typeface="Arial" pitchFamily="34" charset="0"/>
                <a:ea typeface="Arial" pitchFamily="34" charset="-122"/>
                <a:cs typeface="Arial" pitchFamily="34" charset="-120"/>
              </a:rPr>
              <a:t>Лишние сладости
</a:t>
            </a:r>
            <a:pPr algn="l" indent="0" marL="0">
              <a:lnSpc>
                <a:spcPct val="115000"/>
              </a:lnSpc>
              <a:buNone/>
            </a:pPr>
            <a:r>
              <a:rPr lang="en-US" sz="500"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700" dirty="0">
                <a:solidFill>
                  <a:srgbClr val="102D69"/>
                </a:solidFill>
                <a:latin typeface="Arial" pitchFamily="34" charset="0"/>
                <a:ea typeface="Arial" pitchFamily="34" charset="-122"/>
                <a:cs typeface="Arial" pitchFamily="34" charset="-120"/>
              </a:rPr>
              <a:t>Chips and sweets часто используют как пример unhealthy food. Такое противопоставление запоминается быстро и помогает говорить о привычках понятными словами.
</a:t>
            </a:r>
            <a:endParaRPr lang="en-US" sz="1000" dirty="0"/>
          </a:p>
        </p:txBody>
      </p:sp>
      <p:sp>
        <p:nvSpPr>
          <p:cNvPr id="16" name="Text 6"/>
          <p:cNvSpPr txBox="1"/>
          <p:nvPr/>
        </p:nvSpPr>
        <p:spPr>
          <a:xfrm>
            <a:off x="695099" y="4210302"/>
            <a:ext cx="3389700" cy="573300"/>
          </a:xfrm>
          <a:prstGeom prst="rect">
            <a:avLst/>
          </a:prstGeom>
          <a:noFill/>
          <a:ln/>
        </p:spPr>
        <p:txBody>
          <a:bodyPr wrap="square" lIns="0" tIns="0" rIns="0" bIns="0" rtlCol="0" anchor="ctr"/>
          <a:lstStyle/>
          <a:p>
            <a:pPr algn="l" indent="0" marL="0">
              <a:lnSpc>
                <a:spcPct val="115000"/>
              </a:lnSpc>
              <a:buNone/>
            </a:pPr>
            <a:r>
              <a:rPr lang="en-US" sz="1000" b="1" dirty="0">
                <a:solidFill>
                  <a:srgbClr val="102D69"/>
                </a:solidFill>
                <a:latin typeface="Arial" pitchFamily="34" charset="0"/>
                <a:ea typeface="Arial" pitchFamily="34" charset="-122"/>
                <a:cs typeface="Arial" pitchFamily="34" charset="-120"/>
              </a:rPr>
              <a:t>Напитки каждый день
</a:t>
            </a:r>
            <a:pPr algn="l" indent="0" marL="0">
              <a:lnSpc>
                <a:spcPct val="115000"/>
              </a:lnSpc>
              <a:buNone/>
            </a:pPr>
            <a:r>
              <a:rPr lang="en-US" sz="500"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700" dirty="0">
                <a:solidFill>
                  <a:srgbClr val="102D69"/>
                </a:solidFill>
                <a:latin typeface="Arial" pitchFamily="34" charset="0"/>
                <a:ea typeface="Arial" pitchFamily="34" charset="-122"/>
                <a:cs typeface="Arial" pitchFamily="34" charset="-120"/>
              </a:rPr>
              <a:t>Water, milk, tea and juice — базовые слова для повседневных диалогов. Фраза I drink water during the day звучит естественно и полезна для ответа на уроке.
</a:t>
            </a:r>
            <a:endParaRPr lang="en-US"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13125" y="1720189"/>
            <a:ext cx="4867800" cy="1990071"/>
          </a:xfrm>
          <a:prstGeom prst="rect">
            <a:avLst/>
          </a:prstGeom>
        </p:spPr>
      </p:pic>
      <p:sp>
        <p:nvSpPr>
          <p:cNvPr id="5" name="Text 0"/>
          <p:cNvSpPr txBox="1"/>
          <p:nvPr/>
        </p:nvSpPr>
        <p:spPr>
          <a:xfrm>
            <a:off x="413125" y="360000"/>
            <a:ext cx="8368200" cy="483600"/>
          </a:xfrm>
          <a:prstGeom prst="rect">
            <a:avLst/>
          </a:prstGeom>
          <a:noFill/>
          <a:ln/>
        </p:spPr>
        <p:txBody>
          <a:bodyPr wrap="square" lIns="0" tIns="0" rIns="0" bIns="0" rtlCol="0" anchor="ctr"/>
          <a:lstStyle/>
          <a:p>
            <a:pPr algn="l" indent="0" marL="0">
              <a:lnSpc>
                <a:spcPct val="80000"/>
              </a:lnSpc>
              <a:buNone/>
            </a:pPr>
            <a:r>
              <a:rPr lang="en-US" sz="2200" b="1" dirty="0">
                <a:solidFill>
                  <a:srgbClr val="102D69"/>
                </a:solidFill>
                <a:latin typeface="Arial" pitchFamily="34" charset="0"/>
                <a:ea typeface="Arial" pitchFamily="34" charset="-122"/>
                <a:cs typeface="Arial" pitchFamily="34" charset="-120"/>
              </a:rPr>
              <a:t>Полезные ежедневные привычки на английском
</a:t>
            </a:r>
            <a:endParaRPr lang="en-US" sz="2200" dirty="0"/>
          </a:p>
        </p:txBody>
      </p:sp>
      <p:sp>
        <p:nvSpPr>
          <p:cNvPr id="6" name="Text 1"/>
          <p:cNvSpPr txBox="1"/>
          <p:nvPr/>
        </p:nvSpPr>
        <p:spPr>
          <a:xfrm>
            <a:off x="7992550" y="4783500"/>
            <a:ext cx="788700" cy="145800"/>
          </a:xfrm>
          <a:prstGeom prst="rect">
            <a:avLst/>
          </a:prstGeom>
          <a:noFill/>
          <a:ln/>
        </p:spPr>
        <p:txBody>
          <a:bodyPr wrap="square" lIns="0" tIns="0" rIns="0" bIns="0" rtlCol="0" anchor="t"/>
          <a:lstStyle/>
          <a:p>
            <a:pPr algn="r" indent="0" marL="0">
              <a:lnSpc>
                <a:spcPct val="115000"/>
              </a:lnSpc>
              <a:buNone/>
            </a:pPr>
            <a:r>
              <a:rPr lang="en-US" sz="700" dirty="0">
                <a:solidFill>
                  <a:srgbClr val="102D69"/>
                </a:solidFill>
                <a:latin typeface="Arial" pitchFamily="34" charset="0"/>
                <a:ea typeface="Arial" pitchFamily="34" charset="-122"/>
                <a:cs typeface="Arial" pitchFamily="34" charset="-120"/>
              </a:rPr>
              <a:t>8</a:t>
            </a:r>
            <a:endParaRPr lang="en-US" sz="700" dirty="0"/>
          </a:p>
        </p:txBody>
      </p:sp>
      <p:sp>
        <p:nvSpPr>
          <p:cNvPr id="7" name="Text 2"/>
          <p:cNvSpPr txBox="1"/>
          <p:nvPr/>
        </p:nvSpPr>
        <p:spPr>
          <a:xfrm>
            <a:off x="5603800" y="1569897"/>
            <a:ext cx="2919900" cy="1044900"/>
          </a:xfrm>
          <a:prstGeom prst="rect">
            <a:avLst/>
          </a:prstGeom>
          <a:noFill/>
          <a:ln/>
        </p:spPr>
        <p:txBody>
          <a:bodyPr wrap="square" lIns="0" tIns="0" rIns="0" bIns="0" rtlCol="0" anchor="b"/>
          <a:lstStyle/>
          <a:p>
            <a:pPr algn="l" indent="0" marL="0">
              <a:lnSpc>
                <a:spcPct val="115000"/>
              </a:lnSpc>
              <a:buNone/>
            </a:pPr>
            <a:r>
              <a:rPr lang="en-US" sz="1000" dirty="0">
                <a:solidFill>
                  <a:srgbClr val="102D69"/>
                </a:solidFill>
                <a:latin typeface="Arial" pitchFamily="34" charset="0"/>
                <a:ea typeface="Arial" pitchFamily="34" charset="-122"/>
                <a:cs typeface="Arial" pitchFamily="34" charset="-120"/>
              </a:rPr>
              <a:t>Короткие привычки помогают организовать день и описывать его простыми английскими фразами.
</a:t>
            </a:r>
            <a:endParaRPr lang="en-US" sz="1000" dirty="0"/>
          </a:p>
        </p:txBody>
      </p:sp>
      <p:sp>
        <p:nvSpPr>
          <p:cNvPr id="8" name="Text 3"/>
          <p:cNvSpPr txBox="1"/>
          <p:nvPr/>
        </p:nvSpPr>
        <p:spPr>
          <a:xfrm>
            <a:off x="5603800" y="2815540"/>
            <a:ext cx="2919900" cy="1044900"/>
          </a:xfrm>
          <a:prstGeom prst="rect">
            <a:avLst/>
          </a:prstGeom>
          <a:noFill/>
          <a:ln/>
        </p:spPr>
        <p:txBody>
          <a:bodyPr wrap="square" lIns="0" tIns="0" rIns="0" bIns="0" rtlCol="0" anchor="t"/>
          <a:lstStyle/>
          <a:p>
            <a:pPr algn="l" indent="0" marL="0">
              <a:lnSpc>
                <a:spcPct val="115000"/>
              </a:lnSpc>
              <a:buNone/>
            </a:pPr>
            <a:r>
              <a:rPr lang="en-US" sz="1000" dirty="0">
                <a:solidFill>
                  <a:srgbClr val="102D69"/>
                </a:solidFill>
                <a:latin typeface="Arial" pitchFamily="34" charset="0"/>
                <a:ea typeface="Arial" pitchFamily="34" charset="-122"/>
                <a:cs typeface="Arial" pitchFamily="34" charset="-120"/>
              </a:rPr>
              <a:t>Ежедневные действия легче запомнить, когда к ним сразу добавлен пример предложения.
</a:t>
            </a:r>
            <a:endParaRPr lang="en-US" sz="1000" dirty="0"/>
          </a:p>
        </p:txBody>
      </p:sp>
      <p:sp>
        <p:nvSpPr>
          <p:cNvPr id="9" name="Text 4"/>
          <p:cNvSpPr txBox="1"/>
          <p:nvPr/>
        </p:nvSpPr>
        <p:spPr>
          <a:xfrm>
            <a:off x="413125" y="4586688"/>
            <a:ext cx="4867800" cy="196800"/>
          </a:xfrm>
          <a:prstGeom prst="rect">
            <a:avLst/>
          </a:prstGeom>
          <a:noFill/>
          <a:ln/>
        </p:spPr>
        <p:txBody>
          <a:bodyPr wrap="square" lIns="0" tIns="0" rIns="0" bIns="0" rtlCol="0" anchor="ctr"/>
          <a:lstStyle/>
          <a:p>
            <a:pPr algn="l" indent="0" marL="0">
              <a:lnSpc>
                <a:spcPct val="115000"/>
              </a:lnSpc>
              <a:buNone/>
            </a:pPr>
            <a:r>
              <a:rPr lang="en-US" sz="800" dirty="0">
                <a:solidFill>
                  <a:srgbClr val="102D69"/>
                </a:solidFill>
                <a:latin typeface="Arial" pitchFamily="34" charset="0"/>
                <a:ea typeface="Arial" pitchFamily="34" charset="-122"/>
                <a:cs typeface="Arial" pitchFamily="34" charset="-120"/>
              </a:rPr>
              <a:t>Учебные примеры для темы Daily Life, составленные по материалам задания.
</a:t>
            </a:r>
            <a:endParaRPr lang="en-US" sz="8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614775" y="1312819"/>
            <a:ext cx="3876000" cy="3209813"/>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413125" y="360000"/>
            <a:ext cx="8368200" cy="483600"/>
          </a:xfrm>
          <a:prstGeom prst="rect">
            <a:avLst/>
          </a:prstGeom>
          <a:noFill/>
          <a:ln/>
        </p:spPr>
        <p:txBody>
          <a:bodyPr wrap="square" lIns="0" tIns="0" rIns="0" bIns="0" rtlCol="0" anchor="ctr"/>
          <a:lstStyle/>
          <a:p>
            <a:pPr algn="l" indent="0" marL="0">
              <a:lnSpc>
                <a:spcPct val="80000"/>
              </a:lnSpc>
              <a:buNone/>
            </a:pPr>
            <a:r>
              <a:rPr lang="en-US" sz="2200" b="1" dirty="0">
                <a:solidFill>
                  <a:srgbClr val="102D69"/>
                </a:solidFill>
                <a:latin typeface="Arial" pitchFamily="34" charset="0"/>
                <a:ea typeface="Arial" pitchFamily="34" charset="-122"/>
                <a:cs typeface="Arial" pitchFamily="34" charset="-120"/>
              </a:rPr>
              <a:t>Movement and sport: активность в повседневной жизни
</a:t>
            </a:r>
            <a:endParaRPr lang="en-US" sz="2200" dirty="0"/>
          </a:p>
        </p:txBody>
      </p:sp>
      <p:sp>
        <p:nvSpPr>
          <p:cNvPr id="10" name="Text 1"/>
          <p:cNvSpPr txBox="1"/>
          <p:nvPr/>
        </p:nvSpPr>
        <p:spPr>
          <a:xfrm>
            <a:off x="7992550" y="4783500"/>
            <a:ext cx="788700" cy="145800"/>
          </a:xfrm>
          <a:prstGeom prst="rect">
            <a:avLst/>
          </a:prstGeom>
          <a:noFill/>
          <a:ln/>
        </p:spPr>
        <p:txBody>
          <a:bodyPr wrap="square" lIns="0" tIns="0" rIns="0" bIns="0" rtlCol="0" anchor="t"/>
          <a:lstStyle/>
          <a:p>
            <a:pPr algn="r" indent="0" marL="0">
              <a:lnSpc>
                <a:spcPct val="115000"/>
              </a:lnSpc>
              <a:buNone/>
            </a:pPr>
            <a:r>
              <a:rPr lang="en-US" sz="700" dirty="0">
                <a:solidFill>
                  <a:srgbClr val="102D69"/>
                </a:solidFill>
                <a:latin typeface="Arial" pitchFamily="34" charset="0"/>
                <a:ea typeface="Arial" pitchFamily="34" charset="-122"/>
                <a:cs typeface="Arial" pitchFamily="34" charset="-120"/>
              </a:rPr>
              <a:t>9</a:t>
            </a:r>
            <a:endParaRPr lang="en-US" sz="700" dirty="0"/>
          </a:p>
        </p:txBody>
      </p:sp>
      <p:sp>
        <p:nvSpPr>
          <p:cNvPr id="11" name="Text 2"/>
          <p:cNvSpPr txBox="1"/>
          <p:nvPr/>
        </p:nvSpPr>
        <p:spPr>
          <a:xfrm>
            <a:off x="413125" y="1130025"/>
            <a:ext cx="3985800" cy="649800"/>
          </a:xfrm>
          <a:prstGeom prst="rect">
            <a:avLst/>
          </a:prstGeom>
          <a:noFill/>
          <a:ln/>
        </p:spPr>
        <p:txBody>
          <a:bodyPr wrap="square" lIns="0" tIns="0" rIns="0" bIns="0" rtlCol="0" anchor="ctr"/>
          <a:lstStyle/>
          <a:p>
            <a:pPr algn="l" indent="0" marL="0">
              <a:lnSpc>
                <a:spcPct val="115000"/>
              </a:lnSpc>
              <a:buNone/>
            </a:pPr>
            <a:r>
              <a:rPr lang="en-US" sz="1132" b="1" dirty="0">
                <a:solidFill>
                  <a:srgbClr val="102D69"/>
                </a:solidFill>
                <a:latin typeface="Arial" pitchFamily="34" charset="0"/>
                <a:ea typeface="Arial" pitchFamily="34" charset="-122"/>
                <a:cs typeface="Arial" pitchFamily="34" charset="-120"/>
              </a:rPr>
              <a:t>Движение каждый день
</a:t>
            </a:r>
            <a:pPr algn="l" indent="0" marL="0">
              <a:lnSpc>
                <a:spcPct val="115000"/>
              </a:lnSpc>
              <a:buNone/>
            </a:pPr>
            <a:r>
              <a:rPr lang="en-US" sz="479"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945" dirty="0">
                <a:solidFill>
                  <a:srgbClr val="102D69"/>
                </a:solidFill>
                <a:latin typeface="Arial" pitchFamily="34" charset="0"/>
                <a:ea typeface="Arial" pitchFamily="34" charset="-122"/>
                <a:cs typeface="Arial" pitchFamily="34" charset="-120"/>
              </a:rPr>
              <a:t>Глаголы walk, run и ride a bike помогают описывать обычную физическую активность. Они хорошо сочетаются со словами every day и after school, поэтому легко входят в короткий рассказ.
</a:t>
            </a:r>
            <a:endParaRPr lang="en-US" sz="1132" dirty="0"/>
          </a:p>
        </p:txBody>
      </p:sp>
      <p:sp>
        <p:nvSpPr>
          <p:cNvPr id="12" name="Text 3"/>
          <p:cNvSpPr txBox="1"/>
          <p:nvPr/>
        </p:nvSpPr>
        <p:spPr>
          <a:xfrm>
            <a:off x="413125" y="1873055"/>
            <a:ext cx="3985800" cy="649800"/>
          </a:xfrm>
          <a:prstGeom prst="rect">
            <a:avLst/>
          </a:prstGeom>
          <a:noFill/>
          <a:ln/>
        </p:spPr>
        <p:txBody>
          <a:bodyPr wrap="square" lIns="0" tIns="0" rIns="0" bIns="0" rtlCol="0" anchor="ctr"/>
          <a:lstStyle/>
          <a:p>
            <a:pPr algn="l" indent="0" marL="0">
              <a:lnSpc>
                <a:spcPct val="115000"/>
              </a:lnSpc>
              <a:buNone/>
            </a:pPr>
            <a:r>
              <a:rPr lang="en-US" sz="1132" b="1" dirty="0">
                <a:solidFill>
                  <a:srgbClr val="102D69"/>
                </a:solidFill>
                <a:latin typeface="Arial" pitchFamily="34" charset="0"/>
                <a:ea typeface="Arial" pitchFamily="34" charset="-122"/>
                <a:cs typeface="Arial" pitchFamily="34" charset="-120"/>
              </a:rPr>
              <a:t>Игры и секции
</a:t>
            </a:r>
            <a:pPr algn="l" indent="0" marL="0">
              <a:lnSpc>
                <a:spcPct val="115000"/>
              </a:lnSpc>
              <a:buNone/>
            </a:pPr>
            <a:r>
              <a:rPr lang="en-US" sz="479"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945" dirty="0">
                <a:solidFill>
                  <a:srgbClr val="102D69"/>
                </a:solidFill>
                <a:latin typeface="Arial" pitchFamily="34" charset="0"/>
                <a:ea typeface="Arial" pitchFamily="34" charset="-122"/>
                <a:cs typeface="Arial" pitchFamily="34" charset="-120"/>
              </a:rPr>
              <a:t>Фразы play football, swim, dance и play outside делают тему живой и близкой детям. С их помощью можно сказать, чем ученик занимается после уроков или на выходных.
</a:t>
            </a:r>
            <a:endParaRPr lang="en-US" sz="1132" dirty="0"/>
          </a:p>
        </p:txBody>
      </p:sp>
      <p:sp>
        <p:nvSpPr>
          <p:cNvPr id="13" name="Text 4"/>
          <p:cNvSpPr txBox="1"/>
          <p:nvPr/>
        </p:nvSpPr>
        <p:spPr>
          <a:xfrm>
            <a:off x="413125" y="2616081"/>
            <a:ext cx="3985800" cy="649800"/>
          </a:xfrm>
          <a:prstGeom prst="rect">
            <a:avLst/>
          </a:prstGeom>
          <a:noFill/>
          <a:ln/>
        </p:spPr>
        <p:txBody>
          <a:bodyPr wrap="square" lIns="0" tIns="0" rIns="0" bIns="0" rtlCol="0" anchor="ctr"/>
          <a:lstStyle/>
          <a:p>
            <a:pPr algn="l" indent="0" marL="0">
              <a:lnSpc>
                <a:spcPct val="115000"/>
              </a:lnSpc>
              <a:buNone/>
            </a:pPr>
            <a:r>
              <a:rPr lang="en-US" sz="1132" b="1" dirty="0">
                <a:solidFill>
                  <a:srgbClr val="102D69"/>
                </a:solidFill>
                <a:latin typeface="Arial" pitchFamily="34" charset="0"/>
                <a:ea typeface="Arial" pitchFamily="34" charset="-122"/>
                <a:cs typeface="Arial" pitchFamily="34" charset="-120"/>
              </a:rPr>
              <a:t>Урок физкультуры
</a:t>
            </a:r>
            <a:pPr algn="l" indent="0" marL="0">
              <a:lnSpc>
                <a:spcPct val="115000"/>
              </a:lnSpc>
              <a:buNone/>
            </a:pPr>
            <a:r>
              <a:rPr lang="en-US" sz="479"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945" dirty="0">
                <a:solidFill>
                  <a:srgbClr val="102D69"/>
                </a:solidFill>
                <a:latin typeface="Arial" pitchFamily="34" charset="0"/>
                <a:ea typeface="Arial" pitchFamily="34" charset="-122"/>
                <a:cs typeface="Arial" pitchFamily="34" charset="-120"/>
              </a:rPr>
              <a:t>Выражение do PE often встречается в школьной жизни. Оно помогает говорить о расписании и закрепляет название предмета, а также нужные глаголы действия.
</a:t>
            </a:r>
            <a:endParaRPr lang="en-US" sz="1132" dirty="0"/>
          </a:p>
        </p:txBody>
      </p:sp>
      <p:sp>
        <p:nvSpPr>
          <p:cNvPr id="14" name="Text 5"/>
          <p:cNvSpPr txBox="1"/>
          <p:nvPr/>
        </p:nvSpPr>
        <p:spPr>
          <a:xfrm>
            <a:off x="413125" y="3359096"/>
            <a:ext cx="3985800" cy="649800"/>
          </a:xfrm>
          <a:prstGeom prst="rect">
            <a:avLst/>
          </a:prstGeom>
          <a:noFill/>
          <a:ln/>
        </p:spPr>
        <p:txBody>
          <a:bodyPr wrap="square" lIns="0" tIns="0" rIns="0" bIns="0" rtlCol="0" anchor="ctr"/>
          <a:lstStyle/>
          <a:p>
            <a:pPr algn="l" indent="0" marL="0">
              <a:lnSpc>
                <a:spcPct val="115000"/>
              </a:lnSpc>
              <a:buNone/>
            </a:pPr>
            <a:r>
              <a:rPr lang="en-US" sz="1132" b="1" dirty="0">
                <a:solidFill>
                  <a:srgbClr val="102D69"/>
                </a:solidFill>
                <a:latin typeface="Arial" pitchFamily="34" charset="0"/>
                <a:ea typeface="Arial" pitchFamily="34" charset="-122"/>
                <a:cs typeface="Arial" pitchFamily="34" charset="-120"/>
              </a:rPr>
              <a:t>Примеры предложений
</a:t>
            </a:r>
            <a:pPr algn="l" indent="0" marL="0">
              <a:lnSpc>
                <a:spcPct val="115000"/>
              </a:lnSpc>
              <a:buNone/>
            </a:pPr>
            <a:r>
              <a:rPr lang="en-US" sz="479"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945" dirty="0">
                <a:solidFill>
                  <a:srgbClr val="102D69"/>
                </a:solidFill>
                <a:latin typeface="Arial" pitchFamily="34" charset="0"/>
                <a:ea typeface="Arial" pitchFamily="34" charset="-122"/>
                <a:cs typeface="Arial" pitchFamily="34" charset="-120"/>
              </a:rPr>
              <a:t>Пятикласснику подойдут короткие фразы: I walk to school. I play football after lessons. We do PE on Friday. Такие модели легко использовать в диалоге или монологе.
</a:t>
            </a:r>
            <a:endParaRPr lang="en-US" sz="1132" dirty="0"/>
          </a:p>
        </p:txBody>
      </p:sp>
      <p:sp>
        <p:nvSpPr>
          <p:cNvPr id="15" name="Text 6"/>
          <p:cNvSpPr txBox="1"/>
          <p:nvPr/>
        </p:nvSpPr>
        <p:spPr>
          <a:xfrm>
            <a:off x="413125" y="4102099"/>
            <a:ext cx="3985800" cy="649800"/>
          </a:xfrm>
          <a:prstGeom prst="rect">
            <a:avLst/>
          </a:prstGeom>
          <a:noFill/>
          <a:ln/>
        </p:spPr>
        <p:txBody>
          <a:bodyPr wrap="square" lIns="0" tIns="0" rIns="0" bIns="0" rtlCol="0" anchor="ctr"/>
          <a:lstStyle/>
          <a:p>
            <a:pPr algn="l" indent="0" marL="0">
              <a:lnSpc>
                <a:spcPct val="115000"/>
              </a:lnSpc>
              <a:buNone/>
            </a:pPr>
            <a:r>
              <a:rPr lang="en-US" sz="1132" b="1" dirty="0">
                <a:solidFill>
                  <a:srgbClr val="102D69"/>
                </a:solidFill>
                <a:latin typeface="Arial" pitchFamily="34" charset="0"/>
                <a:ea typeface="Arial" pitchFamily="34" charset="-122"/>
                <a:cs typeface="Arial" pitchFamily="34" charset="-120"/>
              </a:rPr>
              <a:t>Почему это полезно
</a:t>
            </a:r>
            <a:pPr algn="l" indent="0" marL="0">
              <a:lnSpc>
                <a:spcPct val="115000"/>
              </a:lnSpc>
              <a:buNone/>
            </a:pPr>
            <a:r>
              <a:rPr lang="en-US" sz="479"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945" dirty="0">
                <a:solidFill>
                  <a:srgbClr val="102D69"/>
                </a:solidFill>
                <a:latin typeface="Arial" pitchFamily="34" charset="0"/>
                <a:ea typeface="Arial" pitchFamily="34" charset="-122"/>
                <a:cs typeface="Arial" pitchFamily="34" charset="-120"/>
              </a:rPr>
              <a:t>Активность помогает поддерживать здоровье и одновременно тренирует английские глаголы. Тема удобно связывает движение, время и привычки в одном простом рассказе.
</a:t>
            </a:r>
            <a:endParaRPr lang="en-US" sz="1132"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13125" y="1376818"/>
            <a:ext cx="4867800" cy="2676814"/>
          </a:xfrm>
          <a:prstGeom prst="rect">
            <a:avLst/>
          </a:prstGeom>
        </p:spPr>
      </p:pic>
      <p:sp>
        <p:nvSpPr>
          <p:cNvPr id="5" name="Text 0"/>
          <p:cNvSpPr txBox="1"/>
          <p:nvPr/>
        </p:nvSpPr>
        <p:spPr>
          <a:xfrm>
            <a:off x="413125" y="360000"/>
            <a:ext cx="8368200" cy="483600"/>
          </a:xfrm>
          <a:prstGeom prst="rect">
            <a:avLst/>
          </a:prstGeom>
          <a:noFill/>
          <a:ln/>
        </p:spPr>
        <p:txBody>
          <a:bodyPr wrap="square" lIns="0" tIns="0" rIns="0" bIns="0" rtlCol="0" anchor="ctr"/>
          <a:lstStyle/>
          <a:p>
            <a:pPr algn="l" indent="0" marL="0">
              <a:lnSpc>
                <a:spcPct val="80000"/>
              </a:lnSpc>
              <a:buNone/>
            </a:pPr>
            <a:r>
              <a:rPr lang="en-US" sz="2200" b="1" dirty="0">
                <a:solidFill>
                  <a:srgbClr val="102D69"/>
                </a:solidFill>
                <a:latin typeface="Arial" pitchFamily="34" charset="0"/>
                <a:ea typeface="Arial" pitchFamily="34" charset="-122"/>
                <a:cs typeface="Arial" pitchFamily="34" charset="-120"/>
              </a:rPr>
              <a:t>Как ученики добираются до школы
</a:t>
            </a:r>
            <a:endParaRPr lang="en-US" sz="2200" dirty="0"/>
          </a:p>
        </p:txBody>
      </p:sp>
      <p:sp>
        <p:nvSpPr>
          <p:cNvPr id="6" name="Text 1"/>
          <p:cNvSpPr txBox="1"/>
          <p:nvPr/>
        </p:nvSpPr>
        <p:spPr>
          <a:xfrm>
            <a:off x="7992550" y="4783500"/>
            <a:ext cx="788700" cy="145800"/>
          </a:xfrm>
          <a:prstGeom prst="rect">
            <a:avLst/>
          </a:prstGeom>
          <a:noFill/>
          <a:ln/>
        </p:spPr>
        <p:txBody>
          <a:bodyPr wrap="square" lIns="0" tIns="0" rIns="0" bIns="0" rtlCol="0" anchor="t"/>
          <a:lstStyle/>
          <a:p>
            <a:pPr algn="r" indent="0" marL="0">
              <a:lnSpc>
                <a:spcPct val="115000"/>
              </a:lnSpc>
              <a:buNone/>
            </a:pPr>
            <a:r>
              <a:rPr lang="en-US" sz="700" dirty="0">
                <a:solidFill>
                  <a:srgbClr val="102D69"/>
                </a:solidFill>
                <a:latin typeface="Arial" pitchFamily="34" charset="0"/>
                <a:ea typeface="Arial" pitchFamily="34" charset="-122"/>
                <a:cs typeface="Arial" pitchFamily="34" charset="-120"/>
              </a:rPr>
              <a:t>10</a:t>
            </a:r>
            <a:endParaRPr lang="en-US" sz="700" dirty="0"/>
          </a:p>
        </p:txBody>
      </p:sp>
      <p:sp>
        <p:nvSpPr>
          <p:cNvPr id="7" name="Text 2"/>
          <p:cNvSpPr txBox="1"/>
          <p:nvPr/>
        </p:nvSpPr>
        <p:spPr>
          <a:xfrm>
            <a:off x="5603800" y="1569897"/>
            <a:ext cx="2919900" cy="1044900"/>
          </a:xfrm>
          <a:prstGeom prst="rect">
            <a:avLst/>
          </a:prstGeom>
          <a:noFill/>
          <a:ln/>
        </p:spPr>
        <p:txBody>
          <a:bodyPr wrap="square" lIns="0" tIns="0" rIns="0" bIns="0" rtlCol="0" anchor="b"/>
          <a:lstStyle/>
          <a:p>
            <a:pPr algn="l" indent="0" marL="0">
              <a:lnSpc>
                <a:spcPct val="115000"/>
              </a:lnSpc>
              <a:buNone/>
            </a:pPr>
            <a:r>
              <a:rPr lang="en-US" sz="1000" dirty="0">
                <a:solidFill>
                  <a:srgbClr val="102D69"/>
                </a:solidFill>
                <a:latin typeface="Arial" pitchFamily="34" charset="0"/>
                <a:ea typeface="Arial" pitchFamily="34" charset="-122"/>
                <a:cs typeface="Arial" pitchFamily="34" charset="-120"/>
              </a:rPr>
              <a:t>Способ поездки часто зависит от расстояния, города и возраста ученика, поэтому ответы могут отличаться даже в одном классе.
</a:t>
            </a:r>
            <a:endParaRPr lang="en-US" sz="1000" dirty="0"/>
          </a:p>
        </p:txBody>
      </p:sp>
      <p:sp>
        <p:nvSpPr>
          <p:cNvPr id="8" name="Text 3"/>
          <p:cNvSpPr txBox="1"/>
          <p:nvPr/>
        </p:nvSpPr>
        <p:spPr>
          <a:xfrm>
            <a:off x="5603800" y="2815540"/>
            <a:ext cx="2919900" cy="1044900"/>
          </a:xfrm>
          <a:prstGeom prst="rect">
            <a:avLst/>
          </a:prstGeom>
          <a:noFill/>
          <a:ln/>
        </p:spPr>
        <p:txBody>
          <a:bodyPr wrap="square" lIns="0" tIns="0" rIns="0" bIns="0" rtlCol="0" anchor="t"/>
          <a:lstStyle/>
          <a:p>
            <a:pPr algn="l" indent="0" marL="0">
              <a:lnSpc>
                <a:spcPct val="115000"/>
              </a:lnSpc>
              <a:buNone/>
            </a:pPr>
            <a:r>
              <a:rPr lang="en-US" sz="1000" dirty="0">
                <a:solidFill>
                  <a:srgbClr val="102D69"/>
                </a:solidFill>
                <a:latin typeface="Arial" pitchFamily="34" charset="0"/>
                <a:ea typeface="Arial" pitchFamily="34" charset="-122"/>
                <a:cs typeface="Arial" pitchFamily="34" charset="-120"/>
              </a:rPr>
              <a:t>Walk и bus обычно самые заметные варианты, а metro и bike встречаются реже и зависят от условий района.
</a:t>
            </a:r>
            <a:endParaRPr lang="en-US" sz="1000" dirty="0"/>
          </a:p>
        </p:txBody>
      </p:sp>
      <p:sp>
        <p:nvSpPr>
          <p:cNvPr id="9" name="Text 4"/>
          <p:cNvSpPr txBox="1"/>
          <p:nvPr/>
        </p:nvSpPr>
        <p:spPr>
          <a:xfrm>
            <a:off x="413125" y="4586688"/>
            <a:ext cx="4867800" cy="196800"/>
          </a:xfrm>
          <a:prstGeom prst="rect">
            <a:avLst/>
          </a:prstGeom>
          <a:noFill/>
          <a:ln/>
        </p:spPr>
        <p:txBody>
          <a:bodyPr wrap="square" lIns="0" tIns="0" rIns="0" bIns="0" rtlCol="0" anchor="ctr"/>
          <a:lstStyle/>
          <a:p>
            <a:pPr algn="l" indent="0" marL="0">
              <a:lnSpc>
                <a:spcPct val="115000"/>
              </a:lnSpc>
              <a:buNone/>
            </a:pPr>
            <a:r>
              <a:rPr lang="en-US" sz="784" dirty="0">
                <a:solidFill>
                  <a:srgbClr val="102D69"/>
                </a:solidFill>
                <a:latin typeface="Arial" pitchFamily="34" charset="0"/>
                <a:ea typeface="Arial" pitchFamily="34" charset="-122"/>
                <a:cs typeface="Arial" pitchFamily="34" charset="-120"/>
              </a:rPr>
              <a:t>Обобщённые учебные данные для обсуждения повседневной лексики, без ссылки на конкретный опрос.
</a:t>
            </a:r>
            <a:endParaRPr lang="en-US" sz="784"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297956" y="1311500"/>
            <a:ext cx="3191788" cy="32106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413125" y="360000"/>
            <a:ext cx="8368200" cy="483600"/>
          </a:xfrm>
          <a:prstGeom prst="rect">
            <a:avLst/>
          </a:prstGeom>
          <a:noFill/>
          <a:ln/>
        </p:spPr>
        <p:txBody>
          <a:bodyPr wrap="square" lIns="0" tIns="0" rIns="0" bIns="0" rtlCol="0" anchor="ctr"/>
          <a:lstStyle/>
          <a:p>
            <a:pPr algn="l" indent="0" marL="0">
              <a:lnSpc>
                <a:spcPct val="80000"/>
              </a:lnSpc>
              <a:buNone/>
            </a:pPr>
            <a:r>
              <a:rPr lang="en-US" sz="2200" b="1" dirty="0">
                <a:solidFill>
                  <a:srgbClr val="102D69"/>
                </a:solidFill>
                <a:latin typeface="Arial" pitchFamily="34" charset="0"/>
                <a:ea typeface="Arial" pitchFamily="34" charset="-122"/>
                <a:cs typeface="Arial" pitchFamily="34" charset="-120"/>
              </a:rPr>
              <a:t>Household chores: домашние обязанности в семье
</a:t>
            </a:r>
            <a:endParaRPr lang="en-US" sz="2200" dirty="0"/>
          </a:p>
        </p:txBody>
      </p:sp>
      <p:sp>
        <p:nvSpPr>
          <p:cNvPr id="11" name="Text 1"/>
          <p:cNvSpPr txBox="1"/>
          <p:nvPr/>
        </p:nvSpPr>
        <p:spPr>
          <a:xfrm>
            <a:off x="7992550" y="4783500"/>
            <a:ext cx="788700" cy="145800"/>
          </a:xfrm>
          <a:prstGeom prst="rect">
            <a:avLst/>
          </a:prstGeom>
          <a:noFill/>
          <a:ln/>
        </p:spPr>
        <p:txBody>
          <a:bodyPr wrap="square" lIns="0" tIns="0" rIns="0" bIns="0" rtlCol="0" anchor="t"/>
          <a:lstStyle/>
          <a:p>
            <a:pPr algn="r" indent="0" marL="0">
              <a:lnSpc>
                <a:spcPct val="115000"/>
              </a:lnSpc>
              <a:buNone/>
            </a:pPr>
            <a:r>
              <a:rPr lang="en-US" sz="700" dirty="0">
                <a:solidFill>
                  <a:srgbClr val="102D69"/>
                </a:solidFill>
                <a:latin typeface="Arial" pitchFamily="34" charset="0"/>
                <a:ea typeface="Arial" pitchFamily="34" charset="-122"/>
                <a:cs typeface="Arial" pitchFamily="34" charset="-120"/>
              </a:rPr>
              <a:t>11</a:t>
            </a:r>
            <a:endParaRPr lang="en-US" sz="700" dirty="0"/>
          </a:p>
        </p:txBody>
      </p:sp>
      <p:sp>
        <p:nvSpPr>
          <p:cNvPr id="12" name="Text 2"/>
          <p:cNvSpPr txBox="1"/>
          <p:nvPr/>
        </p:nvSpPr>
        <p:spPr>
          <a:xfrm>
            <a:off x="611375" y="1022066"/>
            <a:ext cx="4176000" cy="606600"/>
          </a:xfrm>
          <a:prstGeom prst="rect">
            <a:avLst/>
          </a:prstGeom>
          <a:noFill/>
          <a:ln/>
        </p:spPr>
        <p:txBody>
          <a:bodyPr wrap="square" lIns="0" tIns="0" rIns="0" bIns="0" rtlCol="0" anchor="t"/>
          <a:lstStyle/>
          <a:p>
            <a:pPr algn="l" indent="0" marL="0">
              <a:lnSpc>
                <a:spcPct val="115000"/>
              </a:lnSpc>
              <a:buNone/>
            </a:pPr>
            <a:r>
              <a:rPr lang="en-US" sz="1059" b="1" dirty="0">
                <a:solidFill>
                  <a:srgbClr val="102D69"/>
                </a:solidFill>
                <a:latin typeface="Arial" pitchFamily="34" charset="0"/>
                <a:ea typeface="Arial" pitchFamily="34" charset="-122"/>
                <a:cs typeface="Arial" pitchFamily="34" charset="-120"/>
              </a:rPr>
              <a:t>Уборка комнаты
</a:t>
            </a:r>
            <a:pPr algn="l" indent="0" marL="0">
              <a:lnSpc>
                <a:spcPct val="115000"/>
              </a:lnSpc>
              <a:buNone/>
            </a:pPr>
            <a:r>
              <a:rPr lang="en-US" sz="441"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883" dirty="0">
                <a:solidFill>
                  <a:srgbClr val="102D69"/>
                </a:solidFill>
                <a:latin typeface="Arial" pitchFamily="34" charset="0"/>
                <a:ea typeface="Arial" pitchFamily="34" charset="-122"/>
                <a:cs typeface="Arial" pitchFamily="34" charset="-120"/>
              </a:rPr>
              <a:t>Чтобы рассказать о домашних обязанностях, удобно использовать глаголы действия: make the bed, clean the room, take out the rubbish. Такие фразы помогают описать привычные дела коротко и понятно.
</a:t>
            </a:r>
            <a:endParaRPr lang="en-US" sz="1059" dirty="0"/>
          </a:p>
        </p:txBody>
      </p:sp>
      <p:sp>
        <p:nvSpPr>
          <p:cNvPr id="13" name="Text 3"/>
          <p:cNvSpPr txBox="1"/>
          <p:nvPr/>
        </p:nvSpPr>
        <p:spPr>
          <a:xfrm>
            <a:off x="611375" y="1815372"/>
            <a:ext cx="4176000" cy="606600"/>
          </a:xfrm>
          <a:prstGeom prst="rect">
            <a:avLst/>
          </a:prstGeom>
          <a:noFill/>
          <a:ln/>
        </p:spPr>
        <p:txBody>
          <a:bodyPr wrap="square" lIns="0" tIns="0" rIns="0" bIns="0" rtlCol="0" anchor="t"/>
          <a:lstStyle/>
          <a:p>
            <a:pPr algn="l" indent="0" marL="0">
              <a:lnSpc>
                <a:spcPct val="115000"/>
              </a:lnSpc>
              <a:buNone/>
            </a:pPr>
            <a:r>
              <a:rPr lang="en-US" sz="1059" b="1" dirty="0">
                <a:solidFill>
                  <a:srgbClr val="102D69"/>
                </a:solidFill>
                <a:latin typeface="Arial" pitchFamily="34" charset="0"/>
                <a:ea typeface="Arial" pitchFamily="34" charset="-122"/>
                <a:cs typeface="Arial" pitchFamily="34" charset="-120"/>
              </a:rPr>
              <a:t>Помощь по дому
</a:t>
            </a:r>
            <a:pPr algn="l" indent="0" marL="0">
              <a:lnSpc>
                <a:spcPct val="115000"/>
              </a:lnSpc>
              <a:buNone/>
            </a:pPr>
            <a:r>
              <a:rPr lang="en-US" sz="441"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883" dirty="0">
                <a:solidFill>
                  <a:srgbClr val="102D69"/>
                </a:solidFill>
                <a:latin typeface="Arial" pitchFamily="34" charset="0"/>
                <a:ea typeface="Arial" pitchFamily="34" charset="-122"/>
                <a:cs typeface="Arial" pitchFamily="34" charset="-120"/>
              </a:rPr>
              <a:t>Ребёнок может сказать: I help my mum, I help with shopping, I wash the dishes. Эти конструкции легко соединяются со словами often, sometimes и at the weekend.
</a:t>
            </a:r>
            <a:endParaRPr lang="en-US" sz="1059" dirty="0"/>
          </a:p>
        </p:txBody>
      </p:sp>
      <p:sp>
        <p:nvSpPr>
          <p:cNvPr id="14" name="Text 4"/>
          <p:cNvSpPr txBox="1"/>
          <p:nvPr/>
        </p:nvSpPr>
        <p:spPr>
          <a:xfrm>
            <a:off x="611375" y="2608666"/>
            <a:ext cx="4176000" cy="606600"/>
          </a:xfrm>
          <a:prstGeom prst="rect">
            <a:avLst/>
          </a:prstGeom>
          <a:noFill/>
          <a:ln/>
        </p:spPr>
        <p:txBody>
          <a:bodyPr wrap="square" lIns="0" tIns="0" rIns="0" bIns="0" rtlCol="0" anchor="t"/>
          <a:lstStyle/>
          <a:p>
            <a:pPr algn="l" indent="0" marL="0">
              <a:lnSpc>
                <a:spcPct val="115000"/>
              </a:lnSpc>
              <a:buNone/>
            </a:pPr>
            <a:r>
              <a:rPr lang="en-US" sz="1059" b="1" dirty="0">
                <a:solidFill>
                  <a:srgbClr val="102D69"/>
                </a:solidFill>
                <a:latin typeface="Arial" pitchFamily="34" charset="0"/>
                <a:ea typeface="Arial" pitchFamily="34" charset="-122"/>
                <a:cs typeface="Arial" pitchFamily="34" charset="-120"/>
              </a:rPr>
              <a:t>Забота о питомце
</a:t>
            </a:r>
            <a:pPr algn="l" indent="0" marL="0">
              <a:lnSpc>
                <a:spcPct val="115000"/>
              </a:lnSpc>
              <a:buNone/>
            </a:pPr>
            <a:r>
              <a:rPr lang="en-US" sz="441"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883" dirty="0">
                <a:solidFill>
                  <a:srgbClr val="102D69"/>
                </a:solidFill>
                <a:latin typeface="Arial" pitchFamily="34" charset="0"/>
                <a:ea typeface="Arial" pitchFamily="34" charset="-122"/>
                <a:cs typeface="Arial" pitchFamily="34" charset="-120"/>
              </a:rPr>
              <a:t>Тема семьи включает и заботу о животных: feed a pet, give water, take care of our pet every day. Такие примеры хорошо показывают регулярные действия в Present Simple.
</a:t>
            </a:r>
            <a:endParaRPr lang="en-US" sz="1059" dirty="0"/>
          </a:p>
        </p:txBody>
      </p:sp>
      <p:sp>
        <p:nvSpPr>
          <p:cNvPr id="15" name="Text 5"/>
          <p:cNvSpPr txBox="1"/>
          <p:nvPr/>
        </p:nvSpPr>
        <p:spPr>
          <a:xfrm>
            <a:off x="600975" y="3401968"/>
            <a:ext cx="4176000" cy="606600"/>
          </a:xfrm>
          <a:prstGeom prst="rect">
            <a:avLst/>
          </a:prstGeom>
          <a:noFill/>
          <a:ln/>
        </p:spPr>
        <p:txBody>
          <a:bodyPr wrap="square" lIns="0" tIns="0" rIns="0" bIns="0" rtlCol="0" anchor="t"/>
          <a:lstStyle/>
          <a:p>
            <a:pPr algn="l" indent="0" marL="0">
              <a:lnSpc>
                <a:spcPct val="115000"/>
              </a:lnSpc>
              <a:buNone/>
            </a:pPr>
            <a:r>
              <a:rPr lang="en-US" sz="1059" b="1" dirty="0">
                <a:solidFill>
                  <a:srgbClr val="102D69"/>
                </a:solidFill>
                <a:latin typeface="Arial" pitchFamily="34" charset="0"/>
                <a:ea typeface="Arial" pitchFamily="34" charset="-122"/>
                <a:cs typeface="Arial" pitchFamily="34" charset="-120"/>
              </a:rPr>
              <a:t>Распорядок обязанностей
</a:t>
            </a:r>
            <a:pPr algn="l" indent="0" marL="0">
              <a:lnSpc>
                <a:spcPct val="115000"/>
              </a:lnSpc>
              <a:buNone/>
            </a:pPr>
            <a:r>
              <a:rPr lang="en-US" sz="441"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883" dirty="0">
                <a:solidFill>
                  <a:srgbClr val="102D69"/>
                </a:solidFill>
                <a:latin typeface="Arial" pitchFamily="34" charset="0"/>
                <a:ea typeface="Arial" pitchFamily="34" charset="-122"/>
                <a:cs typeface="Arial" pitchFamily="34" charset="-120"/>
              </a:rPr>
              <a:t>Домашние дела удобно связывать со временем: every evening, on Saturday, after school. Тогда рассказ становится логичным: сначала уроки, потом помощь дома, а вечером — порядок в комнате.
</a:t>
            </a:r>
            <a:endParaRPr lang="en-US" sz="1059" dirty="0"/>
          </a:p>
        </p:txBody>
      </p:sp>
      <p:sp>
        <p:nvSpPr>
          <p:cNvPr id="16" name="Text 6"/>
          <p:cNvSpPr txBox="1"/>
          <p:nvPr/>
        </p:nvSpPr>
        <p:spPr>
          <a:xfrm>
            <a:off x="611375" y="4195268"/>
            <a:ext cx="4176000" cy="606600"/>
          </a:xfrm>
          <a:prstGeom prst="rect">
            <a:avLst/>
          </a:prstGeom>
          <a:noFill/>
          <a:ln/>
        </p:spPr>
        <p:txBody>
          <a:bodyPr wrap="square" lIns="0" tIns="0" rIns="0" bIns="0" rtlCol="0" anchor="t"/>
          <a:lstStyle/>
          <a:p>
            <a:pPr algn="l" indent="0" marL="0">
              <a:lnSpc>
                <a:spcPct val="115000"/>
              </a:lnSpc>
              <a:buNone/>
            </a:pPr>
            <a:r>
              <a:rPr lang="en-US" sz="1059" b="1" dirty="0">
                <a:solidFill>
                  <a:srgbClr val="102D69"/>
                </a:solidFill>
                <a:latin typeface="Arial" pitchFamily="34" charset="0"/>
                <a:ea typeface="Arial" pitchFamily="34" charset="-122"/>
                <a:cs typeface="Arial" pitchFamily="34" charset="-120"/>
              </a:rPr>
              <a:t>Полезные привычки
</a:t>
            </a:r>
            <a:pPr algn="l" indent="0" marL="0">
              <a:lnSpc>
                <a:spcPct val="115000"/>
              </a:lnSpc>
              <a:buNone/>
            </a:pPr>
            <a:r>
              <a:rPr lang="en-US" sz="441"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883" dirty="0">
                <a:solidFill>
                  <a:srgbClr val="102D69"/>
                </a:solidFill>
                <a:latin typeface="Arial" pitchFamily="34" charset="0"/>
                <a:ea typeface="Arial" pitchFamily="34" charset="-122"/>
                <a:cs typeface="Arial" pitchFamily="34" charset="-120"/>
              </a:rPr>
              <a:t>Небольшие обязанности учат ответственности и дисциплине. Для пятиклассника это знакомые ситуации, в которых легко использовать простые предложения и говорить о своих делах без сложной лексики.
</a:t>
            </a:r>
            <a:endParaRPr lang="en-US" sz="1059"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13125" y="1377951"/>
            <a:ext cx="8368200" cy="3284447"/>
          </a:xfrm>
          <a:prstGeom prst="rect">
            <a:avLst/>
          </a:prstGeom>
        </p:spPr>
      </p:pic>
      <p:sp>
        <p:nvSpPr>
          <p:cNvPr id="4" name="Text 0"/>
          <p:cNvSpPr txBox="1"/>
          <p:nvPr/>
        </p:nvSpPr>
        <p:spPr>
          <a:xfrm>
            <a:off x="413125" y="360000"/>
            <a:ext cx="8368200" cy="483600"/>
          </a:xfrm>
          <a:prstGeom prst="rect">
            <a:avLst/>
          </a:prstGeom>
          <a:noFill/>
          <a:ln/>
        </p:spPr>
        <p:txBody>
          <a:bodyPr wrap="square" lIns="0" tIns="0" rIns="0" bIns="0" rtlCol="0" anchor="ctr"/>
          <a:lstStyle/>
          <a:p>
            <a:pPr algn="l" indent="0" marL="0">
              <a:lnSpc>
                <a:spcPct val="80000"/>
              </a:lnSpc>
              <a:buNone/>
            </a:pPr>
            <a:r>
              <a:rPr lang="en-US" sz="2200" b="1" dirty="0">
                <a:solidFill>
                  <a:srgbClr val="102D69"/>
                </a:solidFill>
                <a:latin typeface="Arial" pitchFamily="34" charset="0"/>
                <a:ea typeface="Arial" pitchFamily="34" charset="-122"/>
                <a:cs typeface="Arial" pitchFamily="34" charset="-120"/>
              </a:rPr>
              <a:t>Как выполнять домашнее задание на английском языке
</a:t>
            </a:r>
            <a:endParaRPr lang="en-US" sz="2200" dirty="0"/>
          </a:p>
        </p:txBody>
      </p:sp>
      <p:sp>
        <p:nvSpPr>
          <p:cNvPr id="5" name="Text 1"/>
          <p:cNvSpPr txBox="1"/>
          <p:nvPr/>
        </p:nvSpPr>
        <p:spPr>
          <a:xfrm>
            <a:off x="7992550" y="4783500"/>
            <a:ext cx="788700" cy="145800"/>
          </a:xfrm>
          <a:prstGeom prst="rect">
            <a:avLst/>
          </a:prstGeom>
          <a:noFill/>
          <a:ln/>
        </p:spPr>
        <p:txBody>
          <a:bodyPr wrap="square" lIns="0" tIns="0" rIns="0" bIns="0" rtlCol="0" anchor="t"/>
          <a:lstStyle/>
          <a:p>
            <a:pPr algn="r" indent="0" marL="0">
              <a:lnSpc>
                <a:spcPct val="115000"/>
              </a:lnSpc>
              <a:buNone/>
            </a:pPr>
            <a:r>
              <a:rPr lang="en-US" sz="700" dirty="0">
                <a:solidFill>
                  <a:srgbClr val="102D69"/>
                </a:solidFill>
                <a:latin typeface="Arial" pitchFamily="34" charset="0"/>
                <a:ea typeface="Arial" pitchFamily="34" charset="-122"/>
                <a:cs typeface="Arial" pitchFamily="34" charset="-120"/>
              </a:rPr>
              <a:t>12</a:t>
            </a:r>
            <a:endParaRPr lang="en-US" sz="700" dirty="0"/>
          </a:p>
        </p:txBody>
      </p:sp>
      <p:sp>
        <p:nvSpPr>
          <p:cNvPr id="6" name="Text 2"/>
          <p:cNvSpPr txBox="1"/>
          <p:nvPr/>
        </p:nvSpPr>
        <p:spPr>
          <a:xfrm>
            <a:off x="413125" y="895700"/>
            <a:ext cx="8368200" cy="218700"/>
          </a:xfrm>
          <a:prstGeom prst="rect">
            <a:avLst/>
          </a:prstGeom>
          <a:noFill/>
          <a:ln/>
        </p:spPr>
        <p:txBody>
          <a:bodyPr wrap="square" lIns="0" tIns="0" rIns="0" bIns="0" rtlCol="0" anchor="ctr"/>
          <a:lstStyle/>
          <a:p>
            <a:pPr algn="l" indent="0" marL="0">
              <a:lnSpc>
                <a:spcPct val="80000"/>
              </a:lnSpc>
              <a:buNone/>
            </a:pPr>
            <a:r>
              <a:rPr lang="en-US" sz="1100" b="1" dirty="0">
                <a:solidFill>
                  <a:srgbClr val="102D69"/>
                </a:solidFill>
                <a:latin typeface="Arial" pitchFamily="34" charset="0"/>
                <a:ea typeface="Arial" pitchFamily="34" charset="-122"/>
                <a:cs typeface="Arial" pitchFamily="34" charset="-120"/>
              </a:rPr>
              <a:t>Последовательность учебной рутины: от получения задания до подготовки тетради к следующему уроку.
</a:t>
            </a:r>
            <a:endParaRPr lang="en-US" sz="11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13125" y="1842056"/>
            <a:ext cx="153900" cy="175886"/>
          </a:xfrm>
          <a:prstGeom prst="rect">
            <a:avLst/>
          </a:prstGeom>
        </p:spPr>
      </p:pic>
      <p:pic>
        <p:nvPicPr>
          <p:cNvPr id="5" name="Image 3" descr="preencoded.png">    </p:cNvPr>
          <p:cNvPicPr>
            <a:picLocks noChangeAspect="1"/>
          </p:cNvPicPr>
          <p:nvPr/>
        </p:nvPicPr>
        <p:blipFill>
          <a:blip r:embed="rId4"/>
          <a:stretch>
            <a:fillRect/>
          </a:stretch>
        </p:blipFill>
        <p:spPr>
          <a:xfrm>
            <a:off x="2157624" y="1853049"/>
            <a:ext cx="153900" cy="153900"/>
          </a:xfrm>
          <a:prstGeom prst="rect">
            <a:avLst/>
          </a:prstGeom>
        </p:spPr>
      </p:pic>
      <p:pic>
        <p:nvPicPr>
          <p:cNvPr id="6" name="Image 4" descr="preencoded.png">    </p:cNvPr>
          <p:cNvPicPr>
            <a:picLocks noChangeAspect="1"/>
          </p:cNvPicPr>
          <p:nvPr/>
        </p:nvPicPr>
        <p:blipFill>
          <a:blip r:embed="rId5"/>
          <a:stretch>
            <a:fillRect/>
          </a:stretch>
        </p:blipFill>
        <p:spPr>
          <a:xfrm>
            <a:off x="3902121" y="1853049"/>
            <a:ext cx="153900" cy="153900"/>
          </a:xfrm>
          <a:prstGeom prst="rect">
            <a:avLst/>
          </a:prstGeom>
        </p:spPr>
      </p:pic>
      <p:pic>
        <p:nvPicPr>
          <p:cNvPr id="7" name="Image 5" descr="preencoded.png">    </p:cNvPr>
          <p:cNvPicPr>
            <a:picLocks noChangeAspect="1"/>
          </p:cNvPicPr>
          <p:nvPr/>
        </p:nvPicPr>
        <p:blipFill>
          <a:blip r:embed="rId6"/>
          <a:stretch>
            <a:fillRect/>
          </a:stretch>
        </p:blipFill>
        <p:spPr>
          <a:xfrm>
            <a:off x="5646616" y="1868439"/>
            <a:ext cx="153900" cy="123120"/>
          </a:xfrm>
          <a:prstGeom prst="rect">
            <a:avLst/>
          </a:prstGeom>
        </p:spPr>
      </p:pic>
      <p:pic>
        <p:nvPicPr>
          <p:cNvPr id="8" name="Image 6" descr="preencoded.png">    </p:cNvPr>
          <p:cNvPicPr>
            <a:picLocks noChangeAspect="1"/>
          </p:cNvPicPr>
          <p:nvPr/>
        </p:nvPicPr>
        <p:blipFill>
          <a:blip r:embed="rId7"/>
          <a:stretch>
            <a:fillRect/>
          </a:stretch>
        </p:blipFill>
        <p:spPr>
          <a:xfrm>
            <a:off x="7391125" y="1868439"/>
            <a:ext cx="153900" cy="12312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413125" y="360000"/>
            <a:ext cx="8368200" cy="483600"/>
          </a:xfrm>
          <a:prstGeom prst="rect">
            <a:avLst/>
          </a:prstGeom>
          <a:noFill/>
          <a:ln/>
        </p:spPr>
        <p:txBody>
          <a:bodyPr wrap="square" lIns="0" tIns="0" rIns="0" bIns="0" rtlCol="0" anchor="ctr"/>
          <a:lstStyle/>
          <a:p>
            <a:pPr algn="l" indent="0" marL="0">
              <a:lnSpc>
                <a:spcPct val="80000"/>
              </a:lnSpc>
              <a:buNone/>
            </a:pPr>
            <a:r>
              <a:rPr lang="en-US" sz="2200" b="1" dirty="0">
                <a:solidFill>
                  <a:srgbClr val="102D69"/>
                </a:solidFill>
                <a:latin typeface="Arial" pitchFamily="34" charset="0"/>
                <a:ea typeface="Arial" pitchFamily="34" charset="-122"/>
                <a:cs typeface="Arial" pitchFamily="34" charset="-120"/>
              </a:rPr>
              <a:t>Free time and hobbies: чем можно заниматься после школы
</a:t>
            </a:r>
            <a:endParaRPr lang="en-US" sz="2200" dirty="0"/>
          </a:p>
        </p:txBody>
      </p:sp>
      <p:sp>
        <p:nvSpPr>
          <p:cNvPr id="11" name="Text 1"/>
          <p:cNvSpPr txBox="1"/>
          <p:nvPr/>
        </p:nvSpPr>
        <p:spPr>
          <a:xfrm>
            <a:off x="7992550" y="4783500"/>
            <a:ext cx="788700" cy="145800"/>
          </a:xfrm>
          <a:prstGeom prst="rect">
            <a:avLst/>
          </a:prstGeom>
          <a:noFill/>
          <a:ln/>
        </p:spPr>
        <p:txBody>
          <a:bodyPr wrap="square" lIns="0" tIns="0" rIns="0" bIns="0" rtlCol="0" anchor="t"/>
          <a:lstStyle/>
          <a:p>
            <a:pPr algn="r" indent="0" marL="0">
              <a:lnSpc>
                <a:spcPct val="115000"/>
              </a:lnSpc>
              <a:buNone/>
            </a:pPr>
            <a:r>
              <a:rPr lang="en-US" sz="700" dirty="0">
                <a:solidFill>
                  <a:srgbClr val="102D69"/>
                </a:solidFill>
                <a:latin typeface="Arial" pitchFamily="34" charset="0"/>
                <a:ea typeface="Arial" pitchFamily="34" charset="-122"/>
                <a:cs typeface="Arial" pitchFamily="34" charset="-120"/>
              </a:rPr>
              <a:t>13</a:t>
            </a:r>
            <a:endParaRPr lang="en-US" sz="700" dirty="0"/>
          </a:p>
        </p:txBody>
      </p:sp>
      <p:sp>
        <p:nvSpPr>
          <p:cNvPr id="12" name="Text 2"/>
          <p:cNvSpPr txBox="1"/>
          <p:nvPr/>
        </p:nvSpPr>
        <p:spPr>
          <a:xfrm>
            <a:off x="413125" y="2152323"/>
            <a:ext cx="1390200" cy="1550100"/>
          </a:xfrm>
          <a:prstGeom prst="rect">
            <a:avLst/>
          </a:prstGeom>
          <a:noFill/>
          <a:ln/>
        </p:spPr>
        <p:txBody>
          <a:bodyPr wrap="square" lIns="0" tIns="0" rIns="0" bIns="0" rtlCol="0" anchor="ctr"/>
          <a:lstStyle/>
          <a:p>
            <a:pPr algn="l" indent="0" marL="0">
              <a:lnSpc>
                <a:spcPct val="115000"/>
              </a:lnSpc>
              <a:buNone/>
            </a:pPr>
            <a:r>
              <a:rPr lang="en-US" sz="1100" b="1" dirty="0">
                <a:solidFill>
                  <a:srgbClr val="102D69"/>
                </a:solidFill>
                <a:latin typeface="Arial" pitchFamily="34" charset="0"/>
                <a:ea typeface="Arial" pitchFamily="34" charset="-122"/>
                <a:cs typeface="Arial" pitchFamily="34" charset="-120"/>
              </a:rPr>
              <a:t>Чтение и спокойные занятия
</a:t>
            </a:r>
            <a:pPr algn="l" indent="0" marL="0">
              <a:lnSpc>
                <a:spcPct val="115000"/>
              </a:lnSpc>
              <a:buNone/>
            </a:pPr>
            <a:r>
              <a:rPr lang="en-US" sz="500"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800" dirty="0">
                <a:solidFill>
                  <a:srgbClr val="102D69"/>
                </a:solidFill>
                <a:latin typeface="Arial" pitchFamily="34" charset="0"/>
                <a:ea typeface="Arial" pitchFamily="34" charset="-122"/>
                <a:cs typeface="Arial" pitchFamily="34" charset="-120"/>
              </a:rPr>
              <a:t>В свободное время можно читать книги, решать puzzles или draw. Такие хобби помогают говорить о любимых занятиях простыми фразами: In my free time I like reading and drawing.
</a:t>
            </a:r>
            <a:endParaRPr lang="en-US" sz="1100" dirty="0"/>
          </a:p>
        </p:txBody>
      </p:sp>
      <p:sp>
        <p:nvSpPr>
          <p:cNvPr id="13" name="Text 3"/>
          <p:cNvSpPr txBox="1"/>
          <p:nvPr/>
        </p:nvSpPr>
        <p:spPr>
          <a:xfrm>
            <a:off x="2157626" y="2152323"/>
            <a:ext cx="1390200" cy="1550100"/>
          </a:xfrm>
          <a:prstGeom prst="rect">
            <a:avLst/>
          </a:prstGeom>
          <a:noFill/>
          <a:ln/>
        </p:spPr>
        <p:txBody>
          <a:bodyPr wrap="square" lIns="0" tIns="0" rIns="0" bIns="0" rtlCol="0" anchor="ctr"/>
          <a:lstStyle/>
          <a:p>
            <a:pPr algn="l" indent="0" marL="0">
              <a:lnSpc>
                <a:spcPct val="115000"/>
              </a:lnSpc>
              <a:buNone/>
            </a:pPr>
            <a:r>
              <a:rPr lang="en-US" sz="1100" b="1" dirty="0">
                <a:solidFill>
                  <a:srgbClr val="102D69"/>
                </a:solidFill>
                <a:latin typeface="Arial" pitchFamily="34" charset="0"/>
                <a:ea typeface="Arial" pitchFamily="34" charset="-122"/>
                <a:cs typeface="Arial" pitchFamily="34" charset="-120"/>
              </a:rPr>
              <a:t>Музыка и развлечения
</a:t>
            </a:r>
            <a:pPr algn="l" indent="0" marL="0">
              <a:lnSpc>
                <a:spcPct val="115000"/>
              </a:lnSpc>
              <a:buNone/>
            </a:pPr>
            <a:r>
              <a:rPr lang="en-US" sz="500"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800" dirty="0">
                <a:solidFill>
                  <a:srgbClr val="102D69"/>
                </a:solidFill>
                <a:latin typeface="Arial" pitchFamily="34" charset="0"/>
                <a:ea typeface="Arial" pitchFamily="34" charset="-122"/>
                <a:cs typeface="Arial" pitchFamily="34" charset="-120"/>
              </a:rPr>
              <a:t>Многие школьники listen to music, watch cartoons или play games после уроков. Эти действия легко описывать словами often и sometimes, если нужно показать, как часто они повторяются.
</a:t>
            </a:r>
            <a:endParaRPr lang="en-US" sz="1100" dirty="0"/>
          </a:p>
        </p:txBody>
      </p:sp>
      <p:sp>
        <p:nvSpPr>
          <p:cNvPr id="14" name="Text 4"/>
          <p:cNvSpPr txBox="1"/>
          <p:nvPr/>
        </p:nvSpPr>
        <p:spPr>
          <a:xfrm>
            <a:off x="3902126" y="2152323"/>
            <a:ext cx="1390200" cy="1550100"/>
          </a:xfrm>
          <a:prstGeom prst="rect">
            <a:avLst/>
          </a:prstGeom>
          <a:noFill/>
          <a:ln/>
        </p:spPr>
        <p:txBody>
          <a:bodyPr wrap="square" lIns="0" tIns="0" rIns="0" bIns="0" rtlCol="0" anchor="ctr"/>
          <a:lstStyle/>
          <a:p>
            <a:pPr algn="l" indent="0" marL="0">
              <a:lnSpc>
                <a:spcPct val="115000"/>
              </a:lnSpc>
              <a:buNone/>
            </a:pPr>
            <a:r>
              <a:rPr lang="en-US" sz="1100" b="1" dirty="0">
                <a:solidFill>
                  <a:srgbClr val="102D69"/>
                </a:solidFill>
                <a:latin typeface="Arial" pitchFamily="34" charset="0"/>
                <a:ea typeface="Arial" pitchFamily="34" charset="-122"/>
                <a:cs typeface="Arial" pitchFamily="34" charset="-120"/>
              </a:rPr>
              <a:t>Спорт и движение
</a:t>
            </a:r>
            <a:pPr algn="l" indent="0" marL="0">
              <a:lnSpc>
                <a:spcPct val="115000"/>
              </a:lnSpc>
              <a:buNone/>
            </a:pPr>
            <a:r>
              <a:rPr lang="en-US" sz="500"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800" dirty="0">
                <a:solidFill>
                  <a:srgbClr val="102D69"/>
                </a:solidFill>
                <a:latin typeface="Arial" pitchFamily="34" charset="0"/>
                <a:ea typeface="Arial" pitchFamily="34" charset="-122"/>
                <a:cs typeface="Arial" pitchFamily="34" charset="-120"/>
              </a:rPr>
              <a:t>Хобби не обязательно должны быть спокойными: play sports, play football, swim или ride a bike — всё это подходит для рассказа о полезном и активном отдыхе.
</a:t>
            </a:r>
            <a:endParaRPr lang="en-US" sz="1100" dirty="0"/>
          </a:p>
        </p:txBody>
      </p:sp>
      <p:sp>
        <p:nvSpPr>
          <p:cNvPr id="15" name="Text 5"/>
          <p:cNvSpPr txBox="1"/>
          <p:nvPr/>
        </p:nvSpPr>
        <p:spPr>
          <a:xfrm>
            <a:off x="5646622" y="2152323"/>
            <a:ext cx="1390200" cy="1550100"/>
          </a:xfrm>
          <a:prstGeom prst="rect">
            <a:avLst/>
          </a:prstGeom>
          <a:noFill/>
          <a:ln/>
        </p:spPr>
        <p:txBody>
          <a:bodyPr wrap="square" lIns="0" tIns="0" rIns="0" bIns="0" rtlCol="0" anchor="ctr"/>
          <a:lstStyle/>
          <a:p>
            <a:pPr algn="l" indent="0" marL="0">
              <a:lnSpc>
                <a:spcPct val="115000"/>
              </a:lnSpc>
              <a:buNone/>
            </a:pPr>
            <a:r>
              <a:rPr lang="en-US" sz="1100" b="1" dirty="0">
                <a:solidFill>
                  <a:srgbClr val="102D69"/>
                </a:solidFill>
                <a:latin typeface="Arial" pitchFamily="34" charset="0"/>
                <a:ea typeface="Arial" pitchFamily="34" charset="-122"/>
                <a:cs typeface="Arial" pitchFamily="34" charset="-120"/>
              </a:rPr>
              <a:t>Встречи с друзьями
</a:t>
            </a:r>
            <a:pPr algn="l" indent="0" marL="0">
              <a:lnSpc>
                <a:spcPct val="115000"/>
              </a:lnSpc>
              <a:buNone/>
            </a:pPr>
            <a:r>
              <a:rPr lang="en-US" sz="500"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800" dirty="0">
                <a:solidFill>
                  <a:srgbClr val="102D69"/>
                </a:solidFill>
                <a:latin typeface="Arial" pitchFamily="34" charset="0"/>
                <a:ea typeface="Arial" pitchFamily="34" charset="-122"/>
                <a:cs typeface="Arial" pitchFamily="34" charset="-120"/>
              </a:rPr>
              <a:t>После школы можно meet friends, walk together или chat in the park. Для темы free time это удобные ситуации, где легко использовать короткие и естественные английские предложения.
</a:t>
            </a:r>
            <a:endParaRPr lang="en-US" sz="1100" dirty="0"/>
          </a:p>
        </p:txBody>
      </p:sp>
      <p:sp>
        <p:nvSpPr>
          <p:cNvPr id="16" name="Text 6"/>
          <p:cNvSpPr txBox="1"/>
          <p:nvPr/>
        </p:nvSpPr>
        <p:spPr>
          <a:xfrm>
            <a:off x="7391134" y="2152323"/>
            <a:ext cx="1390200" cy="1550100"/>
          </a:xfrm>
          <a:prstGeom prst="rect">
            <a:avLst/>
          </a:prstGeom>
          <a:noFill/>
          <a:ln/>
        </p:spPr>
        <p:txBody>
          <a:bodyPr wrap="square" lIns="0" tIns="0" rIns="0" bIns="0" rtlCol="0" anchor="ctr"/>
          <a:lstStyle/>
          <a:p>
            <a:pPr algn="l" indent="0" marL="0">
              <a:lnSpc>
                <a:spcPct val="115000"/>
              </a:lnSpc>
              <a:buNone/>
            </a:pPr>
            <a:r>
              <a:rPr lang="en-US" sz="1100" b="1" dirty="0">
                <a:solidFill>
                  <a:srgbClr val="102D69"/>
                </a:solidFill>
                <a:latin typeface="Arial" pitchFamily="34" charset="0"/>
                <a:ea typeface="Arial" pitchFamily="34" charset="-122"/>
                <a:cs typeface="Arial" pitchFamily="34" charset="-120"/>
              </a:rPr>
              <a:t>Новые навыки
</a:t>
            </a:r>
            <a:pPr algn="l" indent="0" marL="0">
              <a:lnSpc>
                <a:spcPct val="115000"/>
              </a:lnSpc>
              <a:buNone/>
            </a:pPr>
            <a:r>
              <a:rPr lang="en-US" sz="500"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800" dirty="0">
                <a:solidFill>
                  <a:srgbClr val="102D69"/>
                </a:solidFill>
                <a:latin typeface="Arial" pitchFamily="34" charset="0"/>
                <a:ea typeface="Arial" pitchFamily="34" charset="-122"/>
                <a:cs typeface="Arial" pitchFamily="34" charset="-120"/>
              </a:rPr>
              <a:t>Некоторые дети code, create projects или learn new things online. Такие занятия показывают, что хобби могут быть не только интересными, но и полезными для учёбы и будущих умений.
</a:t>
            </a:r>
            <a:endParaRPr lang="en-US" sz="11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13174" y="1064193"/>
            <a:ext cx="2688900" cy="2056063"/>
          </a:xfrm>
          <a:prstGeom prst="rect">
            <a:avLst/>
          </a:prstGeom>
        </p:spPr>
      </p:pic>
      <p:pic>
        <p:nvPicPr>
          <p:cNvPr id="4" name="Image 2" descr="preencoded.png">    </p:cNvPr>
          <p:cNvPicPr>
            <a:picLocks noChangeAspect="1"/>
          </p:cNvPicPr>
          <p:nvPr/>
        </p:nvPicPr>
        <p:blipFill>
          <a:blip r:embed="rId3"/>
          <a:stretch>
            <a:fillRect/>
          </a:stretch>
        </p:blipFill>
        <p:spPr>
          <a:xfrm>
            <a:off x="3228485" y="1064193"/>
            <a:ext cx="2688900" cy="2056063"/>
          </a:xfrm>
          <a:prstGeom prst="rect">
            <a:avLst/>
          </a:prstGeom>
        </p:spPr>
      </p:pic>
      <p:pic>
        <p:nvPicPr>
          <p:cNvPr id="5" name="Image 3" descr="preencoded.png">    </p:cNvPr>
          <p:cNvPicPr>
            <a:picLocks noChangeAspect="1"/>
          </p:cNvPicPr>
          <p:nvPr/>
        </p:nvPicPr>
        <p:blipFill>
          <a:blip r:embed="rId4"/>
          <a:stretch>
            <a:fillRect/>
          </a:stretch>
        </p:blipFill>
        <p:spPr>
          <a:xfrm>
            <a:off x="6043798" y="1064193"/>
            <a:ext cx="2688900" cy="2056063"/>
          </a:xfrm>
          <a:prstGeom prst="rect">
            <a:avLst/>
          </a:prstGeom>
        </p:spPr>
      </p:pic>
      <p:sp>
        <p:nvSpPr>
          <p:cNvPr id="6" name="Text 0"/>
          <p:cNvSpPr txBox="1"/>
          <p:nvPr/>
        </p:nvSpPr>
        <p:spPr>
          <a:xfrm>
            <a:off x="413125" y="360000"/>
            <a:ext cx="8368200" cy="483600"/>
          </a:xfrm>
          <a:prstGeom prst="rect">
            <a:avLst/>
          </a:prstGeom>
          <a:noFill/>
          <a:ln/>
        </p:spPr>
        <p:txBody>
          <a:bodyPr wrap="square" lIns="0" tIns="0" rIns="0" bIns="0" rtlCol="0" anchor="ctr"/>
          <a:lstStyle/>
          <a:p>
            <a:pPr algn="l" indent="0" marL="0">
              <a:lnSpc>
                <a:spcPct val="80000"/>
              </a:lnSpc>
              <a:buNone/>
            </a:pPr>
            <a:r>
              <a:rPr lang="en-US" sz="2200" b="1" dirty="0">
                <a:solidFill>
                  <a:srgbClr val="102D69"/>
                </a:solidFill>
                <a:latin typeface="Arial" pitchFamily="34" charset="0"/>
                <a:ea typeface="Arial" pitchFamily="34" charset="-122"/>
                <a:cs typeface="Arial" pitchFamily="34" charset="-120"/>
              </a:rPr>
              <a:t>Technology in daily life: телефон, компьютер и интернет
</a:t>
            </a:r>
            <a:endParaRPr lang="en-US" sz="2200" dirty="0"/>
          </a:p>
        </p:txBody>
      </p:sp>
      <p:sp>
        <p:nvSpPr>
          <p:cNvPr id="7" name="Text 1"/>
          <p:cNvSpPr txBox="1"/>
          <p:nvPr/>
        </p:nvSpPr>
        <p:spPr>
          <a:xfrm>
            <a:off x="7992550" y="4783500"/>
            <a:ext cx="788700" cy="145800"/>
          </a:xfrm>
          <a:prstGeom prst="rect">
            <a:avLst/>
          </a:prstGeom>
          <a:noFill/>
          <a:ln/>
        </p:spPr>
        <p:txBody>
          <a:bodyPr wrap="square" lIns="0" tIns="0" rIns="0" bIns="0" rtlCol="0" anchor="t"/>
          <a:lstStyle/>
          <a:p>
            <a:pPr algn="r" indent="0" marL="0">
              <a:lnSpc>
                <a:spcPct val="115000"/>
              </a:lnSpc>
              <a:buNone/>
            </a:pPr>
            <a:r>
              <a:rPr lang="en-US" sz="700" dirty="0">
                <a:solidFill>
                  <a:srgbClr val="102D69"/>
                </a:solidFill>
                <a:latin typeface="Arial" pitchFamily="34" charset="0"/>
                <a:ea typeface="Arial" pitchFamily="34" charset="-122"/>
                <a:cs typeface="Arial" pitchFamily="34" charset="-120"/>
              </a:rPr>
              <a:t>14</a:t>
            </a:r>
            <a:endParaRPr lang="en-US" sz="700" dirty="0"/>
          </a:p>
        </p:txBody>
      </p:sp>
      <p:sp>
        <p:nvSpPr>
          <p:cNvPr id="8" name="Text 2"/>
          <p:cNvSpPr txBox="1"/>
          <p:nvPr/>
        </p:nvSpPr>
        <p:spPr>
          <a:xfrm>
            <a:off x="413125" y="3304822"/>
            <a:ext cx="2688900" cy="1366800"/>
          </a:xfrm>
          <a:prstGeom prst="rect">
            <a:avLst/>
          </a:prstGeom>
          <a:noFill/>
          <a:ln/>
        </p:spPr>
        <p:txBody>
          <a:bodyPr wrap="square" lIns="0" tIns="0" rIns="0" bIns="0" rtlCol="0" anchor="t"/>
          <a:lstStyle/>
          <a:p>
            <a:pPr algn="l" indent="0" marL="0">
              <a:lnSpc>
                <a:spcPct val="115000"/>
              </a:lnSpc>
              <a:buNone/>
            </a:pPr>
            <a:r>
              <a:rPr lang="en-US" sz="1100" b="1" dirty="0">
                <a:solidFill>
                  <a:srgbClr val="102D69"/>
                </a:solidFill>
                <a:latin typeface="Arial" pitchFamily="34" charset="0"/>
                <a:ea typeface="Arial" pitchFamily="34" charset="-122"/>
                <a:cs typeface="Arial" pitchFamily="34" charset="-120"/>
              </a:rPr>
              <a:t>Уроки на экране
</a:t>
            </a:r>
            <a:pPr algn="l" indent="0" marL="0">
              <a:lnSpc>
                <a:spcPct val="115000"/>
              </a:lnSpc>
              <a:buNone/>
            </a:pPr>
            <a:r>
              <a:rPr lang="en-US" sz="500"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800" dirty="0">
                <a:solidFill>
                  <a:srgbClr val="102D69"/>
                </a:solidFill>
                <a:latin typeface="Arial" pitchFamily="34" charset="0"/>
                <a:ea typeface="Arial" pitchFamily="34" charset="-122"/>
                <a:cs typeface="Arial" pitchFamily="34" charset="-120"/>
              </a:rPr>
              <a:t>После школы ученик садится за computer и открывает notebook рядом с клавиатурой. Он делает homework, ищет нужную информацию и работает с online lesson. Такой пример показывает, что technology помогает учиться, если использовать её по делу.
</a:t>
            </a:r>
            <a:endParaRPr lang="en-US" sz="1100" dirty="0"/>
          </a:p>
        </p:txBody>
      </p:sp>
      <p:sp>
        <p:nvSpPr>
          <p:cNvPr id="9" name="Text 3"/>
          <p:cNvSpPr txBox="1"/>
          <p:nvPr/>
        </p:nvSpPr>
        <p:spPr>
          <a:xfrm>
            <a:off x="3228436" y="3304822"/>
            <a:ext cx="2688900" cy="1366800"/>
          </a:xfrm>
          <a:prstGeom prst="rect">
            <a:avLst/>
          </a:prstGeom>
          <a:noFill/>
          <a:ln/>
        </p:spPr>
        <p:txBody>
          <a:bodyPr wrap="square" lIns="0" tIns="0" rIns="0" bIns="0" rtlCol="0" anchor="t"/>
          <a:lstStyle/>
          <a:p>
            <a:pPr algn="l" indent="0" marL="0">
              <a:lnSpc>
                <a:spcPct val="115000"/>
              </a:lnSpc>
              <a:buNone/>
            </a:pPr>
            <a:r>
              <a:rPr lang="en-US" sz="1100" b="1" dirty="0">
                <a:solidFill>
                  <a:srgbClr val="102D69"/>
                </a:solidFill>
                <a:latin typeface="Arial" pitchFamily="34" charset="0"/>
                <a:ea typeface="Arial" pitchFamily="34" charset="-122"/>
                <a:cs typeface="Arial" pitchFamily="34" charset="-120"/>
              </a:rPr>
              <a:t>Сообщения и связь
</a:t>
            </a:r>
            <a:pPr algn="l" indent="0" marL="0">
              <a:lnSpc>
                <a:spcPct val="115000"/>
              </a:lnSpc>
              <a:buNone/>
            </a:pPr>
            <a:r>
              <a:rPr lang="en-US" sz="500"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800" dirty="0">
                <a:solidFill>
                  <a:srgbClr val="102D69"/>
                </a:solidFill>
                <a:latin typeface="Arial" pitchFamily="34" charset="0"/>
                <a:ea typeface="Arial" pitchFamily="34" charset="-122"/>
                <a:cs typeface="Arial" pitchFamily="34" charset="-120"/>
              </a:rPr>
              <a:t>Phone, app и message давно стали частью повседневного общения. Ребёнок может send messages to my friends, согласовывать встречу после школы и быстро получать ответы. Это удобно, но важно не отвлекаться слишком долго.
</a:t>
            </a:r>
            <a:endParaRPr lang="en-US" sz="1100" dirty="0"/>
          </a:p>
        </p:txBody>
      </p:sp>
      <p:sp>
        <p:nvSpPr>
          <p:cNvPr id="10" name="Text 4"/>
          <p:cNvSpPr txBox="1"/>
          <p:nvPr/>
        </p:nvSpPr>
        <p:spPr>
          <a:xfrm>
            <a:off x="6043749" y="3304822"/>
            <a:ext cx="2688900" cy="1366800"/>
          </a:xfrm>
          <a:prstGeom prst="rect">
            <a:avLst/>
          </a:prstGeom>
          <a:noFill/>
          <a:ln/>
        </p:spPr>
        <p:txBody>
          <a:bodyPr wrap="square" lIns="0" tIns="0" rIns="0" bIns="0" rtlCol="0" anchor="t"/>
          <a:lstStyle/>
          <a:p>
            <a:pPr algn="l" indent="0" marL="0">
              <a:lnSpc>
                <a:spcPct val="115000"/>
              </a:lnSpc>
              <a:buNone/>
            </a:pPr>
            <a:r>
              <a:rPr lang="en-US" sz="1100" b="1" dirty="0">
                <a:solidFill>
                  <a:srgbClr val="102D69"/>
                </a:solidFill>
                <a:latin typeface="Arial" pitchFamily="34" charset="0"/>
                <a:ea typeface="Arial" pitchFamily="34" charset="-122"/>
                <a:cs typeface="Arial" pitchFamily="34" charset="-120"/>
              </a:rPr>
              <a:t>Время для отдыха
</a:t>
            </a:r>
            <a:pPr algn="l" indent="0" marL="0">
              <a:lnSpc>
                <a:spcPct val="115000"/>
              </a:lnSpc>
              <a:buNone/>
            </a:pPr>
            <a:r>
              <a:rPr lang="en-US" sz="500"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800" dirty="0">
                <a:solidFill>
                  <a:srgbClr val="102D69"/>
                </a:solidFill>
                <a:latin typeface="Arial" pitchFamily="34" charset="0"/>
                <a:ea typeface="Arial" pitchFamily="34" charset="-122"/>
                <a:cs typeface="Arial" pitchFamily="34" charset="-120"/>
              </a:rPr>
              <a:t>Screen time полезен не всегда, поэтому after some time children need a break. Можно watch videos in English, а потом оставить screen и отдохнуть без гаджетов: погулять, почитать или помочь дома.
</a:t>
            </a:r>
            <a:endParaRPr lang="en-US" sz="11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13125" y="1376818"/>
            <a:ext cx="4867800" cy="2676814"/>
          </a:xfrm>
          <a:prstGeom prst="rect">
            <a:avLst/>
          </a:prstGeom>
        </p:spPr>
      </p:pic>
      <p:sp>
        <p:nvSpPr>
          <p:cNvPr id="5" name="Text 0"/>
          <p:cNvSpPr txBox="1"/>
          <p:nvPr/>
        </p:nvSpPr>
        <p:spPr>
          <a:xfrm>
            <a:off x="413125" y="360000"/>
            <a:ext cx="8368200" cy="483600"/>
          </a:xfrm>
          <a:prstGeom prst="rect">
            <a:avLst/>
          </a:prstGeom>
          <a:noFill/>
          <a:ln/>
        </p:spPr>
        <p:txBody>
          <a:bodyPr wrap="square" lIns="0" tIns="0" rIns="0" bIns="0" rtlCol="0" anchor="ctr"/>
          <a:lstStyle/>
          <a:p>
            <a:pPr algn="l" indent="0" marL="0">
              <a:lnSpc>
                <a:spcPct val="80000"/>
              </a:lnSpc>
              <a:buNone/>
            </a:pPr>
            <a:r>
              <a:rPr lang="en-US" sz="2200" b="1" dirty="0">
                <a:solidFill>
                  <a:srgbClr val="102D69"/>
                </a:solidFill>
                <a:latin typeface="Arial" pitchFamily="34" charset="0"/>
                <a:ea typeface="Arial" pitchFamily="34" charset="-122"/>
                <a:cs typeface="Arial" pitchFamily="34" charset="-120"/>
              </a:rPr>
              <a:t>Экранное время и занятия без экрана
</a:t>
            </a:r>
            <a:endParaRPr lang="en-US" sz="2200" dirty="0"/>
          </a:p>
        </p:txBody>
      </p:sp>
      <p:sp>
        <p:nvSpPr>
          <p:cNvPr id="6" name="Text 1"/>
          <p:cNvSpPr txBox="1"/>
          <p:nvPr/>
        </p:nvSpPr>
        <p:spPr>
          <a:xfrm>
            <a:off x="7992550" y="4783500"/>
            <a:ext cx="788700" cy="145800"/>
          </a:xfrm>
          <a:prstGeom prst="rect">
            <a:avLst/>
          </a:prstGeom>
          <a:noFill/>
          <a:ln/>
        </p:spPr>
        <p:txBody>
          <a:bodyPr wrap="square" lIns="0" tIns="0" rIns="0" bIns="0" rtlCol="0" anchor="t"/>
          <a:lstStyle/>
          <a:p>
            <a:pPr algn="r" indent="0" marL="0">
              <a:lnSpc>
                <a:spcPct val="115000"/>
              </a:lnSpc>
              <a:buNone/>
            </a:pPr>
            <a:r>
              <a:rPr lang="en-US" sz="700" dirty="0">
                <a:solidFill>
                  <a:srgbClr val="102D69"/>
                </a:solidFill>
                <a:latin typeface="Arial" pitchFamily="34" charset="0"/>
                <a:ea typeface="Arial" pitchFamily="34" charset="-122"/>
                <a:cs typeface="Arial" pitchFamily="34" charset="-120"/>
              </a:rPr>
              <a:t>15</a:t>
            </a:r>
            <a:endParaRPr lang="en-US" sz="700" dirty="0"/>
          </a:p>
        </p:txBody>
      </p:sp>
      <p:sp>
        <p:nvSpPr>
          <p:cNvPr id="7" name="Text 2"/>
          <p:cNvSpPr txBox="1"/>
          <p:nvPr/>
        </p:nvSpPr>
        <p:spPr>
          <a:xfrm>
            <a:off x="5603800" y="1569897"/>
            <a:ext cx="2919900" cy="1044900"/>
          </a:xfrm>
          <a:prstGeom prst="rect">
            <a:avLst/>
          </a:prstGeom>
          <a:noFill/>
          <a:ln/>
        </p:spPr>
        <p:txBody>
          <a:bodyPr wrap="square" lIns="0" tIns="0" rIns="0" bIns="0" rtlCol="0" anchor="b"/>
          <a:lstStyle/>
          <a:p>
            <a:pPr algn="l" indent="0" marL="0">
              <a:lnSpc>
                <a:spcPct val="115000"/>
              </a:lnSpc>
              <a:buNone/>
            </a:pPr>
            <a:r>
              <a:rPr lang="en-US" sz="1000" dirty="0">
                <a:solidFill>
                  <a:srgbClr val="102D69"/>
                </a:solidFill>
                <a:latin typeface="Arial" pitchFamily="34" charset="0"/>
                <a:ea typeface="Arial" pitchFamily="34" charset="-122"/>
                <a:cs typeface="Arial" pitchFamily="34" charset="-120"/>
              </a:rPr>
              <a:t>Диаграмма показывает, как день школьника распределяется между цифровыми и офлайн-занятиями. Полезно сравнивать, что происходит sometimes, usually и when there is too much screen time.
</a:t>
            </a:r>
            <a:endParaRPr lang="en-US" sz="1000" dirty="0"/>
          </a:p>
        </p:txBody>
      </p:sp>
      <p:sp>
        <p:nvSpPr>
          <p:cNvPr id="8" name="Text 3"/>
          <p:cNvSpPr txBox="1"/>
          <p:nvPr/>
        </p:nvSpPr>
        <p:spPr>
          <a:xfrm>
            <a:off x="5603800" y="2815540"/>
            <a:ext cx="2919900" cy="1044900"/>
          </a:xfrm>
          <a:prstGeom prst="rect">
            <a:avLst/>
          </a:prstGeom>
          <a:noFill/>
          <a:ln/>
        </p:spPr>
        <p:txBody>
          <a:bodyPr wrap="square" lIns="0" tIns="0" rIns="0" bIns="0" rtlCol="0" anchor="t"/>
          <a:lstStyle/>
          <a:p>
            <a:pPr algn="l" indent="0" marL="0">
              <a:lnSpc>
                <a:spcPct val="115000"/>
              </a:lnSpc>
              <a:buNone/>
            </a:pPr>
            <a:r>
              <a:rPr lang="en-US" sz="1000" dirty="0">
                <a:solidFill>
                  <a:srgbClr val="102D69"/>
                </a:solidFill>
                <a:latin typeface="Arial" pitchFamily="34" charset="0"/>
                <a:ea typeface="Arial" pitchFamily="34" charset="-122"/>
                <a:cs typeface="Arial" pitchFamily="34" charset="-120"/>
              </a:rPr>
              <a:t>Баланс появляется тогда, когда экранные занятия не вытесняют чтение, спорт и общение с семьёй. Тогда день выглядит более organised и less tiring.
</a:t>
            </a:r>
            <a:endParaRPr lang="en-US" sz="1000" dirty="0"/>
          </a:p>
        </p:txBody>
      </p:sp>
      <p:sp>
        <p:nvSpPr>
          <p:cNvPr id="9" name="Text 4"/>
          <p:cNvSpPr txBox="1"/>
          <p:nvPr/>
        </p:nvSpPr>
        <p:spPr>
          <a:xfrm>
            <a:off x="413125" y="4586688"/>
            <a:ext cx="4867800" cy="196800"/>
          </a:xfrm>
          <a:prstGeom prst="rect">
            <a:avLst/>
          </a:prstGeom>
          <a:noFill/>
          <a:ln/>
        </p:spPr>
        <p:txBody>
          <a:bodyPr wrap="square" lIns="0" tIns="0" rIns="0" bIns="0" rtlCol="0" anchor="ctr"/>
          <a:lstStyle/>
          <a:p>
            <a:pPr algn="l" indent="0" marL="0">
              <a:lnSpc>
                <a:spcPct val="115000"/>
              </a:lnSpc>
              <a:buNone/>
            </a:pPr>
            <a:r>
              <a:rPr lang="en-US" sz="800" dirty="0">
                <a:solidFill>
                  <a:srgbClr val="102D69"/>
                </a:solidFill>
                <a:latin typeface="Arial" pitchFamily="34" charset="0"/>
                <a:ea typeface="Arial" pitchFamily="34" charset="-122"/>
                <a:cs typeface="Arial" pitchFamily="34" charset="-120"/>
              </a:rPr>
              <a:t>Иллюстративная модель дневного баланса ученика 5 класса; данные условные.
</a:t>
            </a:r>
            <a:endParaRPr lang="en-US" sz="8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13125" y="1311549"/>
            <a:ext cx="4553400" cy="3210503"/>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413125" y="360000"/>
            <a:ext cx="8368200" cy="483600"/>
          </a:xfrm>
          <a:prstGeom prst="rect">
            <a:avLst/>
          </a:prstGeom>
          <a:noFill/>
          <a:ln/>
        </p:spPr>
        <p:txBody>
          <a:bodyPr wrap="square" lIns="0" tIns="0" rIns="0" bIns="0" rtlCol="0" anchor="ctr"/>
          <a:lstStyle/>
          <a:p>
            <a:pPr algn="l" indent="0" marL="0">
              <a:lnSpc>
                <a:spcPct val="80000"/>
              </a:lnSpc>
              <a:buNone/>
            </a:pPr>
            <a:r>
              <a:rPr lang="en-US" sz="2200" b="1" dirty="0">
                <a:solidFill>
                  <a:srgbClr val="102D69"/>
                </a:solidFill>
                <a:latin typeface="Arial" pitchFamily="34" charset="0"/>
                <a:ea typeface="Arial" pitchFamily="34" charset="-122"/>
                <a:cs typeface="Arial" pitchFamily="34" charset="-120"/>
              </a:rPr>
              <a:t>Family and friends: общение в повседневной жизни
</a:t>
            </a:r>
            <a:endParaRPr lang="en-US" sz="2200" dirty="0"/>
          </a:p>
        </p:txBody>
      </p:sp>
      <p:sp>
        <p:nvSpPr>
          <p:cNvPr id="10" name="Text 1"/>
          <p:cNvSpPr txBox="1"/>
          <p:nvPr/>
        </p:nvSpPr>
        <p:spPr>
          <a:xfrm>
            <a:off x="7992550" y="4783500"/>
            <a:ext cx="788700" cy="145800"/>
          </a:xfrm>
          <a:prstGeom prst="rect">
            <a:avLst/>
          </a:prstGeom>
          <a:noFill/>
          <a:ln/>
        </p:spPr>
        <p:txBody>
          <a:bodyPr wrap="square" lIns="0" tIns="0" rIns="0" bIns="0" rtlCol="0" anchor="t"/>
          <a:lstStyle/>
          <a:p>
            <a:pPr algn="r" indent="0" marL="0">
              <a:lnSpc>
                <a:spcPct val="115000"/>
              </a:lnSpc>
              <a:buNone/>
            </a:pPr>
            <a:r>
              <a:rPr lang="en-US" sz="700" dirty="0">
                <a:solidFill>
                  <a:srgbClr val="102D69"/>
                </a:solidFill>
                <a:latin typeface="Arial" pitchFamily="34" charset="0"/>
                <a:ea typeface="Arial" pitchFamily="34" charset="-122"/>
                <a:cs typeface="Arial" pitchFamily="34" charset="-120"/>
              </a:rPr>
              <a:t>16</a:t>
            </a:r>
            <a:endParaRPr lang="en-US" sz="700" dirty="0"/>
          </a:p>
        </p:txBody>
      </p:sp>
      <p:sp>
        <p:nvSpPr>
          <p:cNvPr id="11" name="Text 2"/>
          <p:cNvSpPr txBox="1"/>
          <p:nvPr/>
        </p:nvSpPr>
        <p:spPr>
          <a:xfrm>
            <a:off x="5337775" y="1278505"/>
            <a:ext cx="3272100" cy="546300"/>
          </a:xfrm>
          <a:prstGeom prst="rect">
            <a:avLst/>
          </a:prstGeom>
          <a:noFill/>
          <a:ln/>
        </p:spPr>
        <p:txBody>
          <a:bodyPr wrap="square" lIns="0" tIns="0" rIns="0" bIns="0" rtlCol="0" anchor="t"/>
          <a:lstStyle/>
          <a:p>
            <a:pPr algn="l" indent="0" marL="0">
              <a:lnSpc>
                <a:spcPct val="115000"/>
              </a:lnSpc>
              <a:buNone/>
            </a:pPr>
            <a:r>
              <a:rPr lang="en-US" sz="1000" b="1" dirty="0">
                <a:solidFill>
                  <a:srgbClr val="102D69"/>
                </a:solidFill>
                <a:latin typeface="Arial" pitchFamily="34" charset="0"/>
                <a:ea typeface="Arial" pitchFamily="34" charset="-122"/>
                <a:cs typeface="Arial" pitchFamily="34" charset="-120"/>
              </a:rPr>
              <a:t>Семья рядом
</a:t>
            </a:r>
            <a:pPr algn="l" indent="0" marL="0">
              <a:lnSpc>
                <a:spcPct val="115000"/>
              </a:lnSpc>
              <a:buNone/>
            </a:pPr>
            <a:r>
              <a:rPr lang="en-US" sz="300"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800" dirty="0">
                <a:solidFill>
                  <a:srgbClr val="102D69"/>
                </a:solidFill>
                <a:latin typeface="Arial" pitchFamily="34" charset="0"/>
                <a:ea typeface="Arial" pitchFamily="34" charset="-122"/>
                <a:cs typeface="Arial" pitchFamily="34" charset="-120"/>
              </a:rPr>
              <a:t>Слова mother, father, sister, brother и grandparents помогают говорить о самых близких людях. В таких предложениях легко использовать Present Simple: I talk to my family at dinner.
</a:t>
            </a:r>
            <a:endParaRPr lang="en-US" sz="1000" dirty="0"/>
          </a:p>
        </p:txBody>
      </p:sp>
      <p:sp>
        <p:nvSpPr>
          <p:cNvPr id="12" name="Text 3"/>
          <p:cNvSpPr txBox="1"/>
          <p:nvPr/>
        </p:nvSpPr>
        <p:spPr>
          <a:xfrm>
            <a:off x="5329750" y="2257603"/>
            <a:ext cx="3272100" cy="546300"/>
          </a:xfrm>
          <a:prstGeom prst="rect">
            <a:avLst/>
          </a:prstGeom>
          <a:noFill/>
          <a:ln/>
        </p:spPr>
        <p:txBody>
          <a:bodyPr wrap="square" lIns="0" tIns="0" rIns="0" bIns="0" rtlCol="0" anchor="t"/>
          <a:lstStyle/>
          <a:p>
            <a:pPr algn="l" indent="0" marL="0">
              <a:lnSpc>
                <a:spcPct val="115000"/>
              </a:lnSpc>
              <a:buNone/>
            </a:pPr>
            <a:r>
              <a:rPr lang="en-US" sz="1000" b="1" dirty="0">
                <a:solidFill>
                  <a:srgbClr val="102D69"/>
                </a:solidFill>
                <a:latin typeface="Arial" pitchFamily="34" charset="0"/>
                <a:ea typeface="Arial" pitchFamily="34" charset="-122"/>
                <a:cs typeface="Arial" pitchFamily="34" charset="-120"/>
              </a:rPr>
              <a:t>Друзья после школы
</a:t>
            </a:r>
            <a:pPr algn="l" indent="0" marL="0">
              <a:lnSpc>
                <a:spcPct val="115000"/>
              </a:lnSpc>
              <a:buNone/>
            </a:pPr>
            <a:r>
              <a:rPr lang="en-US" sz="300"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800" dirty="0">
                <a:solidFill>
                  <a:srgbClr val="102D69"/>
                </a:solidFill>
                <a:latin typeface="Arial" pitchFamily="34" charset="0"/>
                <a:ea typeface="Arial" pitchFamily="34" charset="-122"/>
                <a:cs typeface="Arial" pitchFamily="34" charset="-120"/>
              </a:rPr>
              <a:t>Тема friends и best friend подходит для рассказа о прогулках и играх. Ребёнок может сказать: I play with my friends after school. Это естественный способ описать обычный день.
</a:t>
            </a:r>
            <a:endParaRPr lang="en-US" sz="1000" dirty="0"/>
          </a:p>
        </p:txBody>
      </p:sp>
      <p:sp>
        <p:nvSpPr>
          <p:cNvPr id="13" name="Text 4"/>
          <p:cNvSpPr txBox="1"/>
          <p:nvPr/>
        </p:nvSpPr>
        <p:spPr>
          <a:xfrm>
            <a:off x="5329750" y="3236701"/>
            <a:ext cx="3272100" cy="546300"/>
          </a:xfrm>
          <a:prstGeom prst="rect">
            <a:avLst/>
          </a:prstGeom>
          <a:noFill/>
          <a:ln/>
        </p:spPr>
        <p:txBody>
          <a:bodyPr wrap="square" lIns="0" tIns="0" rIns="0" bIns="0" rtlCol="0" anchor="t"/>
          <a:lstStyle/>
          <a:p>
            <a:pPr algn="l" indent="0" marL="0">
              <a:lnSpc>
                <a:spcPct val="115000"/>
              </a:lnSpc>
              <a:buNone/>
            </a:pPr>
            <a:r>
              <a:rPr lang="en-US" sz="1000" b="1" dirty="0">
                <a:solidFill>
                  <a:srgbClr val="102D69"/>
                </a:solidFill>
                <a:latin typeface="Arial" pitchFamily="34" charset="0"/>
                <a:ea typeface="Arial" pitchFamily="34" charset="-122"/>
                <a:cs typeface="Arial" pitchFamily="34" charset="-120"/>
              </a:rPr>
              <a:t>Вежливые слова
</a:t>
            </a:r>
            <a:pPr algn="l" indent="0" marL="0">
              <a:lnSpc>
                <a:spcPct val="115000"/>
              </a:lnSpc>
              <a:buNone/>
            </a:pPr>
            <a:r>
              <a:rPr lang="en-US" sz="300"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800" dirty="0">
                <a:solidFill>
                  <a:srgbClr val="102D69"/>
                </a:solidFill>
                <a:latin typeface="Arial" pitchFamily="34" charset="0"/>
                <a:ea typeface="Arial" pitchFamily="34" charset="-122"/>
                <a:cs typeface="Arial" pitchFamily="34" charset="-120"/>
              </a:rPr>
              <a:t>В повседневном общении важны please, thank you и sorry. Эти короткие формы учат говорить politely и помогают вежливо просить, отвечать и исправлять маленькие ошибки.
</a:t>
            </a:r>
            <a:endParaRPr lang="en-US" sz="1000" dirty="0"/>
          </a:p>
        </p:txBody>
      </p:sp>
      <p:sp>
        <p:nvSpPr>
          <p:cNvPr id="14" name="Text 5"/>
          <p:cNvSpPr txBox="1"/>
          <p:nvPr/>
        </p:nvSpPr>
        <p:spPr>
          <a:xfrm>
            <a:off x="5321725" y="4156189"/>
            <a:ext cx="3272100" cy="546300"/>
          </a:xfrm>
          <a:prstGeom prst="rect">
            <a:avLst/>
          </a:prstGeom>
          <a:noFill/>
          <a:ln/>
        </p:spPr>
        <p:txBody>
          <a:bodyPr wrap="square" lIns="0" tIns="0" rIns="0" bIns="0" rtlCol="0" anchor="t"/>
          <a:lstStyle/>
          <a:p>
            <a:pPr algn="l" indent="0" marL="0">
              <a:lnSpc>
                <a:spcPct val="115000"/>
              </a:lnSpc>
              <a:buNone/>
            </a:pPr>
            <a:r>
              <a:rPr lang="en-US" sz="1000" b="1" dirty="0">
                <a:solidFill>
                  <a:srgbClr val="102D69"/>
                </a:solidFill>
                <a:latin typeface="Arial" pitchFamily="34" charset="0"/>
                <a:ea typeface="Arial" pitchFamily="34" charset="-122"/>
                <a:cs typeface="Arial" pitchFamily="34" charset="-120"/>
              </a:rPr>
              <a:t>Взаимная помощь
</a:t>
            </a:r>
            <a:pPr algn="l" indent="0" marL="0">
              <a:lnSpc>
                <a:spcPct val="115000"/>
              </a:lnSpc>
              <a:buNone/>
            </a:pPr>
            <a:r>
              <a:rPr lang="en-US" sz="300"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800" dirty="0">
                <a:solidFill>
                  <a:srgbClr val="102D69"/>
                </a:solidFill>
                <a:latin typeface="Arial" pitchFamily="34" charset="0"/>
                <a:ea typeface="Arial" pitchFamily="34" charset="-122"/>
                <a:cs typeface="Arial" pitchFamily="34" charset="-120"/>
              </a:rPr>
              <a:t>Фраза can I help you? показывает, как по-английски предлагать поддержку. Для пятиклассника это полезно в семье, в классе и в дружеском общении, где важно уметь помогать друг другу.
</a:t>
            </a:r>
            <a:endParaRPr lang="en-US" sz="10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913525" y="2052986"/>
            <a:ext cx="4867800" cy="1324328"/>
          </a:xfrm>
          <a:prstGeom prst="rect">
            <a:avLst/>
          </a:prstGeom>
        </p:spPr>
      </p:pic>
      <p:sp>
        <p:nvSpPr>
          <p:cNvPr id="5" name="Text 0"/>
          <p:cNvSpPr txBox="1"/>
          <p:nvPr/>
        </p:nvSpPr>
        <p:spPr>
          <a:xfrm>
            <a:off x="413125" y="360000"/>
            <a:ext cx="8368200" cy="483600"/>
          </a:xfrm>
          <a:prstGeom prst="rect">
            <a:avLst/>
          </a:prstGeom>
          <a:noFill/>
          <a:ln/>
        </p:spPr>
        <p:txBody>
          <a:bodyPr wrap="square" lIns="0" tIns="0" rIns="0" bIns="0" rtlCol="0" anchor="ctr"/>
          <a:lstStyle/>
          <a:p>
            <a:pPr algn="l" indent="0" marL="0">
              <a:lnSpc>
                <a:spcPct val="80000"/>
              </a:lnSpc>
              <a:buNone/>
            </a:pPr>
            <a:r>
              <a:rPr lang="en-US" sz="2200" b="1" dirty="0">
                <a:solidFill>
                  <a:srgbClr val="102D69"/>
                </a:solidFill>
                <a:latin typeface="Arial" pitchFamily="34" charset="0"/>
                <a:ea typeface="Arial" pitchFamily="34" charset="-122"/>
                <a:cs typeface="Arial" pitchFamily="34" charset="-120"/>
              </a:rPr>
              <a:t>Будний день и выходной день: сравнение на английском
</a:t>
            </a:r>
            <a:endParaRPr lang="en-US" sz="2200" dirty="0"/>
          </a:p>
        </p:txBody>
      </p:sp>
      <p:sp>
        <p:nvSpPr>
          <p:cNvPr id="6" name="Text 1"/>
          <p:cNvSpPr txBox="1"/>
          <p:nvPr/>
        </p:nvSpPr>
        <p:spPr>
          <a:xfrm>
            <a:off x="7992550" y="4783500"/>
            <a:ext cx="788700" cy="145800"/>
          </a:xfrm>
          <a:prstGeom prst="rect">
            <a:avLst/>
          </a:prstGeom>
          <a:noFill/>
          <a:ln/>
        </p:spPr>
        <p:txBody>
          <a:bodyPr wrap="square" lIns="0" tIns="0" rIns="0" bIns="0" rtlCol="0" anchor="t"/>
          <a:lstStyle/>
          <a:p>
            <a:pPr algn="r" indent="0" marL="0">
              <a:lnSpc>
                <a:spcPct val="115000"/>
              </a:lnSpc>
              <a:buNone/>
            </a:pPr>
            <a:r>
              <a:rPr lang="en-US" sz="700" dirty="0">
                <a:solidFill>
                  <a:srgbClr val="102D69"/>
                </a:solidFill>
                <a:latin typeface="Arial" pitchFamily="34" charset="0"/>
                <a:ea typeface="Arial" pitchFamily="34" charset="-122"/>
                <a:cs typeface="Arial" pitchFamily="34" charset="-120"/>
              </a:rPr>
              <a:t>17</a:t>
            </a:r>
            <a:endParaRPr lang="en-US" sz="700" dirty="0"/>
          </a:p>
        </p:txBody>
      </p:sp>
      <p:sp>
        <p:nvSpPr>
          <p:cNvPr id="7" name="Text 2"/>
          <p:cNvSpPr txBox="1"/>
          <p:nvPr/>
        </p:nvSpPr>
        <p:spPr>
          <a:xfrm>
            <a:off x="580625" y="1569872"/>
            <a:ext cx="2919900" cy="1044900"/>
          </a:xfrm>
          <a:prstGeom prst="rect">
            <a:avLst/>
          </a:prstGeom>
          <a:noFill/>
          <a:ln/>
        </p:spPr>
        <p:txBody>
          <a:bodyPr wrap="square" lIns="0" tIns="0" rIns="0" bIns="0" rtlCol="0" anchor="b"/>
          <a:lstStyle/>
          <a:p>
            <a:pPr algn="l" indent="0" marL="0">
              <a:lnSpc>
                <a:spcPct val="115000"/>
              </a:lnSpc>
              <a:buNone/>
            </a:pPr>
            <a:r>
              <a:rPr lang="en-US" sz="1000" dirty="0">
                <a:solidFill>
                  <a:srgbClr val="102D69"/>
                </a:solidFill>
                <a:latin typeface="Arial" pitchFamily="34" charset="0"/>
                <a:ea typeface="Arial" pitchFamily="34" charset="-122"/>
                <a:cs typeface="Arial" pitchFamily="34" charset="-120"/>
              </a:rPr>
              <a:t>Сравнение помогает увидеть, как меняется распорядок ученика в разные дни недели.
</a:t>
            </a:r>
            <a:endParaRPr lang="en-US" sz="1000" dirty="0"/>
          </a:p>
        </p:txBody>
      </p:sp>
      <p:sp>
        <p:nvSpPr>
          <p:cNvPr id="8" name="Text 3"/>
          <p:cNvSpPr txBox="1"/>
          <p:nvPr/>
        </p:nvSpPr>
        <p:spPr>
          <a:xfrm>
            <a:off x="580625" y="2815515"/>
            <a:ext cx="2919900" cy="1044900"/>
          </a:xfrm>
          <a:prstGeom prst="rect">
            <a:avLst/>
          </a:prstGeom>
          <a:noFill/>
          <a:ln/>
        </p:spPr>
        <p:txBody>
          <a:bodyPr wrap="square" lIns="0" tIns="0" rIns="0" bIns="0" rtlCol="0" anchor="t"/>
          <a:lstStyle/>
          <a:p>
            <a:pPr algn="l" indent="0" marL="0">
              <a:lnSpc>
                <a:spcPct val="115000"/>
              </a:lnSpc>
              <a:buNone/>
            </a:pPr>
            <a:r>
              <a:rPr lang="en-US" sz="1000" dirty="0">
                <a:solidFill>
                  <a:srgbClr val="102D69"/>
                </a:solidFill>
                <a:latin typeface="Arial" pitchFamily="34" charset="0"/>
                <a:ea typeface="Arial" pitchFamily="34" charset="-122"/>
                <a:cs typeface="Arial" pitchFamily="34" charset="-120"/>
              </a:rPr>
              <a:t>Будни более занятые: в них есть школа и домашние задания. Выходные дают больше свободного времени и возможностей для семейных дел и отдыха.
</a:t>
            </a:r>
            <a:endParaRPr lang="en-US" sz="1000" dirty="0"/>
          </a:p>
        </p:txBody>
      </p:sp>
      <p:sp>
        <p:nvSpPr>
          <p:cNvPr id="9" name="Text 4"/>
          <p:cNvSpPr txBox="1"/>
          <p:nvPr/>
        </p:nvSpPr>
        <p:spPr>
          <a:xfrm>
            <a:off x="413125" y="4586700"/>
            <a:ext cx="4867800" cy="196800"/>
          </a:xfrm>
          <a:prstGeom prst="rect">
            <a:avLst/>
          </a:prstGeom>
          <a:noFill/>
          <a:ln/>
        </p:spPr>
        <p:txBody>
          <a:bodyPr wrap="square" lIns="0" tIns="0" rIns="0" bIns="0" rtlCol="0" anchor="ctr"/>
          <a:lstStyle/>
          <a:p>
            <a:pPr algn="l" indent="0" marL="0">
              <a:lnSpc>
                <a:spcPct val="115000"/>
              </a:lnSpc>
              <a:buNone/>
            </a:pPr>
            <a:r>
              <a:rPr lang="en-US" sz="800" dirty="0">
                <a:solidFill>
                  <a:srgbClr val="102D69"/>
                </a:solidFill>
                <a:latin typeface="Arial" pitchFamily="34" charset="0"/>
                <a:ea typeface="Arial" pitchFamily="34" charset="-122"/>
                <a:cs typeface="Arial" pitchFamily="34" charset="-120"/>
              </a:rPr>
              <a:t>Обычный режим ученика 5 класса.
</a:t>
            </a:r>
            <a:endParaRPr lang="en-US" sz="8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13125" y="1377951"/>
            <a:ext cx="8368200" cy="3284447"/>
          </a:xfrm>
          <a:prstGeom prst="rect">
            <a:avLst/>
          </a:prstGeom>
        </p:spPr>
      </p:pic>
      <p:sp>
        <p:nvSpPr>
          <p:cNvPr id="4" name="Text 0"/>
          <p:cNvSpPr txBox="1"/>
          <p:nvPr/>
        </p:nvSpPr>
        <p:spPr>
          <a:xfrm>
            <a:off x="413125" y="360000"/>
            <a:ext cx="8368200" cy="483600"/>
          </a:xfrm>
          <a:prstGeom prst="rect">
            <a:avLst/>
          </a:prstGeom>
          <a:noFill/>
          <a:ln/>
        </p:spPr>
        <p:txBody>
          <a:bodyPr wrap="square" lIns="0" tIns="0" rIns="0" bIns="0" rtlCol="0" anchor="ctr"/>
          <a:lstStyle/>
          <a:p>
            <a:pPr algn="l" indent="0" marL="0">
              <a:lnSpc>
                <a:spcPct val="80000"/>
              </a:lnSpc>
              <a:buNone/>
            </a:pPr>
            <a:r>
              <a:rPr lang="en-US" sz="2200" b="1" dirty="0">
                <a:solidFill>
                  <a:srgbClr val="102D69"/>
                </a:solidFill>
                <a:latin typeface="Arial" pitchFamily="34" charset="0"/>
                <a:ea typeface="Arial" pitchFamily="34" charset="-122"/>
                <a:cs typeface="Arial" pitchFamily="34" charset="-120"/>
              </a:rPr>
              <a:t>Безопасный день: простые правила для дома, улицы и интернета
</a:t>
            </a:r>
            <a:endParaRPr lang="en-US" sz="2200" dirty="0"/>
          </a:p>
        </p:txBody>
      </p:sp>
      <p:sp>
        <p:nvSpPr>
          <p:cNvPr id="5" name="Text 1"/>
          <p:cNvSpPr txBox="1"/>
          <p:nvPr/>
        </p:nvSpPr>
        <p:spPr>
          <a:xfrm>
            <a:off x="7992550" y="4783500"/>
            <a:ext cx="788700" cy="145800"/>
          </a:xfrm>
          <a:prstGeom prst="rect">
            <a:avLst/>
          </a:prstGeom>
          <a:noFill/>
          <a:ln/>
        </p:spPr>
        <p:txBody>
          <a:bodyPr wrap="square" lIns="0" tIns="0" rIns="0" bIns="0" rtlCol="0" anchor="t"/>
          <a:lstStyle/>
          <a:p>
            <a:pPr algn="r" indent="0" marL="0">
              <a:lnSpc>
                <a:spcPct val="115000"/>
              </a:lnSpc>
              <a:buNone/>
            </a:pPr>
            <a:r>
              <a:rPr lang="en-US" sz="700" dirty="0">
                <a:solidFill>
                  <a:srgbClr val="102D69"/>
                </a:solidFill>
                <a:latin typeface="Arial" pitchFamily="34" charset="0"/>
                <a:ea typeface="Arial" pitchFamily="34" charset="-122"/>
                <a:cs typeface="Arial" pitchFamily="34" charset="-120"/>
              </a:rPr>
              <a:t>18</a:t>
            </a:r>
            <a:endParaRPr lang="en-US" sz="700" dirty="0"/>
          </a:p>
        </p:txBody>
      </p:sp>
      <p:sp>
        <p:nvSpPr>
          <p:cNvPr id="6" name="Text 2"/>
          <p:cNvSpPr txBox="1"/>
          <p:nvPr/>
        </p:nvSpPr>
        <p:spPr>
          <a:xfrm>
            <a:off x="413125" y="895700"/>
            <a:ext cx="8368200" cy="218700"/>
          </a:xfrm>
          <a:prstGeom prst="rect">
            <a:avLst/>
          </a:prstGeom>
          <a:noFill/>
          <a:ln/>
        </p:spPr>
        <p:txBody>
          <a:bodyPr wrap="square" lIns="0" tIns="0" rIns="0" bIns="0" rtlCol="0" anchor="ctr"/>
          <a:lstStyle/>
          <a:p>
            <a:pPr algn="l" indent="0" marL="0">
              <a:lnSpc>
                <a:spcPct val="80000"/>
              </a:lnSpc>
              <a:buNone/>
            </a:pPr>
            <a:r>
              <a:rPr lang="en-US" sz="1100" b="1" dirty="0">
                <a:solidFill>
                  <a:srgbClr val="102D69"/>
                </a:solidFill>
                <a:latin typeface="Arial" pitchFamily="34" charset="0"/>
                <a:ea typeface="Arial" pitchFamily="34" charset="-122"/>
                <a:cs typeface="Arial" pitchFamily="34" charset="-120"/>
              </a:rPr>
              <a:t>Алгоритм безопасного поведения в повседневных ситуациях: дорога, дом, школа и онлайн-пространство.
</a:t>
            </a:r>
            <a:endParaRPr lang="en-US" sz="11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7992550" y="4783500"/>
            <a:ext cx="788700" cy="145800"/>
          </a:xfrm>
          <a:prstGeom prst="rect">
            <a:avLst/>
          </a:prstGeom>
          <a:noFill/>
          <a:ln/>
        </p:spPr>
        <p:txBody>
          <a:bodyPr wrap="square" lIns="0" tIns="0" rIns="0" bIns="0" rtlCol="0" anchor="t"/>
          <a:lstStyle/>
          <a:p>
            <a:pPr algn="r" indent="0" marL="0">
              <a:lnSpc>
                <a:spcPct val="115000"/>
              </a:lnSpc>
              <a:buNone/>
            </a:pPr>
            <a:r>
              <a:rPr lang="en-US" sz="700" dirty="0">
                <a:solidFill>
                  <a:srgbClr val="102D69"/>
                </a:solidFill>
                <a:latin typeface="Arial" pitchFamily="34" charset="0"/>
                <a:ea typeface="Arial" pitchFamily="34" charset="-122"/>
                <a:cs typeface="Arial" pitchFamily="34" charset="-120"/>
              </a:rPr>
              <a:t>19</a:t>
            </a:r>
            <a:endParaRPr lang="en-US" sz="700" dirty="0"/>
          </a:p>
        </p:txBody>
      </p:sp>
      <p:sp>
        <p:nvSpPr>
          <p:cNvPr id="5" name="Text 1"/>
          <p:cNvSpPr txBox="1"/>
          <p:nvPr/>
        </p:nvSpPr>
        <p:spPr>
          <a:xfrm>
            <a:off x="413125" y="1421416"/>
            <a:ext cx="2919900" cy="2300700"/>
          </a:xfrm>
          <a:prstGeom prst="rect">
            <a:avLst/>
          </a:prstGeom>
          <a:noFill/>
          <a:ln/>
        </p:spPr>
        <p:txBody>
          <a:bodyPr wrap="square" lIns="0" tIns="0" rIns="0" bIns="0" rtlCol="0" anchor="ctr"/>
          <a:lstStyle/>
          <a:p>
            <a:pPr algn="l" indent="0" marL="0">
              <a:lnSpc>
                <a:spcPct val="115000"/>
              </a:lnSpc>
              <a:buNone/>
            </a:pPr>
            <a:r>
              <a:rPr lang="en-US" sz="1000" dirty="0">
                <a:solidFill>
                  <a:srgbClr val="102D69"/>
                </a:solidFill>
                <a:latin typeface="Arial" pitchFamily="34" charset="0"/>
                <a:ea typeface="Arial" pitchFamily="34" charset="-122"/>
                <a:cs typeface="Arial" pitchFamily="34" charset="-120"/>
              </a:rPr>
              <a:t>Регулярный сон, движение, чистота, планирование и вежливое общение работают вместе и делают школьный день спокойнее, здоровее и проще для учёбы.
</a:t>
            </a:r>
            <a:endParaRPr lang="en-US" sz="1000" dirty="0"/>
          </a:p>
        </p:txBody>
      </p:sp>
      <p:sp>
        <p:nvSpPr>
          <p:cNvPr id="6" name="Text 2"/>
          <p:cNvSpPr txBox="1"/>
          <p:nvPr/>
        </p:nvSpPr>
        <p:spPr>
          <a:xfrm>
            <a:off x="3989125" y="1194265"/>
            <a:ext cx="4791900" cy="1095900"/>
          </a:xfrm>
          <a:prstGeom prst="rect">
            <a:avLst/>
          </a:prstGeom>
          <a:noFill/>
          <a:ln/>
        </p:spPr>
        <p:txBody>
          <a:bodyPr wrap="square" lIns="0" tIns="0" rIns="0" bIns="0" rtlCol="0" anchor="b"/>
          <a:lstStyle/>
          <a:p>
            <a:pPr algn="ctr" indent="0" marL="0">
              <a:lnSpc>
                <a:spcPct val="100000"/>
              </a:lnSpc>
              <a:buNone/>
            </a:pPr>
            <a:r>
              <a:rPr lang="en-US" sz="7200" b="1" dirty="0">
                <a:solidFill>
                  <a:srgbClr val="102D69"/>
                </a:solidFill>
                <a:latin typeface="Arial" pitchFamily="34" charset="0"/>
                <a:ea typeface="Arial" pitchFamily="34" charset="-122"/>
                <a:cs typeface="Arial" pitchFamily="34" charset="-120"/>
              </a:rPr>
              <a:t>5
</a:t>
            </a:r>
            <a:endParaRPr lang="en-US" sz="7200" dirty="0"/>
          </a:p>
        </p:txBody>
      </p:sp>
      <p:sp>
        <p:nvSpPr>
          <p:cNvPr id="7" name="Text 3"/>
          <p:cNvSpPr txBox="1"/>
          <p:nvPr/>
        </p:nvSpPr>
        <p:spPr>
          <a:xfrm>
            <a:off x="413125" y="4586700"/>
            <a:ext cx="2919900" cy="196800"/>
          </a:xfrm>
          <a:prstGeom prst="rect">
            <a:avLst/>
          </a:prstGeom>
          <a:noFill/>
          <a:ln/>
        </p:spPr>
        <p:txBody>
          <a:bodyPr wrap="square" lIns="0" tIns="0" rIns="0" bIns="0" rtlCol="0" anchor="ctr"/>
          <a:lstStyle/>
          <a:p>
            <a:pPr algn="l" indent="0" marL="0">
              <a:lnSpc>
                <a:spcPct val="115000"/>
              </a:lnSpc>
              <a:buNone/>
            </a:pPr>
            <a:r>
              <a:rPr lang="en-US" sz="800" dirty="0">
                <a:solidFill>
                  <a:srgbClr val="102D69"/>
                </a:solidFill>
                <a:latin typeface="Arial" pitchFamily="34" charset="0"/>
                <a:ea typeface="Arial" pitchFamily="34" charset="-122"/>
                <a:cs typeface="Arial" pitchFamily="34" charset="-120"/>
              </a:rPr>
              <a:t>Обобщение темы Daily Life для учащихся 5 класса.
</a:t>
            </a:r>
            <a:endParaRPr lang="en-US" sz="800" dirty="0"/>
          </a:p>
        </p:txBody>
      </p:sp>
      <p:sp>
        <p:nvSpPr>
          <p:cNvPr id="8" name="Text 4"/>
          <p:cNvSpPr txBox="1"/>
          <p:nvPr/>
        </p:nvSpPr>
        <p:spPr>
          <a:xfrm>
            <a:off x="3989125" y="2399100"/>
            <a:ext cx="4791900" cy="1095900"/>
          </a:xfrm>
          <a:prstGeom prst="rect">
            <a:avLst/>
          </a:prstGeom>
          <a:noFill/>
          <a:ln/>
        </p:spPr>
        <p:txBody>
          <a:bodyPr wrap="square" lIns="0" tIns="0" rIns="0" bIns="0" rtlCol="0" anchor="t"/>
          <a:lstStyle/>
          <a:p>
            <a:pPr algn="ctr" indent="0" marL="0">
              <a:lnSpc>
                <a:spcPct val="100000"/>
              </a:lnSpc>
              <a:buNone/>
            </a:pPr>
            <a:r>
              <a:rPr lang="en-US" sz="2400" b="1" dirty="0">
                <a:solidFill>
                  <a:srgbClr val="102D69"/>
                </a:solidFill>
                <a:latin typeface="Arial" pitchFamily="34" charset="0"/>
                <a:ea typeface="Arial" pitchFamily="34" charset="-122"/>
                <a:cs typeface="Arial" pitchFamily="34" charset="-120"/>
              </a:rPr>
              <a:t>ежедневных привычек помогают сделать день более организованным.
</a:t>
            </a:r>
            <a:endParaRPr lang="en-US" sz="24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362750" y="360000"/>
            <a:ext cx="4993500" cy="1378500"/>
          </a:xfrm>
          <a:prstGeom prst="rect">
            <a:avLst/>
          </a:prstGeom>
          <a:noFill/>
          <a:ln/>
        </p:spPr>
        <p:txBody>
          <a:bodyPr wrap="square" lIns="0" tIns="0" rIns="0" bIns="0" rtlCol="0" anchor="t"/>
          <a:lstStyle/>
          <a:p>
            <a:pPr algn="l" indent="0" marL="0">
              <a:lnSpc>
                <a:spcPct val="80000"/>
              </a:lnSpc>
              <a:buNone/>
            </a:pPr>
            <a:r>
              <a:rPr lang="en-US" sz="3000" b="1" dirty="0">
                <a:solidFill>
                  <a:srgbClr val="102D69"/>
                </a:solidFill>
                <a:latin typeface="Arial" pitchFamily="34" charset="0"/>
                <a:ea typeface="Arial" pitchFamily="34" charset="-122"/>
                <a:cs typeface="Arial" pitchFamily="34" charset="-120"/>
              </a:rPr>
              <a:t>Daily Life: говорить о своей жизни просто и уверенно
</a:t>
            </a:r>
            <a:endParaRPr lang="en-US" sz="3000" dirty="0"/>
          </a:p>
        </p:txBody>
      </p:sp>
      <p:sp>
        <p:nvSpPr>
          <p:cNvPr id="4" name="Text 1"/>
          <p:cNvSpPr txBox="1"/>
          <p:nvPr/>
        </p:nvSpPr>
        <p:spPr>
          <a:xfrm>
            <a:off x="362750" y="3287400"/>
            <a:ext cx="3487200" cy="1496100"/>
          </a:xfrm>
          <a:prstGeom prst="rect">
            <a:avLst/>
          </a:prstGeom>
          <a:noFill/>
          <a:ln/>
        </p:spPr>
        <p:txBody>
          <a:bodyPr wrap="square" lIns="0" tIns="0" rIns="0" bIns="0" rtlCol="0" anchor="ctr"/>
          <a:lstStyle/>
          <a:p>
            <a:pPr algn="l" indent="0" marL="0">
              <a:lnSpc>
                <a:spcPct val="115000"/>
              </a:lnSpc>
              <a:buNone/>
            </a:pPr>
            <a:r>
              <a:rPr lang="en-US" sz="900" dirty="0">
                <a:solidFill>
                  <a:srgbClr val="102D69"/>
                </a:solidFill>
                <a:latin typeface="Arial" pitchFamily="34" charset="0"/>
                <a:ea typeface="Arial" pitchFamily="34" charset="-122"/>
                <a:cs typeface="Arial" pitchFamily="34" charset="-120"/>
              </a:rPr>
              <a:t>Тема daily life объединяет всё знакомое школьнику: распорядок, школу, еду, хобби, семью и безопасность. С Present Simple и словами частотности можно без труда рассказать о своём дне.
</a:t>
            </a: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2026-05-29T15:15:19Z</dcterms:created>
  <dcterms:modified xsi:type="dcterms:W3CDTF">2026-05-29T15:15:19Z</dcterms:modified>
</cp:coreProperties>
</file>