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2. The job of your dreams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Интересы, навыки и будущее: как найти своё дело.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11 классе решение о будущем приходится принимать на фоне быстро меняющегося рынка труда, новых образовательных маршрутов и растущей роли технологий. Чем раньше ученик сопоставит свои интересы с реальностью профессий, тем осознаннее будет его выбор.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выбор профессии важен уже в школе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Оптимальный выбор профессии обычно держится на трёх опорах: интересе, навыках и реальных возможностях.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Unit 2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этот баланс помогает отличить мечту от случайного желания и увидеть профессию как долгосрочный путь.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340564"/>
            <a:ext cx="3848986" cy="153393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выбора профессии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старшеклассники обычно оценивают профессию сразу по нескольким параметрам.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становится надёжнее, когда учитываются не только личные симпатии, но и условия труда, спрос и траектория развития.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Unit 2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229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2600" y="2573391"/>
            <a:ext cx="3986205" cy="20787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Self-assessment: как увидеть свои сильные стороны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даётся легко
</a:t>
            </a:r>
            <a:pPr algn="l" indent="0" marL="0">
              <a:lnSpc>
                <a:spcPct val="100000"/>
              </a:lnSpc>
              <a:buNone/>
            </a:pPr>
            <a:r>
              <a:rPr lang="en-US" sz="48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ученик быстро решает задачи по математике, другой легко пишет тексты или выступает перед классом. Если присмотреться к любимым предметам, школьным заданиям и хобби, можно заметить устойчивые склонности, которые позже помогут выбрать направление обучения и профессию.
</a:t>
            </a:r>
            <a:endParaRPr lang="en-US" sz="1366" dirty="0"/>
          </a:p>
        </p:txBody>
      </p:sp>
      <p:sp>
        <p:nvSpPr>
          <p:cNvPr id="11" name="Text 3"/>
          <p:cNvSpPr txBox="1"/>
          <p:nvPr/>
        </p:nvSpPr>
        <p:spPr>
          <a:xfrm>
            <a:off x="4783018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чём говорят интересы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 проводит свободное время за чтением и поиском информации, кто-то увлекается спортом, дизайном или технологиями. Такие занятия показывают не только круг интересов, но и тип деятельности, в котором человеку комфортно работать и развиваться.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выбора: от самопознания к проверке гипотезы и плану действий.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осознанному выбору профессии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014" y="3298713"/>
            <a:ext cx="306494" cy="2451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03145" y="3259009"/>
            <a:ext cx="324602" cy="3246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2944" y="1629466"/>
            <a:ext cx="328860" cy="263088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472774" y="1602394"/>
            <a:ext cx="317232" cy="317232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18783" y="1614850"/>
            <a:ext cx="328860" cy="29232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с высоким спросом
</a:t>
            </a:r>
            <a:endParaRPr lang="en-US" sz="2000" dirty="0"/>
          </a:p>
        </p:txBody>
      </p:sp>
      <p:sp>
        <p:nvSpPr>
          <p:cNvPr id="15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6" name="Text 2"/>
          <p:cNvSpPr txBox="1"/>
          <p:nvPr/>
        </p:nvSpPr>
        <p:spPr>
          <a:xfrm>
            <a:off x="607415" y="3668420"/>
            <a:ext cx="3541153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Логистика
</a:t>
            </a:r>
            <a:pPr algn="l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цепочки поставок сложны и требуют специалистов, которые умеют планировать, быстро принимать решения и учитывать множество факторов. Это направление особенно связано с организацией и аналитикой.
</a:t>
            </a:r>
            <a:endParaRPr lang="en-US" sz="1293" dirty="0"/>
          </a:p>
        </p:txBody>
      </p:sp>
      <p:sp>
        <p:nvSpPr>
          <p:cNvPr id="17" name="Text 3"/>
          <p:cNvSpPr txBox="1"/>
          <p:nvPr/>
        </p:nvSpPr>
        <p:spPr>
          <a:xfrm>
            <a:off x="4908546" y="3668419"/>
            <a:ext cx="3541153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 энергоэффективные решения становятся частью экономики будущего. В этой сфере ценятся междисциплинарные знания, практическое мышление и готовность работать с новыми технологиями.
</a:t>
            </a:r>
            <a:endParaRPr lang="en-US" sz="1302" dirty="0"/>
          </a:p>
        </p:txBody>
      </p:sp>
      <p:sp>
        <p:nvSpPr>
          <p:cNvPr id="18" name="Text 4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 и разработка
</a:t>
            </a:r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сервисы развиваются быстро, поэтому нужны специалисты, которые умеют работать с данными, кодом и пользовательскими решениями. Особенно ценятся точность, логика и готовность постоянно учиться.
</a:t>
            </a:r>
            <a:endParaRPr lang="en-US" sz="1088" dirty="0"/>
          </a:p>
        </p:txBody>
      </p:sp>
      <p:sp>
        <p:nvSpPr>
          <p:cNvPr id="19" name="Text 5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онлайн-сервисов повышает спрос на людей, умеющих защищать информацию и предотвращать риски. Здесь важны внимательность, системное мышление и понимание того, как устроены цифровые угрозы.
</a:t>
            </a:r>
            <a:endParaRPr lang="en-US" sz="1088" dirty="0"/>
          </a:p>
        </p:txBody>
      </p:sp>
      <p:sp>
        <p:nvSpPr>
          <p:cNvPr id="20" name="Text 6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медицине востребованы не только знания, но и ответственность, устойчивость к нагрузке и умение работать с людьми. Профессия требует длительной подготовки, но сохраняет высокую общественную значимость.
</a:t>
            </a:r>
            <a:endParaRPr lang="en-US" sz="108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Skills for future careers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Универсальные навыки помогают не только получить первую работу, но и быстрее адаптироваться в новом коллективе.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устойчивыми оказываются коммуникативные, аналитические и цифровые навыки; английский усиливает доступ к знаниям и международным возможностям.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диаграмма по материалам Unit 2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7319" y="2911485"/>
            <a:ext cx="8577122" cy="18594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day in the life: из чего состоит рабочий день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358774" y="1575852"/>
            <a:ext cx="1425059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 и переписка
</a:t>
            </a:r>
            <a:pPr algn="l" indent="0" marL="0">
              <a:lnSpc>
                <a:spcPct val="100000"/>
              </a:lnSpc>
              <a:buNone/>
            </a:pPr>
            <a:r>
              <a:rPr lang="en-US" sz="33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многих специалистов начинается не с «интересной идеи», а с писем, коротких согласований и встреч. Коммуникация занимает много времени и требует умения формулировать мысли точно и вежливо.
</a:t>
            </a:r>
            <a:endParaRPr lang="en-US" sz="1073" dirty="0"/>
          </a:p>
        </p:txBody>
      </p:sp>
      <p:sp>
        <p:nvSpPr>
          <p:cNvPr id="14" name="Text 3"/>
          <p:cNvSpPr txBox="1"/>
          <p:nvPr/>
        </p:nvSpPr>
        <p:spPr>
          <a:xfrm>
            <a:off x="2102077" y="1575852"/>
            <a:ext cx="1425059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и отчёты
</a:t>
            </a:r>
            <a:pPr algn="l" indent="0" marL="0">
              <a:lnSpc>
                <a:spcPct val="100000"/>
              </a:lnSpc>
              <a:buNone/>
            </a:pPr>
            <a:r>
              <a:rPr lang="en-US" sz="33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профессиях значительная часть работы связана с текстами, таблицами и отчётами. Это означает внимание к деталям, аккуратность и готовность выполнять повторяющиеся задачи без потери качества.
</a:t>
            </a:r>
            <a:endParaRPr lang="en-US" sz="1082" dirty="0"/>
          </a:p>
        </p:txBody>
      </p:sp>
      <p:sp>
        <p:nvSpPr>
          <p:cNvPr id="15" name="Text 4"/>
          <p:cNvSpPr txBox="1"/>
          <p:nvPr/>
        </p:nvSpPr>
        <p:spPr>
          <a:xfrm>
            <a:off x="3845380" y="1575852"/>
            <a:ext cx="1425059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и 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36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Специалисту часто приходится сопоставлять данные, искать причины проблем и выбирать лучший вариант действия. Здесь важны логика, выдержка и умение не торопиться с выводами.
</a:t>
            </a:r>
            <a:endParaRPr lang="en-US" sz="1173" dirty="0"/>
          </a:p>
        </p:txBody>
      </p:sp>
      <p:sp>
        <p:nvSpPr>
          <p:cNvPr id="16" name="Text 5"/>
          <p:cNvSpPr txBox="1"/>
          <p:nvPr/>
        </p:nvSpPr>
        <p:spPr>
          <a:xfrm>
            <a:off x="5588684" y="1575852"/>
            <a:ext cx="1425059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людьми
</a:t>
            </a:r>
            <a:pPr algn="l" indent="0" marL="0">
              <a:lnSpc>
                <a:spcPct val="100000"/>
              </a:lnSpc>
              <a:buNone/>
            </a:pPr>
            <a:r>
              <a:rPr lang="en-US" sz="35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Клиенты, коллеги, пациенты или ученики могут требовать разного подхода, поэтому профессия нередко включает эмоциональную нагрузку. Человеку важно понимать, готов ли он к такому формату общения.
</a:t>
            </a:r>
            <a:endParaRPr lang="en-US" sz="1158" dirty="0"/>
          </a:p>
        </p:txBody>
      </p:sp>
      <p:sp>
        <p:nvSpPr>
          <p:cNvPr id="17" name="Text 6"/>
          <p:cNvSpPr txBox="1"/>
          <p:nvPr/>
        </p:nvSpPr>
        <p:spPr>
          <a:xfrm>
            <a:off x="7331986" y="1575852"/>
            <a:ext cx="1425059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Реальная нагрузка
</a:t>
            </a:r>
            <a:pPr algn="l" indent="0" marL="0">
              <a:lnSpc>
                <a:spcPct val="100000"/>
              </a:lnSpc>
              <a:buNone/>
            </a:pPr>
            <a:r>
              <a:rPr lang="en-US" sz="34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 привлекательная профессия может включать рутину, дедлайны, поездки или долгую работу за компьютером. Проверка повседневных задач помогает увидеть не только престиж, но и реальный стиль жизни.
</a:t>
            </a:r>
            <a:endParaRPr lang="en-US" sz="112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5354" y="1587736"/>
            <a:ext cx="4233294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subjects and careers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школьных предметов с профессиональными направлениями помогает увидеть практическую ценность учебных дисциплин.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в школе развивают не только знания, но и компетенции, которые позже становятся основой профессионального выбора.
</a:t>
            </a:r>
            <a:endParaRPr lang="en-US" sz="1336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Unit 2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профессию на практике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5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Мини-проба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небольшого проекта, кружка или задания по теме профессии. Такой формат помогает понять, насколько вам интересны тип задач и рабочий ритм.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41095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контакт
</a:t>
            </a:r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полезно попробовать себя на школьном мероприятии, волонтёрстве или открытом занятии. Здесь становится понятнее, как строится общение и какая ответственность ожидается.
</a:t>
            </a:r>
            <a:endParaRPr lang="en-US" sz="1371" dirty="0"/>
          </a:p>
        </p:txBody>
      </p:sp>
      <p:sp>
        <p:nvSpPr>
          <p:cNvPr id="13" name="Text 4"/>
          <p:cNvSpPr txBox="1"/>
          <p:nvPr/>
        </p:nvSpPr>
        <p:spPr>
          <a:xfrm>
            <a:off x="4427014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и наблюдение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Онлайн-курсы и профпробы дают возможность увидеть уровень сложности, требуемые навыки и объём самостоятельной работы до серьёзного выбора направления.
</a:t>
            </a:r>
            <a:endParaRPr lang="en-US" sz="1364" dirty="0"/>
          </a:p>
        </p:txBody>
      </p:sp>
      <p:sp>
        <p:nvSpPr>
          <p:cNvPr id="14" name="Text 5"/>
          <p:cNvSpPr txBox="1"/>
          <p:nvPr/>
        </p:nvSpPr>
        <p:spPr>
          <a:xfrm>
            <a:off x="675746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Реальный опыт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Стажировка или практика завершает проверку: вы сравниваете ожидания с реальностью и решаете, подходит ли профессия вам по условиям и содержанию.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 do students learn about jobs? Источники информации о профессиях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Учащиеся обычно комбинируют семейные советы, школьные рекомендации и цифровые источники, поэтому важно проверять сведения о профессии не по одному каналу, а сразу по нескольким.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семья и интернет, но надёжность выбора выше там, где есть сравнение источников и личная проверка через опыт.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диаграмма по материалам урока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выборе профессии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07415" y="3668420"/>
            <a:ext cx="3541153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себя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учитывать собственные сильные стороны, интересы и стиль работы, даже престижная профессия может оказаться слишком сложной или эмоционально тяжёлой. Самооценка здесь особенно важна.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4908546" y="3668419"/>
            <a:ext cx="3541153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проверки реальности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заранее понимать длительность обучения, условия труда и уровень нагрузки. Без этой информации ожидания часто расходятся с действительностью, а решение приходится пересматривать уже после поступления.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зарплата
</a:t>
            </a:r>
            <a:pPr algn="l" indent="0" marL="0">
              <a:lnSpc>
                <a:spcPct val="100000"/>
              </a:lnSpc>
              <a:buNone/>
            </a:pPr>
            <a:r>
              <a:rPr lang="en-US" sz="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профессии лишь из-за дохода часто приводит к разочарованию, если человеку неинтересны ежедневные задачи и не подходят условия работы. Деньги важны, но они не заменяют мотивацию.
</a:t>
            </a:r>
            <a:endParaRPr lang="en-US" sz="1117" dirty="0"/>
          </a:p>
        </p:txBody>
      </p:sp>
      <p:sp>
        <p:nvSpPr>
          <p:cNvPr id="15" name="Text 5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«за компанию»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туда же, куда идут друзья, создаёт иллюзию безопасности, но не учитывает личные способности, темп обучения и будущие обязанности. Такой выбор редко бывает устойчивым.
</a:t>
            </a:r>
            <a:endParaRPr lang="en-US" sz="1207" dirty="0"/>
          </a:p>
        </p:txBody>
      </p:sp>
      <p:sp>
        <p:nvSpPr>
          <p:cNvPr id="16" name="Text 6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Слепое следование моде
</a:t>
            </a:r>
            <a:pPr algn="l" indent="0" marL="0">
              <a:lnSpc>
                <a:spcPct val="100000"/>
              </a:lnSpc>
              <a:buNone/>
            </a:pPr>
            <a:r>
              <a:rPr lang="en-US" sz="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Популярная профессия не всегда подходит конкретному ученику: тренды меняются быстрее, чем учёба и трудоустройство. Без анализа реальных требований можно потратить годы на неподходящее направление.
</a:t>
            </a:r>
            <a:endParaRPr lang="en-US" sz="10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Интерес, способности, спрос: три условия удачного выбора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сильная мотивация не гарантирует удачный результат без навыков и понимания рынка. Баланс трёх факторов делает выбор профессионально и психологически устойчивым.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Профессия становится перспективной, когда личный интерес подкреплён способностями и востребованностью. Если хотя бы один элемент отсутствует, выбор требует дополнительной проверки.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материалам урока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4543" y="1494008"/>
            <a:ext cx="4349897" cy="32794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Portfolio: что может показать старшеклассник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612744" y="1575853"/>
            <a:ext cx="3635257" cy="5471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и 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5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проекты, презентации и творческие задания показывают, как вы умеете искать информацию, оформлять результат и доводить работу до конца. Это важнее простого перечисления оценок.
</a:t>
            </a:r>
            <a:endParaRPr lang="en-US" sz="1033" dirty="0"/>
          </a:p>
        </p:txBody>
      </p:sp>
      <p:sp>
        <p:nvSpPr>
          <p:cNvPr id="12" name="Text 3"/>
          <p:cNvSpPr txBox="1"/>
          <p:nvPr/>
        </p:nvSpPr>
        <p:spPr>
          <a:xfrm>
            <a:off x="612744" y="2231211"/>
            <a:ext cx="3635257" cy="5471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Сертификаты и курсы
</a:t>
            </a:r>
            <a:pPr algn="l" indent="0" marL="0">
              <a:lnSpc>
                <a:spcPct val="100000"/>
              </a:lnSpc>
              <a:buNone/>
            </a:pPr>
            <a:r>
              <a:rPr lang="en-US" sz="5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Сертификаты подтверждают, что вы готовы учиться самостоятельно и осваивать новые темы вне обязательной школьной программы. Они хорошо дополняют профиль будущей профессии.
</a:t>
            </a:r>
            <a:endParaRPr lang="en-US" sz="1043" dirty="0"/>
          </a:p>
        </p:txBody>
      </p:sp>
      <p:sp>
        <p:nvSpPr>
          <p:cNvPr id="13" name="Text 4"/>
          <p:cNvSpPr txBox="1"/>
          <p:nvPr/>
        </p:nvSpPr>
        <p:spPr>
          <a:xfrm>
            <a:off x="612744" y="2886569"/>
            <a:ext cx="3635257" cy="5471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Олимпиады и конкурсы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олимпиадах и конкурсах демонстрирует академическую мотивацию, умение работать в условиях ограниченного времени и способность справляться с повышенной сложностью.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612744" y="3541927"/>
            <a:ext cx="3635257" cy="5471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Волонтёрство и активность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Волонтёрский опыт и общественные дела показывают ответственность, коммуникабельность и готовность брать на себя реальные задачи. Работодатели и вузы ценят такую инициативу.
</a:t>
            </a:r>
            <a:endParaRPr lang="en-US" sz="1050" dirty="0"/>
          </a:p>
        </p:txBody>
      </p:sp>
      <p:sp>
        <p:nvSpPr>
          <p:cNvPr id="15" name="Text 6"/>
          <p:cNvSpPr txBox="1"/>
          <p:nvPr/>
        </p:nvSpPr>
        <p:spPr>
          <a:xfrm>
            <a:off x="612744" y="4197285"/>
            <a:ext cx="3635257" cy="5471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навыков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портфолио полезно, если в нём виден конкретный результат. Оно помогает говорить о себе уверенно и опираться на факты, а не на общие слова.
</a:t>
            </a:r>
            <a:endParaRPr lang="en-US" sz="105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отражает типичный маршрут старшеклассника от выбора направления до первого трудового опыта.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From school to first job: путь от 11 класса к первой работе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Soft skills, которые особенно ценят работодатели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07415" y="3668420"/>
            <a:ext cx="3621582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задачи, изменения правил и непредвиденные ситуации — обычная часть работы. Адаптивный человек быстрее осваивается в коллективе и легче принимает перемены без лишнего стресса.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4908546" y="3668419"/>
            <a:ext cx="3621582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коммуникация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формулировать мысли коротко и понятно помогает в переписке, на встречах и при защите проектов. Это делает человека более убедительным и снижает риск недопонимания.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Работодатель ждёт, что человек выполнит задачу вовремя и без постоянного контроля. Это качество заметно уже в школе, когда ученик соблюдает сроки, берёт обязательства и отвечает за результат.
</a:t>
            </a:r>
            <a:endParaRPr lang="en-US" sz="1084" dirty="0"/>
          </a:p>
        </p:txBody>
      </p:sp>
      <p:sp>
        <p:nvSpPr>
          <p:cNvPr id="15" name="Text 5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приходить вовремя и соблюдать договорённости показывает уважение к другим людям и к общему процессу. В большинстве профессий это влияет на доверие к сотруднику с первых дней.
</a:t>
            </a:r>
            <a:endParaRPr lang="en-US" sz="1191" dirty="0"/>
          </a:p>
        </p:txBody>
      </p:sp>
      <p:sp>
        <p:nvSpPr>
          <p:cNvPr id="16" name="Text 6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3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проекты учат слушать других, распределять роли и принимать общие решения. Такие навыки особенно нужны там, где результат зависит от взаимодействия нескольких специалистов.
</a:t>
            </a:r>
            <a:endParaRPr lang="en-US" sz="11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187737"/>
            <a:ext cx="3848986" cy="183958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Questions for career choice: вопросы для самоопределения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помогают проверить, насколько выбранная профессия действительно соответствует вашим интересам, возможностям и ожиданиям.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переводят абстрактный интерес в конкретные критерии выбора и помогают увидеть, какая профессия подходит вам по мотивации и реальным ресурсам.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Unit 2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профессиональные планы со временем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0886" y="3467970"/>
            <a:ext cx="1658353" cy="1141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 выбирает широкую сферу: гуманитарную, техническую, естественно-научную или социальную. На этом этапе важнее понять свои склонности, чем сразу назвать точную должность.
</a:t>
            </a:r>
            <a:endParaRPr lang="en-US" sz="1233" dirty="0"/>
          </a:p>
        </p:txBody>
      </p:sp>
      <p:sp>
        <p:nvSpPr>
          <p:cNvPr id="11" name="Text 3"/>
          <p:cNvSpPr txBox="1"/>
          <p:nvPr/>
        </p:nvSpPr>
        <p:spPr>
          <a:xfrm>
            <a:off x="2537644" y="1654222"/>
            <a:ext cx="1709190" cy="10486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Проба и сравнение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курсов, проектов и разговоров со специалистами появляются первые сравнения разных профессий. Интересы уточняются, а некоторые варианты естественно отпадают.
</a:t>
            </a:r>
            <a:endParaRPr lang="en-US" sz="1202" dirty="0"/>
          </a:p>
        </p:txBody>
      </p:sp>
      <p:sp>
        <p:nvSpPr>
          <p:cNvPr id="12" name="Text 4"/>
          <p:cNvSpPr txBox="1"/>
          <p:nvPr/>
        </p:nvSpPr>
        <p:spPr>
          <a:xfrm>
            <a:off x="4579125" y="3467970"/>
            <a:ext cx="1658353" cy="1141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Конкретный маршрут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выбираются экзамены, профиль обучения, колледж или вуз. Решение становится более точным, потому что уже видно, какие требования и навыки действительно нужны.
</a:t>
            </a:r>
            <a:endParaRPr lang="en-US" sz="1218" dirty="0"/>
          </a:p>
        </p:txBody>
      </p:sp>
      <p:sp>
        <p:nvSpPr>
          <p:cNvPr id="13" name="Text 5"/>
          <p:cNvSpPr txBox="1"/>
          <p:nvPr/>
        </p:nvSpPr>
        <p:spPr>
          <a:xfrm>
            <a:off x="6884154" y="1654222"/>
            <a:ext cx="1709190" cy="10486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Корректировка цели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опыт может изменить план, и это нормально. Уточнение профессии показывает не ошибку, а более зрелое понимание себя и рынка труда.
</a:t>
            </a:r>
            <a:endParaRPr lang="en-US" sz="127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Дрим-джоб начинается с реальной 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«The job of your dreams» становится осознанным выбором только тогда, когда интерес совпадает со способностями и спросом. Чем раньше старшеклассник проверяет гипотезы практикой, тем увереннее строит свой маршрут.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2026-05-31T17:48:33Z</dcterms:created>
  <dcterms:modified xsi:type="dcterms:W3CDTF">2026-05-31T17:48:33Z</dcterms:modified>
</cp:coreProperties>
</file>