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Исламский мир: единство и многообразие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1,9 млрд мусульман объединяет вера и общие обряды — от Северной Африки до Юго-Восточной Азии.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4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корни и современный масштаб исламского мира
</a:t>
            </a:r>
            <a:endParaRPr lang="en-US" sz="1704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Возникнув в VII веке в Мекке, ислам быстро распространился через торговлю, переселения и завоевания. Сегодня мусульмане составляют большинство во многих странах Азии и Африки, а крупнейшие сообщества — в Индонезии, Пакистане, Индии, Бангладеш, Нигерии и Египте.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столпов ислама как основа общности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Шахада выражает признание единобожия и пророческой миссии Мухаммада, превращая веру в личное и общественное основание. Она задаёт ориентир для всей дальнейшей религиозной жизни.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Намаз закрепляет регулярный ритм молитвы и повседневную дисциплину, помогая удерживать связь с духовным смыслом дня. Молитвенная практика структурирует время и поведение.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Закят, пост в Рамадан и хадж к Каабе формируют разные стороны общности: заботу о нуждающихся, самоконтроль и память об откровении. Хадж объединяет мусульман независимо от языка и происхождения.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1572648"/>
            <a:ext cx="4048200" cy="2583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4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мусульманские страны мира по численности населения
</a:t>
            </a:r>
            <a:endParaRPr lang="en-US" sz="184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Pew Research Center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крупнейших мусульманских стран показывает, что демографический вес исламского мира сосредоточен прежде всего в Южной и Юго-Восточной Азии.
</a:t>
            </a:r>
            <a:endParaRPr lang="en-US" sz="1772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мусульманские сообщества находятся не только на Ближнем Востоке: основной масштаб — в Азии и Африке, что подчёркивает глобальность ислама.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Арабский язык и многоязычие исламского мира
</a:t>
            </a:r>
            <a:endParaRPr lang="en-US" sz="1767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Арабский язык сохраняет особый сакральный статус: именно на нём читают Коран, произносят молитвы и совершают религиозное чтение. Поэтому во многих странах изучение арабского связано с доступом к тексту и смыслу.
</a:t>
            </a:r>
            <a:endParaRPr lang="en-US" sz="1427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Сакральная роль арабского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ислам существует в десятках крупных языковых сред: урду, турецком, персидском, малайском, индонезийском, суахили, хауса, бенгальском и других. В результате религиозная жизнь объединяет людей через веру, но ведётся на разных языках повседневности, образования и культуры.
</a:t>
            </a:r>
            <a:endParaRPr lang="en-US" sz="1223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ислама на десятках языков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мусульманского населения по регионам мира
</a:t>
            </a:r>
            <a:endParaRPr lang="en-US" sz="2227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— глобальная религия: крупные массы верующих есть в нескольких частях света. Миграции усиливают международный характер религиозной жизни.
</a:t>
            </a:r>
            <a:endParaRPr lang="en-US" sz="147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региональные оценки, использованные в подготовке презентации по данным исследовательских обзоров (детальные доли в источнике уточняются).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демографический центр ислама давно смещён за пределы Аравийского полуострова. Это видно по преобладанию стран Азии.
</a:t>
            </a:r>
            <a:endParaRPr lang="en-US" sz="147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85–90%
</a:t>
            </a:r>
            <a:pPr algn="ctr" indent="0" marL="0">
              <a:lnSpc>
                <a:spcPct val="100000"/>
              </a:lnSpc>
              <a:buNone/>
            </a:pPr>
            <a:r>
              <a:rPr lang="en-US" sz="218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суннитов определяет общую тональность религиозной картины в большинстве стран
</a:t>
            </a:r>
            <a:pPr algn="ctr" indent="0" marL="0">
              <a:lnSpc>
                <a:spcPct val="100000"/>
              </a:lnSpc>
              <a:buNone/>
            </a:pPr>
            <a:r>
              <a:rPr lang="en-US" sz="218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оценки в исследованиях по религиозной демографии (например, Pew Research Center); диапазон отражает различия методик подсчёта.
</a:t>
            </a:r>
            <a:endParaRPr lang="en-US" sz="3210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85–90% мусульман мира относятся к суннитскому направлению, поэтому именно суннитская традиция заметнее всего влияет на повседневные формы исламской религиозности.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разнообразие исламского мира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развития: от исторического распространения к различным социальным формам религиозной жизни
</a:t>
            </a:r>
            <a:endParaRPr lang="en-US" sz="1303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суннитские правовые школы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мазхаба — ханафитский, маликитский, шафиитский и ханбалитский — различаются подходами к толкованию Корана, Сунны и юридических прецедентов. Так формировались традиции правоприменения.
</a:t>
            </a:r>
            <a:endParaRPr lang="en-US" sz="1545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школы складывались в VIII–IX веках и стали основой суннитского права в разных регионах. Поэтому местная практика и культура оказывали заметное влияние на детали религиозной жизни.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Ханафитский мазхаб распространён в Турции, Центральной Азии и Южной Азии; маликитский — в Северной и Западной Африке; шафиитский — в Восточной Африке и Юго-Восточной Азии; ханбалитский — прежде всего в Аравии.
</a:t>
            </a:r>
            <a:endParaRPr lang="en-US" sz="1545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чаще всего касаются вопросов обряда и правовых норм, а не базовых положений вероучения. Это помогает понять, как единство идей сочетается с разнообразием традиций.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Шиитская традиция и ее крупнейшие центры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Иран и Ирак особенно заметны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Иране и Ираке шиитское население особенно велико, и именно здесь религиозные институты играют заметную роль в общественной жизни. Истории, связанные с традициями образования и общинной памятью, хорошо «читаются» через региональные практики.
</a:t>
            </a:r>
            <a:endParaRPr lang="en-US" sz="1139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Наджаф и Кербела как точки духовного притяжения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трагедии Кербелы в 680 году остаётся центром шиитской религиозной культуры и влияет на способы выражать веру. Наджаф и Кербела часто выступают символическими ориентирами, объединяя верующих из разных стран.
</a:t>
            </a:r>
            <a:endParaRPr lang="en-US" sz="1139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Зейдиты и исмаилиты: шире чем один маршрут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двунадесятников, существуют и другие традиции, включая исмаилитов и зейдитов. Их историческое присутствие особенно заметно в отдельных регионах, поэтому карта шиитского мира воспринимается как многослойная и неоднородная.
</a:t>
            </a:r>
            <a:endParaRPr lang="en-US" sz="1139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структура мусульманского мира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наглядно показывает, что различия касаются прежде всего религиозной традиции, но не разрушают общий «каркас» исламской веры и практики.
</a:t>
            </a:r>
            <a:endParaRPr lang="en-US" sz="147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по распределению направлений: сунниты 85–90%, шииты 10–15% (см. Pew Research Center). Доли ибадитов и прочих представлены как качественно «малы», точные величины в открытых сводках часто не фиксируются. Дата обращения: 2026-05-11.
</a:t>
            </a:r>
            <a:endParaRPr lang="en-US" sz="822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Суннитское большинство определяет общую рамку религиозной жизни во многих странах, а шиитские общины формируют устойчивые культурные и образовательные центры в ряде регионов.
</a:t>
            </a:r>
            <a:endParaRPr lang="en-US" sz="1292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963" y="1317313"/>
            <a:ext cx="764925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2787" y="1398162"/>
            <a:ext cx="891000" cy="71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97399" y="1358413"/>
            <a:ext cx="891000" cy="79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9662" y="1398013"/>
            <a:ext cx="891000" cy="712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01950" y="1398013"/>
            <a:ext cx="891000" cy="712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7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повседневности: общие нормы и региональные различия
</a:t>
            </a:r>
            <a:endParaRPr lang="en-US" sz="1877" dirty="0"/>
          </a:p>
        </p:txBody>
      </p:sp>
      <p:sp>
        <p:nvSpPr>
          <p:cNvPr id="14" name="Text 1"/>
          <p:cNvSpPr txBox="1"/>
          <p:nvPr/>
        </p:nvSpPr>
        <p:spPr>
          <a:xfrm>
            <a:off x="495125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быт вокруг халяля
</a:t>
            </a:r>
            <a:pPr algn="ctr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обществах халяль задаёт ориентиры для покупки продуктов, семейных застолий и праздничных меню. При этом кухни сильно различаются: от турецких блюд до индонезийских специй и африканских способов приготовления.
</a:t>
            </a:r>
            <a:endParaRPr lang="en-US" sz="1069" dirty="0"/>
          </a:p>
        </p:txBody>
      </p:sp>
      <p:sp>
        <p:nvSpPr>
          <p:cNvPr id="15" name="Text 2"/>
          <p:cNvSpPr txBox="1"/>
          <p:nvPr/>
        </p:nvSpPr>
        <p:spPr>
          <a:xfrm>
            <a:off x="2175438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Скромность в одежде и норма поведения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скромности помогают выстраивать общие представления о допустимом облике в школе, на работе и в публичных местах. Но конкретные стили и ткани заметно меняются: арабский, персидский и южноазиатский гардероб не одинаковы.
</a:t>
            </a:r>
            <a:endParaRPr lang="en-US" sz="1005" dirty="0"/>
          </a:p>
        </p:txBody>
      </p:sp>
      <p:sp>
        <p:nvSpPr>
          <p:cNvPr id="16" name="Text 3"/>
          <p:cNvSpPr txBox="1"/>
          <p:nvPr/>
        </p:nvSpPr>
        <p:spPr>
          <a:xfrm>
            <a:off x="38553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брак и похоронные традиции
</a:t>
            </a:r>
            <a:pPr algn="ctr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регионах схожи общие ритуалы брака и прощания с умершими, а также уважение к семейным ролям и старшим. Различия проявляются в обрядах, форме церемоний и локальных символах поддержки и памяти.
</a:t>
            </a:r>
            <a:endParaRPr lang="en-US" sz="1069" dirty="0"/>
          </a:p>
        </p:txBody>
      </p:sp>
      <p:sp>
        <p:nvSpPr>
          <p:cNvPr id="17" name="Text 4"/>
          <p:cNvSpPr txBox="1"/>
          <p:nvPr/>
        </p:nvSpPr>
        <p:spPr>
          <a:xfrm>
            <a:off x="55579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мечетей, рынков и учебных мест
</a:t>
            </a:r>
            <a:pPr algn="ct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Мечети, базары, медресе и городские пространства часто становятся центрами общинной жизни, где встречаются религиозные и социальные практики. Их ежедневная «архитектура» отличается по регионам: планировка, декор и ритм посещений неодинаковы.
</a:t>
            </a:r>
            <a:endParaRPr lang="en-US" sz="969" dirty="0"/>
          </a:p>
        </p:txBody>
      </p:sp>
      <p:sp>
        <p:nvSpPr>
          <p:cNvPr id="18" name="Text 5"/>
          <p:cNvSpPr txBox="1"/>
          <p:nvPr/>
        </p:nvSpPr>
        <p:spPr>
          <a:xfrm>
            <a:off x="72605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архитектура и культурные «голоса»
</a:t>
            </a:r>
            <a:pPr algn="ctr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религиозный фундамент может выражаться в разных художественных традициях. Музыка, орнамент, архитектурные формы и костюм формируют узнаваемые региональные стили, от северной Африки до Дальнего Востока.
</a:t>
            </a:r>
            <a:endParaRPr lang="en-US" sz="1021" dirty="0"/>
          </a:p>
        </p:txBody>
      </p:sp>
      <p:sp>
        <p:nvSpPr>
          <p:cNvPr id="19" name="Text 6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2260" y="1230400"/>
            <a:ext cx="2734130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9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религиозные практики и местные особенности
</a:t>
            </a:r>
            <a:endParaRPr lang="en-US" sz="2339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показывает: обязательные религиозные действия сохраняют общий смысл, а «как именно» зависит от географии, календаря и местных социальных институтов.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по исламским обычаям и региональным традициям (конкретные методики варьируются в разных справочниках).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страны объединяет общее ядро обязательных практик, но способы их исполнения и праздничная «среда» складываются исторически и зависят от местных условий.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Наука, образование и вклад исламской цивилизации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265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VIII–IX века
</a:t>
            </a:r>
            <a:pPr algn="l" indent="0" marL="0">
              <a:lnSpc>
                <a:spcPct val="100000"/>
              </a:lnSpc>
              <a:buNone/>
            </a:pPr>
            <a:r>
              <a:rPr lang="en-US" sz="56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крупных центрах формировались школы знания: развивались математика и медицина, уточнялись методы наблюдений. На языки науки активно переводили и перерабатывали более ранние тексты.
</a:t>
            </a:r>
            <a:endParaRPr lang="en-US" sz="1295" dirty="0"/>
          </a:p>
        </p:txBody>
      </p:sp>
      <p:sp>
        <p:nvSpPr>
          <p:cNvPr id="11" name="Text 3"/>
          <p:cNvSpPr txBox="1"/>
          <p:nvPr/>
        </p:nvSpPr>
        <p:spPr>
          <a:xfrm>
            <a:off x="24532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IX–XI века
</a:t>
            </a:r>
            <a:pPr algn="l" indent="0" marL="0">
              <a:lnSpc>
                <a:spcPct val="100000"/>
              </a:lnSpc>
              <a:buNone/>
            </a:pPr>
            <a:r>
              <a:rPr lang="en-US" sz="56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Аль-Хорезми связал вычислительную традицию с идеями алгебры; в образовании укреплялись библиотеки и преподавание. Одновременно усилилась систематизация медицинских знаний.
</a:t>
            </a:r>
            <a:endParaRPr lang="en-US" sz="1295" dirty="0"/>
          </a:p>
        </p:txBody>
      </p:sp>
      <p:sp>
        <p:nvSpPr>
          <p:cNvPr id="12" name="Text 4"/>
          <p:cNvSpPr txBox="1"/>
          <p:nvPr/>
        </p:nvSpPr>
        <p:spPr>
          <a:xfrm>
            <a:off x="44799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XI–XII века
</a:t>
            </a:r>
            <a:pPr algn="l" indent="0" marL="0">
              <a:lnSpc>
                <a:spcPct val="100000"/>
              </a:lnSpc>
              <a:buNone/>
            </a:pPr>
            <a:r>
              <a:rPr lang="en-US" sz="60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Ибн Сина развивал влиятельные медицинские труды, а Ибн Рушд поддерживал философские дискуссии. Обсерватории и картографические проекты объединяли практику и теорию.
</a:t>
            </a:r>
            <a:endParaRPr lang="en-US" sz="1373" dirty="0"/>
          </a:p>
        </p:txBody>
      </p:sp>
      <p:sp>
        <p:nvSpPr>
          <p:cNvPr id="13" name="Text 5"/>
          <p:cNvSpPr txBox="1"/>
          <p:nvPr/>
        </p:nvSpPr>
        <p:spPr>
          <a:xfrm>
            <a:off x="65066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XIII век и далее
</a:t>
            </a:r>
            <a:pPr algn="l" indent="0" marL="0">
              <a:lnSpc>
                <a:spcPct val="100000"/>
              </a:lnSpc>
              <a:buNone/>
            </a:pPr>
            <a:r>
              <a:rPr lang="en-US" sz="56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распространялись через переводы и образовательные практики. Европейская университетская традиция частично опиралась на переведённые работы и наследие исламских школ.
</a:t>
            </a:r>
            <a:endParaRPr lang="en-US" sz="129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3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центры исламской культуры по эпохам
</a:t>
            </a:r>
            <a:endParaRPr lang="en-US" sz="2363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последовательность центров показывает плавный переход ролей в регионе влияния без полного «обрыва» культурной линии.
</a:t>
            </a:r>
            <a:endParaRPr lang="en-US" sz="147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историческая реконструкция по ключевым периодам влияния (ранний Халифат, Аббасиды, мусульманская Испания, Средняя Азия, мамлюкский Египет, Османская империя, Делийский султанат/Могольская Индия, модерная Индонезия). Дата обращения: 2026-05-11.
</a:t>
            </a:r>
            <a:endParaRPr lang="en-US" sz="822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смене политических столиц культурная преемственность сохранялась: книжные традиции, архитектурные формы и учебные практики переносились в новые центры.
</a:t>
            </a:r>
            <a:endParaRPr lang="en-US" sz="1292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332" y="545200"/>
            <a:ext cx="8101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государства и место ислама в политике
</a:t>
            </a:r>
            <a:endParaRPr lang="en-US" sz="2346" dirty="0"/>
          </a:p>
        </p:txBody>
      </p:sp>
      <p:sp>
        <p:nvSpPr>
          <p:cNvPr id="8" name="Text 1"/>
          <p:cNvSpPr txBox="1"/>
          <p:nvPr/>
        </p:nvSpPr>
        <p:spPr>
          <a:xfrm>
            <a:off x="5232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3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странах степень связи религии и государства различается заметно. В одних религиозные нормы формируют правовую систему напрямую, в других доминируют светские институты и отдельные формы культурного влияния.
</a:t>
            </a:r>
            <a:endParaRPr lang="en-US" sz="1563" dirty="0"/>
          </a:p>
        </p:txBody>
      </p:sp>
      <p:sp>
        <p:nvSpPr>
          <p:cNvPr id="9" name="Text 2"/>
          <p:cNvSpPr txBox="1"/>
          <p:nvPr/>
        </p:nvSpPr>
        <p:spPr>
          <a:xfrm>
            <a:off x="2623500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Саудовская Аравия строит правовую систему на основе шариата; это означает тесную связь религиозных предписаний с государственными решениями и регулированием общественной жизни.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23768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Турция развивает светскую модель государства, а Иран сочетает республиканские институты с религиозным руководством. В каждом варианте меняется роль духовных структур в управлении и образовании.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8240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Индонезия представляет крупнейшую мусульманскую демократию, а Марокко и Сенегал показывают собственные способы взаимодействия власти и религии. На различия влияют колониальное наследие и реформы XIX–XX веков.
</a:t>
            </a:r>
            <a:endParaRPr lang="en-US" sz="152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66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и разнообразие в современном мусульманском обществе
</a:t>
            </a:r>
            <a:endParaRPr lang="en-US" sz="1866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изменений идентичности: от общих оснований веры к новым социальным условиям и формам самовыражения.
</a:t>
            </a:r>
            <a:endParaRPr lang="en-US" sz="1179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Мусульманские диаспоры в Европе и Северной Америке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мусульманские общины сложились во Франции, Германии, Великобритании, США и Канаде. Их рост связан с послевоенной миграцией, трудовой мобильностью, семейным переселением и появлением поколений, родившихся уже здесь.
</a:t>
            </a:r>
            <a:endParaRPr lang="en-US" sz="1568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странах религиозная жизнь поддерживается мечетями, исламскими культурными центрами, религиозными школами и молодежными организациями. Это помогает сохранять традиции и одновременно налаживать диалог с обществом вокруг.
</a:t>
            </a:r>
            <a:endParaRPr lang="en-US" sz="1568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мусульман разных стран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показывает: ключевые элементы идентичности взаимосвязаны и действуют как «каркас», вокруг которого разворачиваются региональные культурные отличия.
</a:t>
            </a:r>
            <a:endParaRPr lang="en-US" sz="1345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исламским верованиям и практикам (школьное учебное представление о ключевых элементах). Дата обращения: 2026-05-11.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языки и правовые практики различаются, общий набор религиозных смыслов поддерживает чувство принадлежности и устойчивость сообщества.
</a:t>
            </a:r>
            <a:endParaRPr lang="en-US" sz="147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14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исламский мир как единое пространство множества культур
</a:t>
            </a:r>
            <a:pPr algn="ctr" indent="0" marL="0">
              <a:lnSpc>
                <a:spcPct val="100000"/>
              </a:lnSpc>
              <a:buNone/>
            </a:pPr>
            <a:r>
              <a:rPr lang="en-US" sz="315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Исламский мир объединён верой, Кораном, ключевыми обрядами и памятью о ранней истории религии. Его многообразие рождается географией, языками и местными традициями, а сила цивилизации — в способности сохранять единство основ.
</a:t>
            </a:r>
            <a:endParaRPr lang="en-US" sz="414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2026-05-11T13:49:38Z</dcterms:created>
  <dcterms:modified xsi:type="dcterms:W3CDTF">2026-05-11T13:49:38Z</dcterms:modified>
</cp:coreProperties>
</file>