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jpeg"/><Relationship Id="rId3" Type="http://schemas.openxmlformats.org/officeDocument/2006/relationships/image" Target="../media/image-1-3.png"/><Relationship Id="rId4" Type="http://schemas.openxmlformats.org/officeDocument/2006/relationships/image" Target="../media/image-1-4.png"/><Relationship Id="rId5" Type="http://schemas.openxmlformats.org/officeDocument/2006/relationships/slideLayout" Target="../slideLayouts/slideLayout1.xml"/><Relationship Id="rId6"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jpeg"/><Relationship Id="rId3" Type="http://schemas.openxmlformats.org/officeDocument/2006/relationships/image" Target="../media/image-2-3.png"/><Relationship Id="rId4" Type="http://schemas.openxmlformats.org/officeDocument/2006/relationships/image" Target="../media/image-2-4.png"/><Relationship Id="rId5" Type="http://schemas.openxmlformats.org/officeDocument/2006/relationships/slideLayout" Target="../slideLayouts/slideLayout1.xml"/><Relationship Id="rId6"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image" Target="../media/image-3-7.png"/><Relationship Id="rId8" Type="http://schemas.openxmlformats.org/officeDocument/2006/relationships/image" Target="../media/image-3-8.png"/><Relationship Id="rId9" Type="http://schemas.openxmlformats.org/officeDocument/2006/relationships/image" Target="../media/image-3-9.png"/><Relationship Id="rId10" Type="http://schemas.openxmlformats.org/officeDocument/2006/relationships/image" Target="../media/image-3-10.png"/><Relationship Id="rId11" Type="http://schemas.openxmlformats.org/officeDocument/2006/relationships/image" Target="../media/image-3-11.png"/><Relationship Id="rId12" Type="http://schemas.openxmlformats.org/officeDocument/2006/relationships/image" Target="../media/image-3-12.png"/><Relationship Id="rId13" Type="http://schemas.openxmlformats.org/officeDocument/2006/relationships/slideLayout" Target="../slideLayouts/slideLayout1.xml"/><Relationship Id="rId1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slideLayout" Target="../slideLayouts/slideLayout1.xml"/><Relationship Id="rId6"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image" Target="../media/image-5-4.jpeg"/><Relationship Id="rId5" Type="http://schemas.openxmlformats.org/officeDocument/2006/relationships/image" Target="../media/image-5-5.jpeg"/><Relationship Id="rId6" Type="http://schemas.openxmlformats.org/officeDocument/2006/relationships/image" Target="../media/image-5-6.jpeg"/><Relationship Id="rId7" Type="http://schemas.openxmlformats.org/officeDocument/2006/relationships/image" Target="../media/image-5-7.png"/><Relationship Id="rId8" Type="http://schemas.openxmlformats.org/officeDocument/2006/relationships/slideLayout" Target="../slideLayouts/slideLayout1.xml"/><Relationship Id="rId9"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slideLayout" Target="../slideLayouts/slideLayout1.xml"/><Relationship Id="rId6"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image" Target="../media/image-7-5.png"/><Relationship Id="rId6" Type="http://schemas.openxmlformats.org/officeDocument/2006/relationships/image" Target="../media/image-7-6.png"/><Relationship Id="rId7" Type="http://schemas.openxmlformats.org/officeDocument/2006/relationships/slideLayout" Target="../slideLayouts/slideLayout1.xml"/><Relationship Id="rId8"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slideLayout" Target="../slideLayouts/slideLayout1.xml"/><Relationship Id="rId6"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image" Target="../media/image-9-6.png"/><Relationship Id="rId7" Type="http://schemas.openxmlformats.org/officeDocument/2006/relationships/image" Target="../media/image-9-7.png"/><Relationship Id="rId8" Type="http://schemas.openxmlformats.org/officeDocument/2006/relationships/slideLayout" Target="../slideLayouts/slideLayout1.xml"/><Relationship Id="rId9"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slideLayout" Target="../slideLayouts/slideLayout1.xml"/><Relationship Id="rId5"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jpeg"/><Relationship Id="rId5" Type="http://schemas.openxmlformats.org/officeDocument/2006/relationships/image" Target="../media/image-11-5.png"/><Relationship Id="rId6" Type="http://schemas.openxmlformats.org/officeDocument/2006/relationships/image" Target="../media/image-11-6.png"/><Relationship Id="rId7" Type="http://schemas.openxmlformats.org/officeDocument/2006/relationships/image" Target="../media/image-11-7.jpeg"/><Relationship Id="rId8" Type="http://schemas.openxmlformats.org/officeDocument/2006/relationships/image" Target="../media/image-11-8.png"/><Relationship Id="rId9" Type="http://schemas.openxmlformats.org/officeDocument/2006/relationships/image" Target="../media/image-11-9.png"/><Relationship Id="rId10" Type="http://schemas.openxmlformats.org/officeDocument/2006/relationships/image" Target="../media/image-11-10.jpeg"/><Relationship Id="rId11" Type="http://schemas.openxmlformats.org/officeDocument/2006/relationships/image" Target="../media/image-11-11.png"/><Relationship Id="rId12" Type="http://schemas.openxmlformats.org/officeDocument/2006/relationships/slideLayout" Target="../slideLayouts/slideLayout1.xml"/><Relationship Id="rId13"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slideLayout" Target="../slideLayouts/slideLayout1.xml"/><Relationship Id="rId6"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image" Target="../media/image-13-5.png"/><Relationship Id="rId6" Type="http://schemas.openxmlformats.org/officeDocument/2006/relationships/image" Target="../media/image-13-6.png"/><Relationship Id="rId7" Type="http://schemas.openxmlformats.org/officeDocument/2006/relationships/image" Target="../media/image-13-7.png"/><Relationship Id="rId8" Type="http://schemas.openxmlformats.org/officeDocument/2006/relationships/slideLayout" Target="../slideLayouts/slideLayout1.xml"/><Relationship Id="rId9"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slideLayout" Target="../slideLayouts/slideLayout1.xml"/><Relationship Id="rId5"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slideLayout" Target="../slideLayouts/slideLayout1.xml"/><Relationship Id="rId5"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image" Target="../media/image-16-5.png"/><Relationship Id="rId6" Type="http://schemas.openxmlformats.org/officeDocument/2006/relationships/image" Target="../media/image-16-6.png"/><Relationship Id="rId7" Type="http://schemas.openxmlformats.org/officeDocument/2006/relationships/slideLayout" Target="../slideLayouts/slideLayout1.xml"/><Relationship Id="rId8"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jpeg"/><Relationship Id="rId5" Type="http://schemas.openxmlformats.org/officeDocument/2006/relationships/image" Target="../media/image-17-5.jpeg"/><Relationship Id="rId6" Type="http://schemas.openxmlformats.org/officeDocument/2006/relationships/image" Target="../media/image-17-6.jpeg"/><Relationship Id="rId7" Type="http://schemas.openxmlformats.org/officeDocument/2006/relationships/image" Target="../media/image-17-7.png"/><Relationship Id="rId8" Type="http://schemas.openxmlformats.org/officeDocument/2006/relationships/slideLayout" Target="../slideLayouts/slideLayout1.xml"/><Relationship Id="rId9"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slideLayout" Target="../slideLayouts/slideLayout1.xml"/><Relationship Id="rId6"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image" Target="../media/image-19-6.png"/><Relationship Id="rId7" Type="http://schemas.openxmlformats.org/officeDocument/2006/relationships/slideLayout" Target="../slideLayouts/slideLayout1.xml"/><Relationship Id="rId8"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slideLayout" Target="../slideLayouts/slideLayout1.xml"/><Relationship Id="rId4"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08725" y="486223"/>
            <a:ext cx="8731800" cy="4382954"/>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491325" y="1116725"/>
            <a:ext cx="4058700" cy="1273800"/>
          </a:xfrm>
          <a:prstGeom prst="rect">
            <a:avLst/>
          </a:prstGeom>
          <a:noFill/>
          <a:ln/>
        </p:spPr>
        <p:txBody>
          <a:bodyPr wrap="square" lIns="0" tIns="0" rIns="0" bIns="0" rtlCol="0" anchor="ctr"/>
          <a:lstStyle/>
          <a:p>
            <a:pPr algn="l" indent="0" marL="0">
              <a:lnSpc>
                <a:spcPct val="100000"/>
              </a:lnSpc>
              <a:buNone/>
            </a:pPr>
            <a:r>
              <a:rPr lang="en-US" sz="2600" b="1" dirty="0">
                <a:solidFill>
                  <a:srgbClr val="000000"/>
                </a:solidFill>
                <a:latin typeface="Arial" pitchFamily="34" charset="0"/>
                <a:ea typeface="Arial" pitchFamily="34" charset="-122"/>
                <a:cs typeface="Arial" pitchFamily="34" charset="-120"/>
              </a:rPr>
              <a:t>Module 4. Healthy mind, healthy body
</a:t>
            </a:r>
            <a:endParaRPr lang="en-US" sz="2600" dirty="0"/>
          </a:p>
        </p:txBody>
      </p:sp>
      <p:sp>
        <p:nvSpPr>
          <p:cNvPr id="7" name="Text 1"/>
          <p:cNvSpPr txBox="1"/>
          <p:nvPr/>
        </p:nvSpPr>
        <p:spPr>
          <a:xfrm>
            <a:off x="1442950" y="2852525"/>
            <a:ext cx="4058700" cy="1273800"/>
          </a:xfrm>
          <a:prstGeom prst="rect">
            <a:avLst/>
          </a:prstGeom>
          <a:noFill/>
          <a:ln/>
        </p:spPr>
        <p:txBody>
          <a:bodyPr wrap="square" lIns="0" tIns="0" rIns="0" bIns="0" rtlCol="0" anchor="ctr"/>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How daily habits shape health, mood, and learning.
</a:t>
            </a:r>
            <a:endParaRPr lang="en-US" sz="1200" dirty="0"/>
          </a:p>
        </p:txBody>
      </p:sp>
      <p:sp>
        <p:nvSpPr>
          <p:cNvPr id="8" name="Text 2"/>
          <p:cNvSpPr txBox="1"/>
          <p:nvPr/>
        </p:nvSpPr>
        <p:spPr>
          <a:xfrm>
            <a:off x="208725" y="235275"/>
            <a:ext cx="4219800" cy="135000"/>
          </a:xfrm>
          <a:prstGeom prst="rect">
            <a:avLst/>
          </a:prstGeom>
          <a:noFill/>
          <a:ln/>
        </p:spPr>
        <p:txBody>
          <a:bodyPr wrap="square" lIns="0" tIns="0" rIns="0" bIns="0" rtlCol="0" anchor="ctr"/>
          <a:lstStyle/>
          <a:p>
            <a:pPr algn="l" indent="0" marL="0">
              <a:lnSpc>
                <a:spcPct val="115000"/>
              </a:lnSpc>
              <a:buNone/>
            </a:pPr>
            <a:r>
              <a:rPr lang="en-US" sz="700" dirty="0">
                <a:solidFill>
                  <a:srgbClr val="FFFFFF"/>
                </a:solidFill>
                <a:latin typeface="Arial" pitchFamily="34" charset="0"/>
                <a:ea typeface="Arial" pitchFamily="34" charset="-122"/>
                <a:cs typeface="Arial" pitchFamily="34" charset="-120"/>
              </a:rPr>
              <a:t>
</a:t>
            </a:r>
            <a:endParaRPr lang="en-US" sz="7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709350" y="787013"/>
            <a:ext cx="4177800" cy="2966075"/>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431038" y="785650"/>
            <a:ext cx="3789300" cy="1115400"/>
          </a:xfrm>
          <a:prstGeom prst="rect">
            <a:avLst/>
          </a:prstGeom>
          <a:noFill/>
          <a:ln/>
        </p:spPr>
        <p:txBody>
          <a:bodyPr wrap="square" lIns="0" tIns="0" rIns="0" bIns="0" rtlCol="0" anchor="ctr"/>
          <a:lstStyle/>
          <a:p>
            <a:pPr algn="l" indent="0" marL="0">
              <a:lnSpc>
                <a:spcPct val="100000"/>
              </a:lnSpc>
              <a:buNone/>
            </a:pPr>
            <a:r>
              <a:rPr lang="en-US" sz="2200" b="1" dirty="0">
                <a:solidFill>
                  <a:srgbClr val="000000"/>
                </a:solidFill>
                <a:latin typeface="Arial" pitchFamily="34" charset="0"/>
                <a:ea typeface="Arial" pitchFamily="34" charset="-122"/>
                <a:cs typeface="Arial" pitchFamily="34" charset="-120"/>
              </a:rPr>
              <a:t>Why this topic matters in Grade 7 English
</a:t>
            </a:r>
            <a:endParaRPr lang="en-US" sz="2200" dirty="0"/>
          </a:p>
        </p:txBody>
      </p:sp>
      <p:sp>
        <p:nvSpPr>
          <p:cNvPr id="7" name="Text 1"/>
          <p:cNvSpPr txBox="1"/>
          <p:nvPr/>
        </p:nvSpPr>
        <p:spPr>
          <a:xfrm>
            <a:off x="1547825" y="2989950"/>
            <a:ext cx="3968700" cy="1328100"/>
          </a:xfrm>
          <a:prstGeom prst="rect">
            <a:avLst/>
          </a:prstGeom>
          <a:noFill/>
          <a:ln/>
        </p:spPr>
        <p:txBody>
          <a:bodyPr wrap="square" lIns="0" tIns="0" rIns="0" bIns="0" rtlCol="0" anchor="t"/>
          <a:lstStyle/>
          <a:p>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This topic helps students describe real life with simple full sentences: sleep, food, exercise, mood, and daily routines at school and at home. It also gives useful patterns for speaking about habits and feelings.
</a:t>
            </a:r>
            <a:endParaRPr lang="en-US" sz="1200" dirty="0"/>
          </a:p>
        </p:txBody>
      </p:sp>
      <p:sp>
        <p:nvSpPr>
          <p:cNvPr id="8" name="Text 2"/>
          <p:cNvSpPr txBox="1"/>
          <p:nvPr/>
        </p:nvSpPr>
        <p:spPr>
          <a:xfrm>
            <a:off x="8682225" y="4798650"/>
            <a:ext cx="322200" cy="177600"/>
          </a:xfrm>
          <a:prstGeom prst="rect">
            <a:avLst/>
          </a:prstGeom>
          <a:noFill/>
          <a:ln/>
        </p:spPr>
        <p:txBody>
          <a:bodyPr wrap="square" lIns="0" tIns="0" rIns="0" bIns="0" rtlCol="0" anchor="ctr"/>
          <a:lstStyle/>
          <a:p>
            <a:pPr algn="ctr" indent="0" marL="0">
              <a:lnSpc>
                <a:spcPct val="100000"/>
              </a:lnSpc>
              <a:buNone/>
            </a:pPr>
            <a:r>
              <a:rPr lang="en-US" sz="800" dirty="0">
                <a:solidFill>
                  <a:srgbClr val="FFFFFF"/>
                </a:solidFill>
                <a:latin typeface="Arial" pitchFamily="34" charset="0"/>
                <a:ea typeface="Arial" pitchFamily="34" charset="-122"/>
                <a:cs typeface="Arial" pitchFamily="34" charset="-120"/>
              </a:rPr>
              <a:t>2</a:t>
            </a:r>
            <a:endParaRPr lang="en-US" sz="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175851" y="2055877"/>
            <a:ext cx="241500" cy="1932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2320406" y="2224849"/>
            <a:ext cx="221287" cy="2529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4486469" y="2148098"/>
            <a:ext cx="158062" cy="25290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pic>
        <p:nvPicPr>
          <p:cNvPr id="11" name="Image 9" descr="preencoded.png">    </p:cNvPr>
          <p:cNvPicPr>
            <a:picLocks noChangeAspect="1"/>
          </p:cNvPicPr>
          <p:nvPr/>
        </p:nvPicPr>
        <p:blipFill>
          <a:blip r:embed="rId10"/>
          <a:stretch>
            <a:fillRect/>
          </a:stretch>
        </p:blipFill>
        <p:spPr>
          <a:xfrm>
            <a:off x="6616325" y="2031749"/>
            <a:ext cx="241500" cy="241500"/>
          </a:xfrm>
          <a:prstGeom prst="rect">
            <a:avLst/>
          </a:prstGeom>
        </p:spPr>
      </p:pic>
      <p:pic>
        <p:nvPicPr>
          <p:cNvPr id="12" name="Image 10" descr="preencoded.png">    </p:cNvPr>
          <p:cNvPicPr>
            <a:picLocks noChangeAspect="1"/>
          </p:cNvPicPr>
          <p:nvPr/>
        </p:nvPicPr>
        <p:blipFill>
          <a:blip r:embed="rId11"/>
          <a:stretch>
            <a:fillRect/>
          </a:stretch>
        </p:blipFill>
        <p:spPr>
          <a:xfrm>
            <a:off x="0" y="0"/>
            <a:ext cx="9144000" cy="5143500"/>
          </a:xfrm>
          <a:prstGeom prst="rect">
            <a:avLst/>
          </a:prstGeom>
        </p:spPr>
      </p:pic>
      <p:pic>
        <p:nvPicPr>
          <p:cNvPr id="13" name="Image 11" descr="preencoded.png">    </p:cNvPr>
          <p:cNvPicPr>
            <a:picLocks noChangeAspect="1"/>
          </p:cNvPicPr>
          <p:nvPr/>
        </p:nvPicPr>
        <p:blipFill>
          <a:blip r:embed="rId12"/>
          <a:stretch>
            <a:fillRect/>
          </a:stretch>
        </p:blipFill>
        <p:spPr>
          <a:xfrm>
            <a:off x="5751125" y="3695490"/>
            <a:ext cx="241500" cy="214667"/>
          </a:xfrm>
          <a:prstGeom prst="rect">
            <a:avLst/>
          </a:prstGeom>
        </p:spPr>
      </p:pic>
      <p:sp>
        <p:nvSpPr>
          <p:cNvPr id="14" name="Text 0"/>
          <p:cNvSpPr txBox="1"/>
          <p:nvPr/>
        </p:nvSpPr>
        <p:spPr>
          <a:xfrm>
            <a:off x="8682225" y="4798650"/>
            <a:ext cx="322200" cy="177600"/>
          </a:xfrm>
          <a:prstGeom prst="rect">
            <a:avLst/>
          </a:prstGeom>
          <a:noFill/>
          <a:ln/>
        </p:spPr>
        <p:txBody>
          <a:bodyPr wrap="square" lIns="0" tIns="0" rIns="0" bIns="0" rtlCol="0" anchor="ctr"/>
          <a:lstStyle/>
          <a:p>
            <a:pPr algn="ctr" indent="0" marL="0">
              <a:lnSpc>
                <a:spcPct val="100000"/>
              </a:lnSpc>
              <a:buNone/>
            </a:pPr>
            <a:r>
              <a:rPr lang="en-US" sz="800" dirty="0">
                <a:solidFill>
                  <a:srgbClr val="FFFFFF"/>
                </a:solidFill>
                <a:latin typeface="Arial" pitchFamily="34" charset="0"/>
                <a:ea typeface="Arial" pitchFamily="34" charset="-122"/>
                <a:cs typeface="Arial" pitchFamily="34" charset="-120"/>
              </a:rPr>
              <a:t>3</a:t>
            </a:r>
            <a:endParaRPr lang="en-US" sz="800" dirty="0"/>
          </a:p>
        </p:txBody>
      </p:sp>
      <p:sp>
        <p:nvSpPr>
          <p:cNvPr id="15" name="Text 1"/>
          <p:cNvSpPr txBox="1"/>
          <p:nvPr/>
        </p:nvSpPr>
        <p:spPr>
          <a:xfrm>
            <a:off x="365050" y="628050"/>
            <a:ext cx="6565800" cy="793800"/>
          </a:xfrm>
          <a:prstGeom prst="rect">
            <a:avLst/>
          </a:prstGeom>
          <a:noFill/>
          <a:ln/>
        </p:spPr>
        <p:txBody>
          <a:bodyPr wrap="square" lIns="0" tIns="0" rIns="0" bIns="0" rtlCol="0" anchor="ctr"/>
          <a:lstStyle/>
          <a:p>
            <a:pPr algn="l" indent="0" marL="0">
              <a:lnSpc>
                <a:spcPct val="100000"/>
              </a:lnSpc>
              <a:buNone/>
            </a:pPr>
            <a:r>
              <a:rPr lang="en-US" sz="2246" b="1" dirty="0">
                <a:solidFill>
                  <a:srgbClr val="000000"/>
                </a:solidFill>
                <a:latin typeface="Arial" pitchFamily="34" charset="0"/>
                <a:ea typeface="Arial" pitchFamily="34" charset="-122"/>
                <a:cs typeface="Arial" pitchFamily="34" charset="-120"/>
              </a:rPr>
              <a:t>Core vocabulary for health and daily routine
</a:t>
            </a:r>
            <a:endParaRPr lang="en-US" sz="2246" dirty="0"/>
          </a:p>
        </p:txBody>
      </p:sp>
      <p:sp>
        <p:nvSpPr>
          <p:cNvPr id="16" name="Text 2"/>
          <p:cNvSpPr txBox="1"/>
          <p:nvPr/>
        </p:nvSpPr>
        <p:spPr>
          <a:xfrm>
            <a:off x="455850" y="2026025"/>
            <a:ext cx="1627500" cy="777600"/>
          </a:xfrm>
          <a:prstGeom prst="rect">
            <a:avLst/>
          </a:prstGeom>
          <a:noFill/>
          <a:ln/>
        </p:spPr>
        <p:txBody>
          <a:bodyPr wrap="square" lIns="0" tIns="0" rIns="0" bIns="0" rtlCol="0" anchor="t"/>
          <a:lstStyle/>
          <a:p>
            <a:pPr algn="l" indent="0" marL="0">
              <a:lnSpc>
                <a:spcPct val="115000"/>
              </a:lnSpc>
              <a:buNone/>
            </a:pPr>
            <a:r>
              <a:rPr lang="en-US" sz="743" b="1" dirty="0">
                <a:solidFill>
                  <a:srgbClr val="000000"/>
                </a:solidFill>
                <a:latin typeface="Arial" pitchFamily="34" charset="0"/>
                <a:ea typeface="Arial" pitchFamily="34" charset="-122"/>
                <a:cs typeface="Arial" pitchFamily="34" charset="-120"/>
              </a:rPr>
              <a:t>Sleep and rest
</a:t>
            </a:r>
            <a:pPr algn="l" indent="0" marL="0">
              <a:lnSpc>
                <a:spcPct val="115000"/>
              </a:lnSpc>
              <a:buNone/>
            </a:pPr>
            <a:r>
              <a:rPr lang="en-US" sz="565"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654" dirty="0">
                <a:solidFill>
                  <a:srgbClr val="000000"/>
                </a:solidFill>
                <a:latin typeface="Arial" pitchFamily="34" charset="0"/>
                <a:ea typeface="Arial" pitchFamily="34" charset="-122"/>
                <a:cs typeface="Arial" pitchFamily="34" charset="-120"/>
              </a:rPr>
              <a:t>These words help students talk about recovery and daily rhythm: sleep, rest, tired, sleepy, and energy. They are useful for describing how morning lessons, homework, and evening routines affect the body and mind.
</a:t>
            </a:r>
            <a:endParaRPr lang="en-US" sz="743" dirty="0"/>
          </a:p>
        </p:txBody>
      </p:sp>
      <p:sp>
        <p:nvSpPr>
          <p:cNvPr id="17" name="Text 3"/>
          <p:cNvSpPr txBox="1"/>
          <p:nvPr/>
        </p:nvSpPr>
        <p:spPr>
          <a:xfrm>
            <a:off x="2590200" y="2224850"/>
            <a:ext cx="1627500" cy="777600"/>
          </a:xfrm>
          <a:prstGeom prst="rect">
            <a:avLst/>
          </a:prstGeom>
          <a:noFill/>
          <a:ln/>
        </p:spPr>
        <p:txBody>
          <a:bodyPr wrap="square" lIns="0" tIns="0" rIns="0" bIns="0" rtlCol="0" anchor="t"/>
          <a:lstStyle/>
          <a:p>
            <a:pPr algn="l" indent="0" marL="0">
              <a:lnSpc>
                <a:spcPct val="115000"/>
              </a:lnSpc>
              <a:buNone/>
            </a:pPr>
            <a:r>
              <a:rPr lang="en-US" sz="743" b="1" dirty="0">
                <a:solidFill>
                  <a:srgbClr val="000000"/>
                </a:solidFill>
                <a:latin typeface="Arial" pitchFamily="34" charset="0"/>
                <a:ea typeface="Arial" pitchFamily="34" charset="-122"/>
                <a:cs typeface="Arial" pitchFamily="34" charset="-120"/>
              </a:rPr>
              <a:t>Food and drinks
</a:t>
            </a:r>
            <a:pPr algn="l" indent="0" marL="0">
              <a:lnSpc>
                <a:spcPct val="115000"/>
              </a:lnSpc>
              <a:buNone/>
            </a:pPr>
            <a:r>
              <a:rPr lang="en-US" sz="565"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654" dirty="0">
                <a:solidFill>
                  <a:srgbClr val="000000"/>
                </a:solidFill>
                <a:latin typeface="Arial" pitchFamily="34" charset="0"/>
                <a:ea typeface="Arial" pitchFamily="34" charset="-122"/>
                <a:cs typeface="Arial" pitchFamily="34" charset="-120"/>
              </a:rPr>
              <a:t>Breakfast, lunch, dinner, water, fruit, and vegetables are key words for healthy eating. They help students explain what they eat during the day and why regular meals support concentration and steady energy.
</a:t>
            </a:r>
            <a:endParaRPr lang="en-US" sz="743" dirty="0"/>
          </a:p>
        </p:txBody>
      </p:sp>
      <p:sp>
        <p:nvSpPr>
          <p:cNvPr id="18" name="Text 4"/>
          <p:cNvSpPr txBox="1"/>
          <p:nvPr/>
        </p:nvSpPr>
        <p:spPr>
          <a:xfrm>
            <a:off x="4724650" y="2148100"/>
            <a:ext cx="1627500" cy="777600"/>
          </a:xfrm>
          <a:prstGeom prst="rect">
            <a:avLst/>
          </a:prstGeom>
          <a:noFill/>
          <a:ln/>
        </p:spPr>
        <p:txBody>
          <a:bodyPr wrap="square" lIns="0" tIns="0" rIns="0" bIns="0" rtlCol="0" anchor="t"/>
          <a:lstStyle/>
          <a:p>
            <a:pPr algn="l" indent="0" marL="0">
              <a:lnSpc>
                <a:spcPct val="115000"/>
              </a:lnSpc>
              <a:buNone/>
            </a:pPr>
            <a:r>
              <a:rPr lang="en-US" sz="743" b="1" dirty="0">
                <a:solidFill>
                  <a:srgbClr val="000000"/>
                </a:solidFill>
                <a:latin typeface="Arial" pitchFamily="34" charset="0"/>
                <a:ea typeface="Arial" pitchFamily="34" charset="-122"/>
                <a:cs typeface="Arial" pitchFamily="34" charset="-120"/>
              </a:rPr>
              <a:t>Movement and exercise
</a:t>
            </a:r>
            <a:pPr algn="l" indent="0" marL="0">
              <a:lnSpc>
                <a:spcPct val="115000"/>
              </a:lnSpc>
              <a:buNone/>
            </a:pPr>
            <a:r>
              <a:rPr lang="en-US" sz="565"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654" dirty="0">
                <a:solidFill>
                  <a:srgbClr val="000000"/>
                </a:solidFill>
                <a:latin typeface="Arial" pitchFamily="34" charset="0"/>
                <a:ea typeface="Arial" pitchFamily="34" charset="-122"/>
                <a:cs typeface="Arial" pitchFamily="34" charset="-120"/>
              </a:rPr>
              <a:t>Exercise, walk, break, and classroom movement describe simple ways to stay active. These words show that even short movement during the day can reduce tiredness and improve focus after long sitting.
</a:t>
            </a:r>
            <a:endParaRPr lang="en-US" sz="743" dirty="0"/>
          </a:p>
        </p:txBody>
      </p:sp>
      <p:sp>
        <p:nvSpPr>
          <p:cNvPr id="19" name="Text 5"/>
          <p:cNvSpPr txBox="1"/>
          <p:nvPr/>
        </p:nvSpPr>
        <p:spPr>
          <a:xfrm>
            <a:off x="6896225" y="2026050"/>
            <a:ext cx="1627500" cy="777600"/>
          </a:xfrm>
          <a:prstGeom prst="rect">
            <a:avLst/>
          </a:prstGeom>
          <a:noFill/>
          <a:ln/>
        </p:spPr>
        <p:txBody>
          <a:bodyPr wrap="square" lIns="0" tIns="0" rIns="0" bIns="0" rtlCol="0" anchor="t"/>
          <a:lstStyle/>
          <a:p>
            <a:pPr algn="l" indent="0" marL="0">
              <a:lnSpc>
                <a:spcPct val="115000"/>
              </a:lnSpc>
              <a:buNone/>
            </a:pPr>
            <a:r>
              <a:rPr lang="en-US" sz="743" b="1" dirty="0">
                <a:solidFill>
                  <a:srgbClr val="000000"/>
                </a:solidFill>
                <a:latin typeface="Arial" pitchFamily="34" charset="0"/>
                <a:ea typeface="Arial" pitchFamily="34" charset="-122"/>
                <a:cs typeface="Arial" pitchFamily="34" charset="-120"/>
              </a:rPr>
              <a:t>Mood and stress
</a:t>
            </a:r>
            <a:pPr algn="l" indent="0" marL="0">
              <a:lnSpc>
                <a:spcPct val="115000"/>
              </a:lnSpc>
              <a:buNone/>
            </a:pPr>
            <a:r>
              <a:rPr lang="en-US" sz="565"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654" dirty="0">
                <a:solidFill>
                  <a:srgbClr val="000000"/>
                </a:solidFill>
                <a:latin typeface="Arial" pitchFamily="34" charset="0"/>
                <a:ea typeface="Arial" pitchFamily="34" charset="-122"/>
                <a:cs typeface="Arial" pitchFamily="34" charset="-120"/>
              </a:rPr>
              <a:t>Stress, mood, calm, worried, relaxed, and focused help students name emotions clearly. This vocabulary is important when speaking about tests, homework, friendship, and situations that feel difficult or comfortable.
</a:t>
            </a:r>
            <a:endParaRPr lang="en-US" sz="743" dirty="0"/>
          </a:p>
        </p:txBody>
      </p:sp>
      <p:sp>
        <p:nvSpPr>
          <p:cNvPr id="20" name="Text 6"/>
          <p:cNvSpPr txBox="1"/>
          <p:nvPr/>
        </p:nvSpPr>
        <p:spPr>
          <a:xfrm>
            <a:off x="6031025" y="3676375"/>
            <a:ext cx="1627500" cy="777600"/>
          </a:xfrm>
          <a:prstGeom prst="rect">
            <a:avLst/>
          </a:prstGeom>
          <a:noFill/>
          <a:ln/>
        </p:spPr>
        <p:txBody>
          <a:bodyPr wrap="square" lIns="0" tIns="0" rIns="0" bIns="0" rtlCol="0" anchor="t"/>
          <a:lstStyle/>
          <a:p>
            <a:pPr algn="l" indent="0" marL="0">
              <a:lnSpc>
                <a:spcPct val="115000"/>
              </a:lnSpc>
              <a:buNone/>
            </a:pPr>
            <a:r>
              <a:rPr lang="en-US" sz="743" b="1" dirty="0">
                <a:solidFill>
                  <a:srgbClr val="000000"/>
                </a:solidFill>
                <a:latin typeface="Arial" pitchFamily="34" charset="0"/>
                <a:ea typeface="Arial" pitchFamily="34" charset="-122"/>
                <a:cs typeface="Arial" pitchFamily="34" charset="-120"/>
              </a:rPr>
              <a:t>School habits
</a:t>
            </a:r>
            <a:pPr algn="l" indent="0" marL="0">
              <a:lnSpc>
                <a:spcPct val="115000"/>
              </a:lnSpc>
              <a:buNone/>
            </a:pPr>
            <a:r>
              <a:rPr lang="en-US" sz="565"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654" dirty="0">
                <a:solidFill>
                  <a:srgbClr val="000000"/>
                </a:solidFill>
                <a:latin typeface="Arial" pitchFamily="34" charset="0"/>
                <a:ea typeface="Arial" pitchFamily="34" charset="-122"/>
                <a:cs typeface="Arial" pitchFamily="34" charset="-120"/>
              </a:rPr>
              <a:t>Homework, screen, routine, and habits connect health with school life. Students can use these words to describe study time, screen time, breaks, and the small actions that support a balanced day.
</a:t>
            </a:r>
            <a:endParaRPr lang="en-US" sz="743"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681445" y="1806525"/>
            <a:ext cx="3953210" cy="2657700"/>
          </a:xfrm>
          <a:prstGeom prst="rect">
            <a:avLst/>
          </a:prstGeom>
        </p:spPr>
      </p:pic>
      <p:sp>
        <p:nvSpPr>
          <p:cNvPr id="6" name="Text 0"/>
          <p:cNvSpPr txBox="1"/>
          <p:nvPr/>
        </p:nvSpPr>
        <p:spPr>
          <a:xfrm>
            <a:off x="404775" y="1954775"/>
            <a:ext cx="3667200" cy="1005900"/>
          </a:xfrm>
          <a:prstGeom prst="rect">
            <a:avLst/>
          </a:prstGeom>
          <a:noFill/>
          <a:ln/>
        </p:spPr>
        <p:txBody>
          <a:bodyPr wrap="square" lIns="0" tIns="0" rIns="0" bIns="0" rtlCol="0" anchor="b"/>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The pattern shows how small choices during the day affect learning before the next school morning.
</a:t>
            </a:r>
            <a:endParaRPr lang="en-US" sz="1000" dirty="0"/>
          </a:p>
        </p:txBody>
      </p:sp>
      <p:sp>
        <p:nvSpPr>
          <p:cNvPr id="7" name="Text 1"/>
          <p:cNvSpPr txBox="1"/>
          <p:nvPr/>
        </p:nvSpPr>
        <p:spPr>
          <a:xfrm>
            <a:off x="333375" y="690575"/>
            <a:ext cx="8469300" cy="603900"/>
          </a:xfrm>
          <a:prstGeom prst="rect">
            <a:avLst/>
          </a:prstGeom>
          <a:noFill/>
          <a:ln/>
        </p:spPr>
        <p:txBody>
          <a:bodyPr wrap="square" lIns="0" tIns="0" rIns="0" bIns="0" rtlCol="0" anchor="ctr"/>
          <a:lstStyle/>
          <a:p>
            <a:pPr algn="l" indent="0" marL="0">
              <a:lnSpc>
                <a:spcPct val="100000"/>
              </a:lnSpc>
              <a:buNone/>
            </a:pPr>
            <a:r>
              <a:rPr lang="en-US" sz="3000" b="1" dirty="0">
                <a:solidFill>
                  <a:srgbClr val="000000"/>
                </a:solidFill>
                <a:latin typeface="Arial" pitchFamily="34" charset="0"/>
                <a:ea typeface="Arial" pitchFamily="34" charset="-122"/>
                <a:cs typeface="Arial" pitchFamily="34" charset="-120"/>
              </a:rPr>
              <a:t>Healthy habits in a student's day
</a:t>
            </a:r>
            <a:endParaRPr lang="en-US" sz="3000" dirty="0"/>
          </a:p>
        </p:txBody>
      </p:sp>
      <p:sp>
        <p:nvSpPr>
          <p:cNvPr id="8" name="Text 2"/>
          <p:cNvSpPr txBox="1"/>
          <p:nvPr/>
        </p:nvSpPr>
        <p:spPr>
          <a:xfrm>
            <a:off x="8641250" y="4748525"/>
            <a:ext cx="322200" cy="177600"/>
          </a:xfrm>
          <a:prstGeom prst="rect">
            <a:avLst/>
          </a:prstGeom>
          <a:noFill/>
          <a:ln/>
        </p:spPr>
        <p:txBody>
          <a:bodyPr wrap="square" lIns="0" tIns="0" rIns="0" bIns="0" rtlCol="0" anchor="ctr"/>
          <a:lstStyle/>
          <a:p>
            <a:pPr algn="ctr" indent="0" marL="0">
              <a:lnSpc>
                <a:spcPct val="100000"/>
              </a:lnSpc>
              <a:buNone/>
            </a:pPr>
            <a:r>
              <a:rPr lang="en-US" sz="800" dirty="0">
                <a:solidFill>
                  <a:srgbClr val="FFFFFF"/>
                </a:solidFill>
                <a:latin typeface="Arial" pitchFamily="34" charset="0"/>
                <a:ea typeface="Arial" pitchFamily="34" charset="-122"/>
                <a:cs typeface="Arial" pitchFamily="34" charset="-120"/>
              </a:rPr>
              <a:t>4</a:t>
            </a:r>
            <a:endParaRPr lang="en-US" sz="800" dirty="0"/>
          </a:p>
        </p:txBody>
      </p:sp>
      <p:sp>
        <p:nvSpPr>
          <p:cNvPr id="9" name="Text 3"/>
          <p:cNvSpPr txBox="1"/>
          <p:nvPr/>
        </p:nvSpPr>
        <p:spPr>
          <a:xfrm>
            <a:off x="404775" y="3193025"/>
            <a:ext cx="3667200" cy="1005900"/>
          </a:xfrm>
          <a:prstGeom prst="rect">
            <a:avLst/>
          </a:prstGeom>
          <a:noFill/>
          <a:ln/>
        </p:spPr>
        <p:txBody>
          <a:bodyPr wrap="square" lIns="0" tIns="0" rIns="0" bIns="0" rtlCol="0" anchor="t"/>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Regular sleep, breakfast, and screen-free breaks support higher energy and concentration; late screen time works in the opposite direction.
</a:t>
            </a:r>
            <a:endParaRPr lang="en-US" sz="1000" dirty="0"/>
          </a:p>
        </p:txBody>
      </p:sp>
      <p:sp>
        <p:nvSpPr>
          <p:cNvPr id="10" name="Text 4"/>
          <p:cNvSpPr txBox="1"/>
          <p:nvPr/>
        </p:nvSpPr>
        <p:spPr>
          <a:xfrm>
            <a:off x="4575250" y="1421550"/>
            <a:ext cx="3808800" cy="100500"/>
          </a:xfrm>
          <a:prstGeom prst="rect">
            <a:avLst/>
          </a:prstGeom>
          <a:noFill/>
          <a:ln/>
        </p:spPr>
        <p:txBody>
          <a:bodyPr wrap="square" lIns="0" tIns="0" rIns="0" bIns="0" rtlCol="0" anchor="t"/>
          <a:lstStyle/>
          <a:p>
            <a:pPr algn="l" indent="0" marL="0">
              <a:lnSpc>
                <a:spcPct val="115000"/>
              </a:lnSpc>
              <a:buNone/>
            </a:pPr>
            <a:r>
              <a:rPr lang="en-US" sz="600" dirty="0">
                <a:solidFill>
                  <a:srgbClr val="FFFFFF"/>
                </a:solidFill>
                <a:latin typeface="Arial" pitchFamily="34" charset="0"/>
                <a:ea typeface="Arial" pitchFamily="34" charset="-122"/>
                <a:cs typeface="Arial" pitchFamily="34" charset="-120"/>
              </a:rPr>
              <a:t>Illustrative classroom chart based on common student routines; no external data.
</a:t>
            </a:r>
            <a:endParaRPr lang="en-US" sz="6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6241694" y="600901"/>
            <a:ext cx="1904100" cy="1381588"/>
          </a:xfrm>
          <a:prstGeom prst="rect">
            <a:avLst/>
          </a:prstGeom>
        </p:spPr>
      </p:pic>
      <p:pic>
        <p:nvPicPr>
          <p:cNvPr id="6" name="Image 4" descr="preencoded.png">    </p:cNvPr>
          <p:cNvPicPr>
            <a:picLocks noChangeAspect="1"/>
          </p:cNvPicPr>
          <p:nvPr/>
        </p:nvPicPr>
        <p:blipFill>
          <a:blip r:embed="rId5"/>
          <a:stretch>
            <a:fillRect/>
          </a:stretch>
        </p:blipFill>
        <p:spPr>
          <a:xfrm>
            <a:off x="5928150" y="2055153"/>
            <a:ext cx="1904100" cy="1381588"/>
          </a:xfrm>
          <a:prstGeom prst="rect">
            <a:avLst/>
          </a:prstGeom>
        </p:spPr>
      </p:pic>
      <p:pic>
        <p:nvPicPr>
          <p:cNvPr id="7" name="Image 5" descr="preencoded.png">    </p:cNvPr>
          <p:cNvPicPr>
            <a:picLocks noChangeAspect="1"/>
          </p:cNvPicPr>
          <p:nvPr/>
        </p:nvPicPr>
        <p:blipFill>
          <a:blip r:embed="rId6"/>
          <a:stretch>
            <a:fillRect/>
          </a:stretch>
        </p:blipFill>
        <p:spPr>
          <a:xfrm>
            <a:off x="6241912" y="3554828"/>
            <a:ext cx="1904100" cy="1381588"/>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8682225" y="4798650"/>
            <a:ext cx="322200" cy="177600"/>
          </a:xfrm>
          <a:prstGeom prst="rect">
            <a:avLst/>
          </a:prstGeom>
          <a:noFill/>
          <a:ln/>
        </p:spPr>
        <p:txBody>
          <a:bodyPr wrap="square" lIns="0" tIns="0" rIns="0" bIns="0" rtlCol="0" anchor="ctr"/>
          <a:lstStyle/>
          <a:p>
            <a:pPr algn="ctr" indent="0" marL="0">
              <a:lnSpc>
                <a:spcPct val="100000"/>
              </a:lnSpc>
              <a:buNone/>
            </a:pPr>
            <a:r>
              <a:rPr lang="en-US" sz="800" dirty="0">
                <a:solidFill>
                  <a:srgbClr val="FFFFFF"/>
                </a:solidFill>
                <a:latin typeface="Arial" pitchFamily="34" charset="0"/>
                <a:ea typeface="Arial" pitchFamily="34" charset="-122"/>
                <a:cs typeface="Arial" pitchFamily="34" charset="-120"/>
              </a:rPr>
              <a:t>5</a:t>
            </a:r>
            <a:endParaRPr lang="en-US" sz="800" dirty="0"/>
          </a:p>
        </p:txBody>
      </p:sp>
      <p:sp>
        <p:nvSpPr>
          <p:cNvPr id="10" name="Text 1"/>
          <p:cNvSpPr txBox="1"/>
          <p:nvPr/>
        </p:nvSpPr>
        <p:spPr>
          <a:xfrm>
            <a:off x="321650" y="546725"/>
            <a:ext cx="5409300" cy="770100"/>
          </a:xfrm>
          <a:prstGeom prst="rect">
            <a:avLst/>
          </a:prstGeom>
          <a:noFill/>
          <a:ln/>
        </p:spPr>
        <p:txBody>
          <a:bodyPr wrap="square" lIns="0" tIns="0" rIns="0" bIns="0" rtlCol="0" anchor="ctr"/>
          <a:lstStyle/>
          <a:p>
            <a:pPr algn="l" indent="0" marL="0">
              <a:lnSpc>
                <a:spcPct val="100000"/>
              </a:lnSpc>
              <a:buNone/>
            </a:pPr>
            <a:r>
              <a:rPr lang="en-US" sz="2246" b="1" dirty="0">
                <a:solidFill>
                  <a:srgbClr val="000000"/>
                </a:solidFill>
                <a:latin typeface="Arial" pitchFamily="34" charset="0"/>
                <a:ea typeface="Arial" pitchFamily="34" charset="-122"/>
                <a:cs typeface="Arial" pitchFamily="34" charset="-120"/>
              </a:rPr>
              <a:t>Sleep and recovery
</a:t>
            </a:r>
            <a:endParaRPr lang="en-US" sz="2246" dirty="0"/>
          </a:p>
        </p:txBody>
      </p:sp>
      <p:sp>
        <p:nvSpPr>
          <p:cNvPr id="11" name="Text 2"/>
          <p:cNvSpPr txBox="1"/>
          <p:nvPr/>
        </p:nvSpPr>
        <p:spPr>
          <a:xfrm>
            <a:off x="332750" y="1823150"/>
            <a:ext cx="4972200" cy="810900"/>
          </a:xfrm>
          <a:prstGeom prst="rect">
            <a:avLst/>
          </a:prstGeom>
          <a:noFill/>
          <a:ln/>
        </p:spPr>
        <p:txBody>
          <a:bodyPr wrap="square" lIns="0" tIns="0" rIns="0" bIns="0" rtlCol="0" anchor="t"/>
          <a:lstStyle/>
          <a:p>
            <a:pPr algn="l" indent="0" marL="0">
              <a:lnSpc>
                <a:spcPct val="115000"/>
              </a:lnSpc>
              <a:buNone/>
            </a:pPr>
            <a:r>
              <a:rPr lang="en-US" sz="1200" b="1" dirty="0">
                <a:solidFill>
                  <a:srgbClr val="000000"/>
                </a:solidFill>
                <a:latin typeface="Arial" pitchFamily="34" charset="0"/>
                <a:ea typeface="Arial" pitchFamily="34" charset="-122"/>
                <a:cs typeface="Arial" pitchFamily="34" charset="-120"/>
              </a:rPr>
              <a:t>A quiet evening starts recovery
</a:t>
            </a:r>
            <a:pPr algn="l" indent="0" marL="0">
              <a:lnSpc>
                <a:spcPct val="115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After homework, Marina puts her phone away and opens a book under warm light. A glass of water stands on the desk, and the alarm clock is ready for morning. This simple routine helps her calm down and sleep well before school.
</a:t>
            </a:r>
            <a:endParaRPr lang="en-US" sz="1200" dirty="0"/>
          </a:p>
        </p:txBody>
      </p:sp>
      <p:sp>
        <p:nvSpPr>
          <p:cNvPr id="12" name="Text 3"/>
          <p:cNvSpPr txBox="1"/>
          <p:nvPr/>
        </p:nvSpPr>
        <p:spPr>
          <a:xfrm>
            <a:off x="332750" y="2864150"/>
            <a:ext cx="4972200" cy="810900"/>
          </a:xfrm>
          <a:prstGeom prst="rect">
            <a:avLst/>
          </a:prstGeom>
          <a:noFill/>
          <a:ln/>
        </p:spPr>
        <p:txBody>
          <a:bodyPr wrap="square" lIns="0" tIns="0" rIns="0" bIns="0" rtlCol="0" anchor="t"/>
          <a:lstStyle/>
          <a:p>
            <a:pPr algn="l" indent="0" marL="0">
              <a:lnSpc>
                <a:spcPct val="115000"/>
              </a:lnSpc>
              <a:buNone/>
            </a:pPr>
            <a:r>
              <a:rPr lang="en-US" sz="1200" b="1" dirty="0">
                <a:solidFill>
                  <a:srgbClr val="000000"/>
                </a:solidFill>
                <a:latin typeface="Arial" pitchFamily="34" charset="0"/>
                <a:ea typeface="Arial" pitchFamily="34" charset="-122"/>
                <a:cs typeface="Arial" pitchFamily="34" charset="-120"/>
              </a:rPr>
              <a:t>Why tired mornings feel heavy
</a:t>
            </a:r>
            <a:pPr algn="l" indent="0" marL="0">
              <a:lnSpc>
                <a:spcPct val="115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When a student sleeps too little, the first lessons can feel much harder. Words are more difficult to remember, attention moves away quickly, and the day starts with tired eyes and a slow mind. Good sleep gives the brain time to recover.
</a:t>
            </a:r>
            <a:endParaRPr lang="en-US" sz="1200" dirty="0"/>
          </a:p>
        </p:txBody>
      </p:sp>
      <p:sp>
        <p:nvSpPr>
          <p:cNvPr id="13" name="Text 4"/>
          <p:cNvSpPr txBox="1"/>
          <p:nvPr/>
        </p:nvSpPr>
        <p:spPr>
          <a:xfrm>
            <a:off x="332750" y="3925600"/>
            <a:ext cx="4972200" cy="770100"/>
          </a:xfrm>
          <a:prstGeom prst="rect">
            <a:avLst/>
          </a:prstGeom>
          <a:noFill/>
          <a:ln/>
        </p:spPr>
        <p:txBody>
          <a:bodyPr wrap="square" lIns="0" tIns="0" rIns="0" bIns="0" rtlCol="0" anchor="t"/>
          <a:lstStyle/>
          <a:p>
            <a:pPr algn="l" indent="0" marL="0">
              <a:lnSpc>
                <a:spcPct val="115000"/>
              </a:lnSpc>
              <a:buNone/>
            </a:pPr>
            <a:r>
              <a:rPr lang="en-US" sz="1200" b="1" dirty="0">
                <a:solidFill>
                  <a:srgbClr val="000000"/>
                </a:solidFill>
                <a:latin typeface="Arial" pitchFamily="34" charset="0"/>
                <a:ea typeface="Arial" pitchFamily="34" charset="-122"/>
                <a:cs typeface="Arial" pitchFamily="34" charset="-120"/>
              </a:rPr>
              <a:t>Rest that helps the next day
</a:t>
            </a:r>
            <a:pPr algn="l" indent="0" marL="0">
              <a:lnSpc>
                <a:spcPct val="115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A steady bedtime routine can be as helpful as healthy food or exercise. Quiet reading, low light, and no late notifications make it easier to fall asleep. In the morning, the student feels more awake, patient, and ready to learn.
</a:t>
            </a:r>
            <a:endParaRPr lang="en-US" sz="1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390925" y="2550368"/>
            <a:ext cx="4000500" cy="1264864"/>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404775" y="1954775"/>
            <a:ext cx="3667200" cy="1106700"/>
          </a:xfrm>
          <a:prstGeom prst="rect">
            <a:avLst/>
          </a:prstGeom>
          <a:noFill/>
          <a:ln/>
        </p:spPr>
        <p:txBody>
          <a:bodyPr wrap="square" lIns="0" tIns="0" rIns="0" bIns="0" rtlCol="0" anchor="b"/>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Useful short phrases for speaking about daily routines and healthy choices.
</a:t>
            </a:r>
            <a:endParaRPr lang="en-US" sz="1000" dirty="0"/>
          </a:p>
        </p:txBody>
      </p:sp>
      <p:sp>
        <p:nvSpPr>
          <p:cNvPr id="7" name="Text 1"/>
          <p:cNvSpPr txBox="1"/>
          <p:nvPr/>
        </p:nvSpPr>
        <p:spPr>
          <a:xfrm>
            <a:off x="333375" y="690575"/>
            <a:ext cx="8469300" cy="603900"/>
          </a:xfrm>
          <a:prstGeom prst="rect">
            <a:avLst/>
          </a:prstGeom>
          <a:noFill/>
          <a:ln/>
        </p:spPr>
        <p:txBody>
          <a:bodyPr wrap="square" lIns="0" tIns="0" rIns="0" bIns="0" rtlCol="0" anchor="ctr"/>
          <a:lstStyle/>
          <a:p>
            <a:pPr algn="l" indent="0" marL="0">
              <a:lnSpc>
                <a:spcPct val="100000"/>
              </a:lnSpc>
              <a:buNone/>
            </a:pPr>
            <a:r>
              <a:rPr lang="en-US" sz="2918" b="1" dirty="0">
                <a:solidFill>
                  <a:srgbClr val="000000"/>
                </a:solidFill>
                <a:latin typeface="Arial" pitchFamily="34" charset="0"/>
                <a:ea typeface="Arial" pitchFamily="34" charset="-122"/>
                <a:cs typeface="Arial" pitchFamily="34" charset="-120"/>
              </a:rPr>
              <a:t>English phrases for talking about healthy habits
</a:t>
            </a:r>
            <a:endParaRPr lang="en-US" sz="2918" dirty="0"/>
          </a:p>
        </p:txBody>
      </p:sp>
      <p:sp>
        <p:nvSpPr>
          <p:cNvPr id="8" name="Text 2"/>
          <p:cNvSpPr txBox="1"/>
          <p:nvPr/>
        </p:nvSpPr>
        <p:spPr>
          <a:xfrm>
            <a:off x="8641250" y="4748525"/>
            <a:ext cx="322200" cy="177600"/>
          </a:xfrm>
          <a:prstGeom prst="rect">
            <a:avLst/>
          </a:prstGeom>
          <a:noFill/>
          <a:ln/>
        </p:spPr>
        <p:txBody>
          <a:bodyPr wrap="square" lIns="0" tIns="0" rIns="0" bIns="0" rtlCol="0" anchor="ctr"/>
          <a:lstStyle/>
          <a:p>
            <a:pPr algn="ctr" indent="0" marL="0">
              <a:lnSpc>
                <a:spcPct val="100000"/>
              </a:lnSpc>
              <a:buNone/>
            </a:pPr>
            <a:r>
              <a:rPr lang="en-US" sz="800" dirty="0">
                <a:solidFill>
                  <a:srgbClr val="FFFFFF"/>
                </a:solidFill>
                <a:latin typeface="Arial" pitchFamily="34" charset="0"/>
                <a:ea typeface="Arial" pitchFamily="34" charset="-122"/>
                <a:cs typeface="Arial" pitchFamily="34" charset="-120"/>
              </a:rPr>
              <a:t>6</a:t>
            </a:r>
            <a:endParaRPr lang="en-US" sz="800" dirty="0"/>
          </a:p>
        </p:txBody>
      </p:sp>
      <p:sp>
        <p:nvSpPr>
          <p:cNvPr id="9" name="Text 3"/>
          <p:cNvSpPr txBox="1"/>
          <p:nvPr/>
        </p:nvSpPr>
        <p:spPr>
          <a:xfrm>
            <a:off x="404775" y="3316938"/>
            <a:ext cx="3667200" cy="1106700"/>
          </a:xfrm>
          <a:prstGeom prst="rect">
            <a:avLst/>
          </a:prstGeom>
          <a:noFill/>
          <a:ln/>
        </p:spPr>
        <p:txBody>
          <a:bodyPr wrap="square" lIns="0" tIns="0" rIns="0" bIns="0" rtlCol="0" anchor="t"/>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Short, regular phrases make it easier to describe habits clearly without complex grammar.
</a:t>
            </a:r>
            <a:endParaRPr lang="en-US" sz="1000" dirty="0"/>
          </a:p>
        </p:txBody>
      </p:sp>
      <p:sp>
        <p:nvSpPr>
          <p:cNvPr id="10" name="Text 4"/>
          <p:cNvSpPr txBox="1"/>
          <p:nvPr/>
        </p:nvSpPr>
        <p:spPr>
          <a:xfrm>
            <a:off x="4308350" y="1469175"/>
            <a:ext cx="3808800" cy="100500"/>
          </a:xfrm>
          <a:prstGeom prst="rect">
            <a:avLst/>
          </a:prstGeom>
          <a:noFill/>
          <a:ln/>
        </p:spPr>
        <p:txBody>
          <a:bodyPr wrap="square" lIns="0" tIns="0" rIns="0" bIns="0" rtlCol="0" anchor="t"/>
          <a:lstStyle/>
          <a:p>
            <a:pPr algn="l" indent="0" marL="0">
              <a:lnSpc>
                <a:spcPct val="115000"/>
              </a:lnSpc>
              <a:buNone/>
            </a:pPr>
            <a:r>
              <a:rPr lang="en-US" sz="600" dirty="0">
                <a:solidFill>
                  <a:srgbClr val="FFFFFF"/>
                </a:solidFill>
                <a:latin typeface="Arial" pitchFamily="34" charset="0"/>
                <a:ea typeface="Arial" pitchFamily="34" charset="-122"/>
                <a:cs typeface="Arial" pitchFamily="34" charset="-120"/>
              </a:rPr>
              <a:t>Classroom language for Grade 7 speaking practice.
</a:t>
            </a:r>
            <a:endParaRPr lang="en-US" sz="6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258750" y="423125"/>
            <a:ext cx="4186200" cy="1071600"/>
          </a:xfrm>
          <a:prstGeom prst="rect">
            <a:avLst/>
          </a:prstGeom>
          <a:noFill/>
          <a:ln/>
        </p:spPr>
        <p:txBody>
          <a:bodyPr wrap="square" lIns="0" tIns="0" rIns="0" bIns="0" rtlCol="0" anchor="ctr"/>
          <a:lstStyle/>
          <a:p>
            <a:pPr algn="l" indent="0" marL="0">
              <a:lnSpc>
                <a:spcPct val="100000"/>
              </a:lnSpc>
              <a:buNone/>
            </a:pPr>
            <a:r>
              <a:rPr lang="en-US" sz="2000" b="1" dirty="0">
                <a:solidFill>
                  <a:srgbClr val="000000"/>
                </a:solidFill>
                <a:latin typeface="Arial" pitchFamily="34" charset="0"/>
                <a:ea typeface="Arial" pitchFamily="34" charset="-122"/>
                <a:cs typeface="Arial" pitchFamily="34" charset="-120"/>
              </a:rPr>
              <a:t>Food, energy and concentration
</a:t>
            </a:r>
            <a:endParaRPr lang="en-US" sz="2000" dirty="0"/>
          </a:p>
        </p:txBody>
      </p:sp>
      <p:sp>
        <p:nvSpPr>
          <p:cNvPr id="9" name="Text 1"/>
          <p:cNvSpPr txBox="1"/>
          <p:nvPr/>
        </p:nvSpPr>
        <p:spPr>
          <a:xfrm>
            <a:off x="443275" y="1906575"/>
            <a:ext cx="3993300" cy="664800"/>
          </a:xfrm>
          <a:prstGeom prst="rect">
            <a:avLst/>
          </a:prstGeom>
          <a:noFill/>
          <a:ln/>
        </p:spPr>
        <p:txBody>
          <a:bodyPr wrap="square" lIns="0" tIns="0" rIns="0" bIns="0" rtlCol="0" anchor="t"/>
          <a:lstStyle/>
          <a:p>
            <a:pPr algn="l" indent="0" marL="0">
              <a:lnSpc>
                <a:spcPct val="115000"/>
              </a:lnSpc>
              <a:buNone/>
            </a:pPr>
            <a:r>
              <a:rPr lang="en-US" sz="1000" b="1" dirty="0">
                <a:solidFill>
                  <a:srgbClr val="000000"/>
                </a:solidFill>
                <a:latin typeface="Arial" pitchFamily="34" charset="0"/>
                <a:ea typeface="Arial" pitchFamily="34" charset="-122"/>
                <a:cs typeface="Arial" pitchFamily="34" charset="-120"/>
              </a:rPr>
              <a:t>Eat regularly
</a:t>
            </a:r>
            <a:pPr algn="l" indent="0" marL="0">
              <a:lnSpc>
                <a:spcPct val="115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Regular meals help the body keep a steady level of energy. When a student skips breakfast or lunch, tiredness often appears earlier, and it is harder to stay focused during lessons.
</a:t>
            </a:r>
            <a:endParaRPr lang="en-US" sz="1000" dirty="0"/>
          </a:p>
        </p:txBody>
      </p:sp>
      <p:sp>
        <p:nvSpPr>
          <p:cNvPr id="10" name="Text 2"/>
          <p:cNvSpPr txBox="1"/>
          <p:nvPr/>
        </p:nvSpPr>
        <p:spPr>
          <a:xfrm>
            <a:off x="4844300" y="2341150"/>
            <a:ext cx="3993300" cy="664800"/>
          </a:xfrm>
          <a:prstGeom prst="rect">
            <a:avLst/>
          </a:prstGeom>
          <a:noFill/>
          <a:ln/>
        </p:spPr>
        <p:txBody>
          <a:bodyPr wrap="square" lIns="0" tIns="0" rIns="0" bIns="0" rtlCol="0" anchor="t"/>
          <a:lstStyle/>
          <a:p>
            <a:pPr algn="l" indent="0" marL="0">
              <a:lnSpc>
                <a:spcPct val="115000"/>
              </a:lnSpc>
              <a:buNone/>
            </a:pPr>
            <a:r>
              <a:rPr lang="en-US" sz="1000" b="1" dirty="0">
                <a:solidFill>
                  <a:srgbClr val="000000"/>
                </a:solidFill>
                <a:latin typeface="Arial" pitchFamily="34" charset="0"/>
                <a:ea typeface="Arial" pitchFamily="34" charset="-122"/>
                <a:cs typeface="Arial" pitchFamily="34" charset="-120"/>
              </a:rPr>
              <a:t>Choose balanced food
</a:t>
            </a:r>
            <a:pPr algn="l" indent="0" marL="0">
              <a:lnSpc>
                <a:spcPct val="115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Protein, grains, fruit, and vegetables support both the body and the brain. Simple school meals such as yogurt, eggs, soup, or a whole-grain sandwich can be filling and practical.
</a:t>
            </a:r>
            <a:endParaRPr lang="en-US" sz="1000" dirty="0"/>
          </a:p>
        </p:txBody>
      </p:sp>
      <p:sp>
        <p:nvSpPr>
          <p:cNvPr id="11" name="Text 3"/>
          <p:cNvSpPr txBox="1"/>
          <p:nvPr/>
        </p:nvSpPr>
        <p:spPr>
          <a:xfrm>
            <a:off x="399750" y="3182425"/>
            <a:ext cx="3993300" cy="664800"/>
          </a:xfrm>
          <a:prstGeom prst="rect">
            <a:avLst/>
          </a:prstGeom>
          <a:noFill/>
          <a:ln/>
        </p:spPr>
        <p:txBody>
          <a:bodyPr wrap="square" lIns="0" tIns="0" rIns="0" bIns="0" rtlCol="0" anchor="t"/>
          <a:lstStyle/>
          <a:p>
            <a:pPr algn="l" indent="0" marL="0">
              <a:lnSpc>
                <a:spcPct val="115000"/>
              </a:lnSpc>
              <a:buNone/>
            </a:pPr>
            <a:r>
              <a:rPr lang="en-US" sz="1000" b="1" dirty="0">
                <a:solidFill>
                  <a:srgbClr val="000000"/>
                </a:solidFill>
                <a:latin typeface="Arial" pitchFamily="34" charset="0"/>
                <a:ea typeface="Arial" pitchFamily="34" charset="-122"/>
                <a:cs typeface="Arial" pitchFamily="34" charset="-120"/>
              </a:rPr>
              <a:t>Notice hunger and thirst
</a:t>
            </a:r>
            <a:pPr algn="l" indent="0" marL="0">
              <a:lnSpc>
                <a:spcPct val="115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Feeling hungry or thirsty often makes it difficult to think clearly. Water and a sensible snack can improve comfort, but strong hunger usually means the body needed a proper meal earlier.
</a:t>
            </a:r>
            <a:endParaRPr lang="en-US" sz="1000" dirty="0"/>
          </a:p>
        </p:txBody>
      </p:sp>
      <p:sp>
        <p:nvSpPr>
          <p:cNvPr id="12" name="Text 4"/>
          <p:cNvSpPr txBox="1"/>
          <p:nvPr/>
        </p:nvSpPr>
        <p:spPr>
          <a:xfrm>
            <a:off x="4779750" y="3836275"/>
            <a:ext cx="3993300" cy="664800"/>
          </a:xfrm>
          <a:prstGeom prst="rect">
            <a:avLst/>
          </a:prstGeom>
          <a:noFill/>
          <a:ln/>
        </p:spPr>
        <p:txBody>
          <a:bodyPr wrap="square" lIns="0" tIns="0" rIns="0" bIns="0" rtlCol="0" anchor="t"/>
          <a:lstStyle/>
          <a:p>
            <a:pPr algn="l" indent="0" marL="0">
              <a:lnSpc>
                <a:spcPct val="115000"/>
              </a:lnSpc>
              <a:buNone/>
            </a:pPr>
            <a:r>
              <a:rPr lang="en-US" sz="1000" b="1" dirty="0">
                <a:solidFill>
                  <a:srgbClr val="000000"/>
                </a:solidFill>
                <a:latin typeface="Arial" pitchFamily="34" charset="0"/>
                <a:ea typeface="Arial" pitchFamily="34" charset="-122"/>
                <a:cs typeface="Arial" pitchFamily="34" charset="-120"/>
              </a:rPr>
              <a:t>Use food vocabulary in English
</a:t>
            </a:r>
            <a:pPr algn="l" indent="0" marL="0">
              <a:lnSpc>
                <a:spcPct val="115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This topic gives students practical words such as meal, snack, hungry, thirsty, full, tasty, and healthy. These words are easy to use in short sentences about everyday school life.
</a:t>
            </a:r>
            <a:endParaRPr lang="en-US" sz="1000" dirty="0"/>
          </a:p>
        </p:txBody>
      </p:sp>
      <p:sp>
        <p:nvSpPr>
          <p:cNvPr id="13" name="Text 5"/>
          <p:cNvSpPr txBox="1"/>
          <p:nvPr/>
        </p:nvSpPr>
        <p:spPr>
          <a:xfrm>
            <a:off x="8682225" y="4798650"/>
            <a:ext cx="322200" cy="177600"/>
          </a:xfrm>
          <a:prstGeom prst="rect">
            <a:avLst/>
          </a:prstGeom>
          <a:noFill/>
          <a:ln/>
        </p:spPr>
        <p:txBody>
          <a:bodyPr wrap="square" lIns="0" tIns="0" rIns="0" bIns="0" rtlCol="0" anchor="ctr"/>
          <a:lstStyle/>
          <a:p>
            <a:pPr algn="ctr" indent="0" marL="0">
              <a:lnSpc>
                <a:spcPct val="100000"/>
              </a:lnSpc>
              <a:buNone/>
            </a:pPr>
            <a:r>
              <a:rPr lang="en-US" sz="800" dirty="0">
                <a:solidFill>
                  <a:srgbClr val="FFFFFF"/>
                </a:solidFill>
                <a:latin typeface="Arial" pitchFamily="34" charset="0"/>
                <a:ea typeface="Arial" pitchFamily="34" charset="-122"/>
                <a:cs typeface="Arial" pitchFamily="34" charset="-120"/>
              </a:rPr>
              <a:t>7</a:t>
            </a:r>
            <a:endParaRPr lang="en-US" sz="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681445" y="1806525"/>
            <a:ext cx="3953210" cy="2657700"/>
          </a:xfrm>
          <a:prstGeom prst="rect">
            <a:avLst/>
          </a:prstGeom>
        </p:spPr>
      </p:pic>
      <p:sp>
        <p:nvSpPr>
          <p:cNvPr id="6" name="Text 0"/>
          <p:cNvSpPr txBox="1"/>
          <p:nvPr/>
        </p:nvSpPr>
        <p:spPr>
          <a:xfrm>
            <a:off x="404775" y="1954775"/>
            <a:ext cx="3667200" cy="1005900"/>
          </a:xfrm>
          <a:prstGeom prst="rect">
            <a:avLst/>
          </a:prstGeom>
          <a:noFill/>
          <a:ln/>
        </p:spPr>
        <p:txBody>
          <a:bodyPr wrap="square" lIns="0" tIns="0" rIns="0" bIns="0" rtlCol="0" anchor="b"/>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Healthy snacks are usually more filling because they combine water, fiber, or protein.
</a:t>
            </a:r>
            <a:endParaRPr lang="en-US" sz="1000" dirty="0"/>
          </a:p>
        </p:txBody>
      </p:sp>
      <p:sp>
        <p:nvSpPr>
          <p:cNvPr id="7" name="Text 1"/>
          <p:cNvSpPr txBox="1"/>
          <p:nvPr/>
        </p:nvSpPr>
        <p:spPr>
          <a:xfrm>
            <a:off x="333375" y="690575"/>
            <a:ext cx="8469300" cy="603900"/>
          </a:xfrm>
          <a:prstGeom prst="rect">
            <a:avLst/>
          </a:prstGeom>
          <a:noFill/>
          <a:ln/>
        </p:spPr>
        <p:txBody>
          <a:bodyPr wrap="square" lIns="0" tIns="0" rIns="0" bIns="0" rtlCol="0" anchor="ctr"/>
          <a:lstStyle/>
          <a:p>
            <a:pPr algn="l" indent="0" marL="0">
              <a:lnSpc>
                <a:spcPct val="100000"/>
              </a:lnSpc>
              <a:buNone/>
            </a:pPr>
            <a:r>
              <a:rPr lang="en-US" sz="3000" b="1" dirty="0">
                <a:solidFill>
                  <a:srgbClr val="000000"/>
                </a:solidFill>
                <a:latin typeface="Arial" pitchFamily="34" charset="0"/>
                <a:ea typeface="Arial" pitchFamily="34" charset="-122"/>
                <a:cs typeface="Arial" pitchFamily="34" charset="-120"/>
              </a:rPr>
              <a:t>Healthy and less healthy snacks
</a:t>
            </a:r>
            <a:endParaRPr lang="en-US" sz="3000" dirty="0"/>
          </a:p>
        </p:txBody>
      </p:sp>
      <p:sp>
        <p:nvSpPr>
          <p:cNvPr id="8" name="Text 2"/>
          <p:cNvSpPr txBox="1"/>
          <p:nvPr/>
        </p:nvSpPr>
        <p:spPr>
          <a:xfrm>
            <a:off x="8641250" y="4748525"/>
            <a:ext cx="322200" cy="177600"/>
          </a:xfrm>
          <a:prstGeom prst="rect">
            <a:avLst/>
          </a:prstGeom>
          <a:noFill/>
          <a:ln/>
        </p:spPr>
        <p:txBody>
          <a:bodyPr wrap="square" lIns="0" tIns="0" rIns="0" bIns="0" rtlCol="0" anchor="ctr"/>
          <a:lstStyle/>
          <a:p>
            <a:pPr algn="ctr" indent="0" marL="0">
              <a:lnSpc>
                <a:spcPct val="100000"/>
              </a:lnSpc>
              <a:buNone/>
            </a:pPr>
            <a:r>
              <a:rPr lang="en-US" sz="800" dirty="0">
                <a:solidFill>
                  <a:srgbClr val="FFFFFF"/>
                </a:solidFill>
                <a:latin typeface="Arial" pitchFamily="34" charset="0"/>
                <a:ea typeface="Arial" pitchFamily="34" charset="-122"/>
                <a:cs typeface="Arial" pitchFamily="34" charset="-120"/>
              </a:rPr>
              <a:t>8</a:t>
            </a:r>
            <a:endParaRPr lang="en-US" sz="800" dirty="0"/>
          </a:p>
        </p:txBody>
      </p:sp>
      <p:sp>
        <p:nvSpPr>
          <p:cNvPr id="9" name="Text 3"/>
          <p:cNvSpPr txBox="1"/>
          <p:nvPr/>
        </p:nvSpPr>
        <p:spPr>
          <a:xfrm>
            <a:off x="404775" y="3193025"/>
            <a:ext cx="3667200" cy="1005900"/>
          </a:xfrm>
          <a:prstGeom prst="rect">
            <a:avLst/>
          </a:prstGeom>
          <a:noFill/>
          <a:ln/>
        </p:spPr>
        <p:txBody>
          <a:bodyPr wrap="square" lIns="0" tIns="0" rIns="0" bIns="0" rtlCol="0" anchor="t"/>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Fruit, yogurt, nuts, and sandwiches support steadier energy, while sweets and fizzy drinks often fade quickly.
</a:t>
            </a:r>
            <a:endParaRPr lang="en-US" sz="1000" dirty="0"/>
          </a:p>
        </p:txBody>
      </p:sp>
      <p:sp>
        <p:nvSpPr>
          <p:cNvPr id="10" name="Text 4"/>
          <p:cNvSpPr txBox="1"/>
          <p:nvPr/>
        </p:nvSpPr>
        <p:spPr>
          <a:xfrm>
            <a:off x="4575250" y="1421550"/>
            <a:ext cx="3808800" cy="100500"/>
          </a:xfrm>
          <a:prstGeom prst="rect">
            <a:avLst/>
          </a:prstGeom>
          <a:noFill/>
          <a:ln/>
        </p:spPr>
        <p:txBody>
          <a:bodyPr wrap="square" lIns="0" tIns="0" rIns="0" bIns="0" rtlCol="0" anchor="t"/>
          <a:lstStyle/>
          <a:p>
            <a:pPr algn="l" indent="0" marL="0">
              <a:lnSpc>
                <a:spcPct val="115000"/>
              </a:lnSpc>
              <a:buNone/>
            </a:pPr>
            <a:r>
              <a:rPr lang="en-US" sz="600" dirty="0">
                <a:solidFill>
                  <a:srgbClr val="FFFFFF"/>
                </a:solidFill>
                <a:latin typeface="Arial" pitchFamily="34" charset="0"/>
                <a:ea typeface="Arial" pitchFamily="34" charset="-122"/>
                <a:cs typeface="Arial" pitchFamily="34" charset="-120"/>
              </a:rPr>
              <a:t>Illustrative comparison for classroom discussion; no external data.
</a:t>
            </a:r>
            <a:endParaRPr lang="en-US" sz="6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091048" y="1752727"/>
            <a:ext cx="184313" cy="294900"/>
          </a:xfrm>
          <a:prstGeom prst="rect">
            <a:avLst/>
          </a:prstGeom>
        </p:spPr>
      </p:pic>
      <p:pic>
        <p:nvPicPr>
          <p:cNvPr id="5" name="Image 3" descr="preencoded.png">    </p:cNvPr>
          <p:cNvPicPr>
            <a:picLocks noChangeAspect="1"/>
          </p:cNvPicPr>
          <p:nvPr/>
        </p:nvPicPr>
        <p:blipFill>
          <a:blip r:embed="rId4"/>
          <a:stretch>
            <a:fillRect/>
          </a:stretch>
        </p:blipFill>
        <p:spPr>
          <a:xfrm>
            <a:off x="3042650" y="2395325"/>
            <a:ext cx="281100" cy="281100"/>
          </a:xfrm>
          <a:prstGeom prst="rect">
            <a:avLst/>
          </a:prstGeom>
        </p:spPr>
      </p:pic>
      <p:pic>
        <p:nvPicPr>
          <p:cNvPr id="6" name="Image 4" descr="preencoded.png">    </p:cNvPr>
          <p:cNvPicPr>
            <a:picLocks noChangeAspect="1"/>
          </p:cNvPicPr>
          <p:nvPr/>
        </p:nvPicPr>
        <p:blipFill>
          <a:blip r:embed="rId5"/>
          <a:stretch>
            <a:fillRect/>
          </a:stretch>
        </p:blipFill>
        <p:spPr>
          <a:xfrm>
            <a:off x="3042650" y="3046742"/>
            <a:ext cx="281100" cy="249867"/>
          </a:xfrm>
          <a:prstGeom prst="rect">
            <a:avLst/>
          </a:prstGeom>
        </p:spPr>
      </p:pic>
      <p:pic>
        <p:nvPicPr>
          <p:cNvPr id="7" name="Image 5" descr="preencoded.png">    </p:cNvPr>
          <p:cNvPicPr>
            <a:picLocks noChangeAspect="1"/>
          </p:cNvPicPr>
          <p:nvPr/>
        </p:nvPicPr>
        <p:blipFill>
          <a:blip r:embed="rId6"/>
          <a:stretch>
            <a:fillRect/>
          </a:stretch>
        </p:blipFill>
        <p:spPr>
          <a:xfrm>
            <a:off x="3042653" y="3695063"/>
            <a:ext cx="281100" cy="224880"/>
          </a:xfrm>
          <a:prstGeom prst="rect">
            <a:avLst/>
          </a:prstGeom>
        </p:spPr>
      </p:pic>
      <p:pic>
        <p:nvPicPr>
          <p:cNvPr id="8" name="Image 6" descr="preencoded.png">    </p:cNvPr>
          <p:cNvPicPr>
            <a:picLocks noChangeAspect="1"/>
          </p:cNvPicPr>
          <p:nvPr/>
        </p:nvPicPr>
        <p:blipFill>
          <a:blip r:embed="rId7"/>
          <a:stretch>
            <a:fillRect/>
          </a:stretch>
        </p:blipFill>
        <p:spPr>
          <a:xfrm>
            <a:off x="3042653" y="4302778"/>
            <a:ext cx="281100" cy="281100"/>
          </a:xfrm>
          <a:prstGeom prst="rect">
            <a:avLst/>
          </a:prstGeom>
        </p:spPr>
      </p:pic>
      <p:sp>
        <p:nvSpPr>
          <p:cNvPr id="9" name="Text 0"/>
          <p:cNvSpPr txBox="1"/>
          <p:nvPr/>
        </p:nvSpPr>
        <p:spPr>
          <a:xfrm>
            <a:off x="8682225" y="4798650"/>
            <a:ext cx="322200" cy="177600"/>
          </a:xfrm>
          <a:prstGeom prst="rect">
            <a:avLst/>
          </a:prstGeom>
          <a:noFill/>
          <a:ln/>
        </p:spPr>
        <p:txBody>
          <a:bodyPr wrap="square" lIns="0" tIns="0" rIns="0" bIns="0" rtlCol="0" anchor="ctr"/>
          <a:lstStyle/>
          <a:p>
            <a:pPr algn="ctr" indent="0" marL="0">
              <a:lnSpc>
                <a:spcPct val="100000"/>
              </a:lnSpc>
              <a:buNone/>
            </a:pPr>
            <a:r>
              <a:rPr lang="en-US" sz="800" dirty="0">
                <a:solidFill>
                  <a:srgbClr val="FFFFFF"/>
                </a:solidFill>
                <a:latin typeface="Arial" pitchFamily="34" charset="0"/>
                <a:ea typeface="Arial" pitchFamily="34" charset="-122"/>
                <a:cs typeface="Arial" pitchFamily="34" charset="-120"/>
              </a:rPr>
              <a:t>9</a:t>
            </a:r>
            <a:endParaRPr lang="en-US" sz="800" dirty="0"/>
          </a:p>
        </p:txBody>
      </p:sp>
      <p:sp>
        <p:nvSpPr>
          <p:cNvPr id="10" name="Text 1"/>
          <p:cNvSpPr txBox="1"/>
          <p:nvPr/>
        </p:nvSpPr>
        <p:spPr>
          <a:xfrm>
            <a:off x="365050" y="628050"/>
            <a:ext cx="6565800" cy="793800"/>
          </a:xfrm>
          <a:prstGeom prst="rect">
            <a:avLst/>
          </a:prstGeom>
          <a:noFill/>
          <a:ln/>
        </p:spPr>
        <p:txBody>
          <a:bodyPr wrap="square" lIns="0" tIns="0" rIns="0" bIns="0" rtlCol="0" anchor="ctr"/>
          <a:lstStyle/>
          <a:p>
            <a:pPr algn="l" indent="0" marL="0">
              <a:lnSpc>
                <a:spcPct val="100000"/>
              </a:lnSpc>
              <a:buNone/>
            </a:pPr>
            <a:r>
              <a:rPr lang="en-US" sz="2246" b="1" dirty="0">
                <a:solidFill>
                  <a:srgbClr val="000000"/>
                </a:solidFill>
                <a:latin typeface="Arial" pitchFamily="34" charset="0"/>
                <a:ea typeface="Arial" pitchFamily="34" charset="-122"/>
                <a:cs typeface="Arial" pitchFamily="34" charset="-120"/>
              </a:rPr>
              <a:t>Movement, sport and mood
</a:t>
            </a:r>
            <a:endParaRPr lang="en-US" sz="2246" dirty="0"/>
          </a:p>
        </p:txBody>
      </p:sp>
      <p:sp>
        <p:nvSpPr>
          <p:cNvPr id="11" name="Text 2"/>
          <p:cNvSpPr txBox="1"/>
          <p:nvPr/>
        </p:nvSpPr>
        <p:spPr>
          <a:xfrm>
            <a:off x="3525476" y="1705075"/>
            <a:ext cx="3903900" cy="516900"/>
          </a:xfrm>
          <a:prstGeom prst="rect">
            <a:avLst/>
          </a:prstGeom>
          <a:noFill/>
          <a:ln/>
        </p:spPr>
        <p:txBody>
          <a:bodyPr wrap="square" lIns="0" tIns="0" rIns="0" bIns="0" rtlCol="0" anchor="ctr"/>
          <a:lstStyle/>
          <a:p>
            <a:pPr algn="l" indent="0" marL="0">
              <a:lnSpc>
                <a:spcPct val="115000"/>
              </a:lnSpc>
              <a:buNone/>
            </a:pPr>
            <a:r>
              <a:rPr lang="en-US" sz="912" b="1" dirty="0">
                <a:solidFill>
                  <a:srgbClr val="000000"/>
                </a:solidFill>
                <a:latin typeface="Arial" pitchFamily="34" charset="0"/>
                <a:ea typeface="Arial" pitchFamily="34" charset="-122"/>
                <a:cs typeface="Arial" pitchFamily="34" charset="-120"/>
              </a:rPr>
              <a:t>Short walks matter
</a:t>
            </a:r>
            <a:pPr algn="l" indent="0" marL="0">
              <a:lnSpc>
                <a:spcPct val="115000"/>
              </a:lnSpc>
              <a:buNone/>
            </a:pPr>
            <a:r>
              <a:rPr lang="en-US" sz="693"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03" dirty="0">
                <a:solidFill>
                  <a:srgbClr val="000000"/>
                </a:solidFill>
                <a:latin typeface="Arial" pitchFamily="34" charset="0"/>
                <a:ea typeface="Arial" pitchFamily="34" charset="-122"/>
                <a:cs typeface="Arial" pitchFamily="34" charset="-120"/>
              </a:rPr>
              <a:t>Even a 5–10 minute walk during a break can help the body recover from long sitting. It often makes the next lesson feel easier and helps students return to work more calmly.
</a:t>
            </a:r>
            <a:endParaRPr lang="en-US" sz="912" dirty="0"/>
          </a:p>
        </p:txBody>
      </p:sp>
      <p:sp>
        <p:nvSpPr>
          <p:cNvPr id="12" name="Text 3"/>
          <p:cNvSpPr txBox="1"/>
          <p:nvPr/>
        </p:nvSpPr>
        <p:spPr>
          <a:xfrm>
            <a:off x="3525476" y="2340904"/>
            <a:ext cx="3903900" cy="516900"/>
          </a:xfrm>
          <a:prstGeom prst="rect">
            <a:avLst/>
          </a:prstGeom>
          <a:noFill/>
          <a:ln/>
        </p:spPr>
        <p:txBody>
          <a:bodyPr wrap="square" lIns="0" tIns="0" rIns="0" bIns="0" rtlCol="0" anchor="ctr"/>
          <a:lstStyle/>
          <a:p>
            <a:pPr algn="l" indent="0" marL="0">
              <a:lnSpc>
                <a:spcPct val="115000"/>
              </a:lnSpc>
              <a:buNone/>
            </a:pPr>
            <a:r>
              <a:rPr lang="en-US" sz="803" b="1" dirty="0">
                <a:solidFill>
                  <a:srgbClr val="000000"/>
                </a:solidFill>
                <a:latin typeface="Arial" pitchFamily="34" charset="0"/>
                <a:ea typeface="Arial" pitchFamily="34" charset="-122"/>
                <a:cs typeface="Arial" pitchFamily="34" charset="-120"/>
              </a:rPr>
              <a:t>Team sports build habits
</a:t>
            </a:r>
            <a:pPr algn="l" indent="0" marL="0">
              <a:lnSpc>
                <a:spcPct val="115000"/>
              </a:lnSpc>
              <a:buNone/>
            </a:pPr>
            <a:r>
              <a:rPr lang="en-US" sz="61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707" dirty="0">
                <a:solidFill>
                  <a:srgbClr val="000000"/>
                </a:solidFill>
                <a:latin typeface="Arial" pitchFamily="34" charset="0"/>
                <a:ea typeface="Arial" pitchFamily="34" charset="-122"/>
                <a:cs typeface="Arial" pitchFamily="34" charset="-120"/>
              </a:rPr>
              <a:t>Football and other team games develop practice, cooperation, and energy. They also give students a chance to be active outside the classroom and feel stronger through regular movement.
</a:t>
            </a:r>
            <a:endParaRPr lang="en-US" sz="803" dirty="0"/>
          </a:p>
        </p:txBody>
      </p:sp>
      <p:sp>
        <p:nvSpPr>
          <p:cNvPr id="13" name="Text 4"/>
          <p:cNvSpPr txBox="1"/>
          <p:nvPr/>
        </p:nvSpPr>
        <p:spPr>
          <a:xfrm>
            <a:off x="3525476" y="2976726"/>
            <a:ext cx="3903900" cy="516900"/>
          </a:xfrm>
          <a:prstGeom prst="rect">
            <a:avLst/>
          </a:prstGeom>
          <a:noFill/>
          <a:ln/>
        </p:spPr>
        <p:txBody>
          <a:bodyPr wrap="square" lIns="0" tIns="0" rIns="0" bIns="0" rtlCol="0" anchor="ctr"/>
          <a:lstStyle/>
          <a:p>
            <a:pPr algn="l" indent="0" marL="0">
              <a:lnSpc>
                <a:spcPct val="115000"/>
              </a:lnSpc>
              <a:buNone/>
            </a:pPr>
            <a:r>
              <a:rPr lang="en-US" sz="907" b="1" dirty="0">
                <a:solidFill>
                  <a:srgbClr val="000000"/>
                </a:solidFill>
                <a:latin typeface="Arial" pitchFamily="34" charset="0"/>
                <a:ea typeface="Arial" pitchFamily="34" charset="-122"/>
                <a:cs typeface="Arial" pitchFamily="34" charset="-120"/>
              </a:rPr>
              <a:t>Different sports, same benefit
</a:t>
            </a:r>
            <a:pPr algn="l" indent="0" marL="0">
              <a:lnSpc>
                <a:spcPct val="115000"/>
              </a:lnSpc>
              <a:buNone/>
            </a:pPr>
            <a:r>
              <a:rPr lang="en-US" sz="69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798" dirty="0">
                <a:solidFill>
                  <a:srgbClr val="000000"/>
                </a:solidFill>
                <a:latin typeface="Arial" pitchFamily="34" charset="0"/>
                <a:ea typeface="Arial" pitchFamily="34" charset="-122"/>
                <a:cs typeface="Arial" pitchFamily="34" charset="-120"/>
              </a:rPr>
              <a:t>Swimming, cycling, dancing, and running are all useful in different ways. The main idea is not competition, but regular movement that supports fitness, mood, and confidence.
</a:t>
            </a:r>
            <a:endParaRPr lang="en-US" sz="907" dirty="0"/>
          </a:p>
        </p:txBody>
      </p:sp>
      <p:sp>
        <p:nvSpPr>
          <p:cNvPr id="14" name="Text 5"/>
          <p:cNvSpPr txBox="1"/>
          <p:nvPr/>
        </p:nvSpPr>
        <p:spPr>
          <a:xfrm>
            <a:off x="3525476" y="3612550"/>
            <a:ext cx="3903900" cy="516900"/>
          </a:xfrm>
          <a:prstGeom prst="rect">
            <a:avLst/>
          </a:prstGeom>
          <a:noFill/>
          <a:ln/>
        </p:spPr>
        <p:txBody>
          <a:bodyPr wrap="square" lIns="0" tIns="0" rIns="0" bIns="0" rtlCol="0" anchor="ctr"/>
          <a:lstStyle/>
          <a:p>
            <a:pPr algn="l" indent="0" marL="0">
              <a:lnSpc>
                <a:spcPct val="115000"/>
              </a:lnSpc>
              <a:buNone/>
            </a:pPr>
            <a:r>
              <a:rPr lang="en-US" sz="909" b="1" dirty="0">
                <a:solidFill>
                  <a:srgbClr val="000000"/>
                </a:solidFill>
                <a:latin typeface="Arial" pitchFamily="34" charset="0"/>
                <a:ea typeface="Arial" pitchFamily="34" charset="-122"/>
                <a:cs typeface="Arial" pitchFamily="34" charset="-120"/>
              </a:rPr>
              <a:t>Stretching reduces tension
</a:t>
            </a:r>
            <a:pPr algn="l" indent="0" marL="0">
              <a:lnSpc>
                <a:spcPct val="115000"/>
              </a:lnSpc>
              <a:buNone/>
            </a:pPr>
            <a:r>
              <a:rPr lang="en-US" sz="69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00" dirty="0">
                <a:solidFill>
                  <a:srgbClr val="000000"/>
                </a:solidFill>
                <a:latin typeface="Arial" pitchFamily="34" charset="0"/>
                <a:ea typeface="Arial" pitchFamily="34" charset="-122"/>
                <a:cs typeface="Arial" pitchFamily="34" charset="-120"/>
              </a:rPr>
              <a:t>Stretching can be simple, quiet, and very effective after a long lesson. It helps the body loosen up, improves comfort, and reduces the feeling of stiffness from sitting too long.
</a:t>
            </a:r>
            <a:endParaRPr lang="en-US" sz="909" dirty="0"/>
          </a:p>
        </p:txBody>
      </p:sp>
      <p:sp>
        <p:nvSpPr>
          <p:cNvPr id="15" name="Text 6"/>
          <p:cNvSpPr txBox="1"/>
          <p:nvPr/>
        </p:nvSpPr>
        <p:spPr>
          <a:xfrm>
            <a:off x="3525476" y="4248375"/>
            <a:ext cx="3903900" cy="516900"/>
          </a:xfrm>
          <a:prstGeom prst="rect">
            <a:avLst/>
          </a:prstGeom>
          <a:noFill/>
          <a:ln/>
        </p:spPr>
        <p:txBody>
          <a:bodyPr wrap="square" lIns="0" tIns="0" rIns="0" bIns="0" rtlCol="0" anchor="ctr"/>
          <a:lstStyle/>
          <a:p>
            <a:pPr algn="l" indent="0" marL="0">
              <a:lnSpc>
                <a:spcPct val="115000"/>
              </a:lnSpc>
              <a:buNone/>
            </a:pPr>
            <a:r>
              <a:rPr lang="en-US" sz="878" b="1" dirty="0">
                <a:solidFill>
                  <a:srgbClr val="000000"/>
                </a:solidFill>
                <a:latin typeface="Arial" pitchFamily="34" charset="0"/>
                <a:ea typeface="Arial" pitchFamily="34" charset="-122"/>
                <a:cs typeface="Arial" pitchFamily="34" charset="-120"/>
              </a:rPr>
              <a:t>Activity and well-being
</a:t>
            </a:r>
            <a:pPr algn="l" indent="0" marL="0">
              <a:lnSpc>
                <a:spcPct val="115000"/>
              </a:lnSpc>
              <a:buNone/>
            </a:pPr>
            <a:r>
              <a:rPr lang="en-US" sz="668"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773" dirty="0">
                <a:solidFill>
                  <a:srgbClr val="000000"/>
                </a:solidFill>
                <a:latin typeface="Arial" pitchFamily="34" charset="0"/>
                <a:ea typeface="Arial" pitchFamily="34" charset="-122"/>
                <a:cs typeface="Arial" pitchFamily="34" charset="-120"/>
              </a:rPr>
              <a:t>When students stay active, they often feel more relaxed and focused. Movement supports healthy habits, and it can become a hobby that fits daily life without special equipment.
</a:t>
            </a:r>
            <a:endParaRPr lang="en-US" sz="878"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33375" y="1726321"/>
            <a:ext cx="8435100" cy="2951333"/>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8641250" y="4748525"/>
            <a:ext cx="322200" cy="177600"/>
          </a:xfrm>
          <a:prstGeom prst="rect">
            <a:avLst/>
          </a:prstGeom>
          <a:noFill/>
          <a:ln/>
        </p:spPr>
        <p:txBody>
          <a:bodyPr wrap="square" lIns="0" tIns="0" rIns="0" bIns="0" rtlCol="0" anchor="ctr"/>
          <a:lstStyle/>
          <a:p>
            <a:pPr algn="ctr" indent="0" marL="0">
              <a:lnSpc>
                <a:spcPct val="100000"/>
              </a:lnSpc>
              <a:buNone/>
            </a:pPr>
            <a:r>
              <a:rPr lang="en-US" sz="800" dirty="0">
                <a:solidFill>
                  <a:srgbClr val="FFFFFF"/>
                </a:solidFill>
                <a:latin typeface="Arial" pitchFamily="34" charset="0"/>
                <a:ea typeface="Arial" pitchFamily="34" charset="-122"/>
                <a:cs typeface="Arial" pitchFamily="34" charset="-120"/>
              </a:rPr>
              <a:t>10</a:t>
            </a:r>
            <a:endParaRPr lang="en-US" sz="800" dirty="0"/>
          </a:p>
        </p:txBody>
      </p:sp>
      <p:sp>
        <p:nvSpPr>
          <p:cNvPr id="6" name="Text 1"/>
          <p:cNvSpPr txBox="1"/>
          <p:nvPr/>
        </p:nvSpPr>
        <p:spPr>
          <a:xfrm>
            <a:off x="146400" y="357450"/>
            <a:ext cx="5625300" cy="604500"/>
          </a:xfrm>
          <a:prstGeom prst="rect">
            <a:avLst/>
          </a:prstGeom>
          <a:noFill/>
          <a:ln/>
        </p:spPr>
        <p:txBody>
          <a:bodyPr wrap="square" lIns="0" tIns="0" rIns="0" bIns="0" rtlCol="0" anchor="ctr"/>
          <a:lstStyle/>
          <a:p>
            <a:pPr algn="l" indent="0" marL="0">
              <a:lnSpc>
                <a:spcPct val="100000"/>
              </a:lnSpc>
              <a:buNone/>
            </a:pPr>
            <a:r>
              <a:rPr lang="en-US" sz="2246" b="1" dirty="0">
                <a:solidFill>
                  <a:srgbClr val="000000"/>
                </a:solidFill>
                <a:latin typeface="Arial" pitchFamily="34" charset="0"/>
                <a:ea typeface="Arial" pitchFamily="34" charset="-122"/>
                <a:cs typeface="Arial" pitchFamily="34" charset="-120"/>
              </a:rPr>
              <a:t>How stress affects school life
</a:t>
            </a:r>
            <a:endParaRPr lang="en-US" sz="2246" dirty="0"/>
          </a:p>
        </p:txBody>
      </p:sp>
      <p:sp>
        <p:nvSpPr>
          <p:cNvPr id="7" name="Text 2"/>
          <p:cNvSpPr txBox="1"/>
          <p:nvPr/>
        </p:nvSpPr>
        <p:spPr>
          <a:xfrm>
            <a:off x="146400" y="1005416"/>
            <a:ext cx="5625300" cy="210000"/>
          </a:xfrm>
          <a:prstGeom prst="rect">
            <a:avLst/>
          </a:prstGeom>
          <a:noFill/>
          <a:ln/>
        </p:spPr>
        <p:txBody>
          <a:bodyPr wrap="square" lIns="0" tIns="0" rIns="0" bIns="0" rtlCol="0" anchor="t"/>
          <a:lstStyle/>
          <a:p>
            <a:pPr algn="l" indent="0" marL="0">
              <a:lnSpc>
                <a:spcPct val="100000"/>
              </a:lnSpc>
              <a:buNone/>
            </a:pPr>
            <a:r>
              <a:rPr lang="en-US" sz="995" dirty="0">
                <a:solidFill>
                  <a:srgbClr val="000000"/>
                </a:solidFill>
                <a:latin typeface="Arial" pitchFamily="34" charset="0"/>
                <a:ea typeface="Arial" pitchFamily="34" charset="-122"/>
                <a:cs typeface="Arial" pitchFamily="34" charset="-120"/>
              </a:rPr>
              <a:t>Classroom model showing how stress can start, grow, and be reduced through simple support steps.
</a:t>
            </a:r>
            <a:endParaRPr lang="en-US" sz="995"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300400" y="1553559"/>
            <a:ext cx="2563200" cy="1787231"/>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3137925" y="1553559"/>
            <a:ext cx="2563200" cy="1787231"/>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pic>
        <p:nvPicPr>
          <p:cNvPr id="11" name="Image 9" descr="preencoded.png">    </p:cNvPr>
          <p:cNvPicPr>
            <a:picLocks noChangeAspect="1"/>
          </p:cNvPicPr>
          <p:nvPr/>
        </p:nvPicPr>
        <p:blipFill>
          <a:blip r:embed="rId10"/>
          <a:stretch>
            <a:fillRect/>
          </a:stretch>
        </p:blipFill>
        <p:spPr>
          <a:xfrm>
            <a:off x="5975450" y="1553559"/>
            <a:ext cx="2563200" cy="1787231"/>
          </a:xfrm>
          <a:prstGeom prst="rect">
            <a:avLst/>
          </a:prstGeom>
        </p:spPr>
      </p:pic>
      <p:pic>
        <p:nvPicPr>
          <p:cNvPr id="12" name="Image 10" descr="preencoded.png">    </p:cNvPr>
          <p:cNvPicPr>
            <a:picLocks noChangeAspect="1"/>
          </p:cNvPicPr>
          <p:nvPr/>
        </p:nvPicPr>
        <p:blipFill>
          <a:blip r:embed="rId11"/>
          <a:stretch>
            <a:fillRect/>
          </a:stretch>
        </p:blipFill>
        <p:spPr>
          <a:xfrm>
            <a:off x="0" y="0"/>
            <a:ext cx="9144000" cy="5143500"/>
          </a:xfrm>
          <a:prstGeom prst="rect">
            <a:avLst/>
          </a:prstGeom>
        </p:spPr>
      </p:pic>
      <p:sp>
        <p:nvSpPr>
          <p:cNvPr id="13" name="Text 0"/>
          <p:cNvSpPr txBox="1"/>
          <p:nvPr/>
        </p:nvSpPr>
        <p:spPr>
          <a:xfrm>
            <a:off x="8682225" y="4798650"/>
            <a:ext cx="322200" cy="177600"/>
          </a:xfrm>
          <a:prstGeom prst="rect">
            <a:avLst/>
          </a:prstGeom>
          <a:noFill/>
          <a:ln/>
        </p:spPr>
        <p:txBody>
          <a:bodyPr wrap="square" lIns="0" tIns="0" rIns="0" bIns="0" rtlCol="0" anchor="ctr"/>
          <a:lstStyle/>
          <a:p>
            <a:pPr algn="ctr" indent="0" marL="0">
              <a:lnSpc>
                <a:spcPct val="100000"/>
              </a:lnSpc>
              <a:buNone/>
            </a:pPr>
            <a:r>
              <a:rPr lang="en-US" sz="800" dirty="0">
                <a:solidFill>
                  <a:srgbClr val="FFFFFF"/>
                </a:solidFill>
                <a:latin typeface="Arial" pitchFamily="34" charset="0"/>
                <a:ea typeface="Arial" pitchFamily="34" charset="-122"/>
                <a:cs typeface="Arial" pitchFamily="34" charset="-120"/>
              </a:rPr>
              <a:t>11</a:t>
            </a:r>
            <a:endParaRPr lang="en-US" sz="800" dirty="0"/>
          </a:p>
        </p:txBody>
      </p:sp>
      <p:sp>
        <p:nvSpPr>
          <p:cNvPr id="14" name="Text 1"/>
          <p:cNvSpPr txBox="1"/>
          <p:nvPr/>
        </p:nvSpPr>
        <p:spPr>
          <a:xfrm>
            <a:off x="321650" y="546725"/>
            <a:ext cx="5409300" cy="770100"/>
          </a:xfrm>
          <a:prstGeom prst="rect">
            <a:avLst/>
          </a:prstGeom>
          <a:noFill/>
          <a:ln/>
        </p:spPr>
        <p:txBody>
          <a:bodyPr wrap="square" lIns="0" tIns="0" rIns="0" bIns="0" rtlCol="0" anchor="ctr"/>
          <a:lstStyle/>
          <a:p>
            <a:pPr algn="l" indent="0" marL="0">
              <a:lnSpc>
                <a:spcPct val="100000"/>
              </a:lnSpc>
              <a:buNone/>
            </a:pPr>
            <a:r>
              <a:rPr lang="en-US" sz="2246" b="1" dirty="0">
                <a:solidFill>
                  <a:srgbClr val="000000"/>
                </a:solidFill>
                <a:latin typeface="Arial" pitchFamily="34" charset="0"/>
                <a:ea typeface="Arial" pitchFamily="34" charset="-122"/>
                <a:cs typeface="Arial" pitchFamily="34" charset="-120"/>
              </a:rPr>
              <a:t>Класс, в котором легче учиться вместе
</a:t>
            </a:r>
            <a:endParaRPr lang="en-US" sz="2246" dirty="0"/>
          </a:p>
        </p:txBody>
      </p:sp>
      <p:sp>
        <p:nvSpPr>
          <p:cNvPr id="15" name="Text 2"/>
          <p:cNvSpPr txBox="1"/>
          <p:nvPr/>
        </p:nvSpPr>
        <p:spPr>
          <a:xfrm>
            <a:off x="445625" y="3560300"/>
            <a:ext cx="2513700" cy="1041000"/>
          </a:xfrm>
          <a:prstGeom prst="rect">
            <a:avLst/>
          </a:prstGeom>
          <a:noFill/>
          <a:ln/>
        </p:spPr>
        <p:txBody>
          <a:bodyPr wrap="square" lIns="0" tIns="0" rIns="0" bIns="0" rtlCol="0" anchor="t"/>
          <a:lstStyle/>
          <a:p>
            <a:pPr algn="l" indent="0" marL="0">
              <a:lnSpc>
                <a:spcPct val="115000"/>
              </a:lnSpc>
              <a:buNone/>
            </a:pPr>
            <a:r>
              <a:rPr lang="en-US" sz="1011" b="1" dirty="0">
                <a:solidFill>
                  <a:srgbClr val="000000"/>
                </a:solidFill>
                <a:latin typeface="Arial" pitchFamily="34" charset="0"/>
                <a:ea typeface="Arial" pitchFamily="34" charset="-122"/>
                <a:cs typeface="Arial" pitchFamily="34" charset="-120"/>
              </a:rPr>
              <a:t>Пара у доски
</a:t>
            </a:r>
            <a:pPr algn="l" indent="0" marL="0">
              <a:lnSpc>
                <a:spcPct val="115000"/>
              </a:lnSpc>
              <a:buNone/>
            </a:pPr>
            <a:r>
              <a:rPr lang="en-US" sz="769"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90" dirty="0">
                <a:solidFill>
                  <a:srgbClr val="000000"/>
                </a:solidFill>
                <a:latin typeface="Arial" pitchFamily="34" charset="0"/>
                <a:ea typeface="Arial" pitchFamily="34" charset="-122"/>
                <a:cs typeface="Arial" pitchFamily="34" charset="-120"/>
              </a:rPr>
              <a:t>На уроке английского Маша не поняла задание и тихо спросила соседа по парте. Он объяснил правило, а потом они вместе проверили ответы. Такая спокойная помощь снимает страх ошибки и делает работу в паре более уверенной и дружелюбной.
</a:t>
            </a:r>
            <a:endParaRPr lang="en-US" sz="1011" dirty="0"/>
          </a:p>
        </p:txBody>
      </p:sp>
      <p:sp>
        <p:nvSpPr>
          <p:cNvPr id="16" name="Text 3"/>
          <p:cNvSpPr txBox="1"/>
          <p:nvPr/>
        </p:nvSpPr>
        <p:spPr>
          <a:xfrm>
            <a:off x="3283150" y="3560300"/>
            <a:ext cx="2513700" cy="1041000"/>
          </a:xfrm>
          <a:prstGeom prst="rect">
            <a:avLst/>
          </a:prstGeom>
          <a:noFill/>
          <a:ln/>
        </p:spPr>
        <p:txBody>
          <a:bodyPr wrap="square" lIns="0" tIns="0" rIns="0" bIns="0" rtlCol="0" anchor="t"/>
          <a:lstStyle/>
          <a:p>
            <a:pPr algn="l" indent="0" marL="0">
              <a:lnSpc>
                <a:spcPct val="115000"/>
              </a:lnSpc>
              <a:buNone/>
            </a:pPr>
            <a:r>
              <a:rPr lang="en-US" sz="999" b="1" dirty="0">
                <a:solidFill>
                  <a:srgbClr val="000000"/>
                </a:solidFill>
                <a:latin typeface="Arial" pitchFamily="34" charset="0"/>
                <a:ea typeface="Arial" pitchFamily="34" charset="-122"/>
                <a:cs typeface="Arial" pitchFamily="34" charset="-120"/>
              </a:rPr>
              <a:t>Группа для проекта
</a:t>
            </a:r>
            <a:pPr algn="l" indent="0" marL="0">
              <a:lnSpc>
                <a:spcPct val="115000"/>
              </a:lnSpc>
              <a:buNone/>
            </a:pPr>
            <a:r>
              <a:rPr lang="en-US" sz="76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80" dirty="0">
                <a:solidFill>
                  <a:srgbClr val="000000"/>
                </a:solidFill>
                <a:latin typeface="Arial" pitchFamily="34" charset="0"/>
                <a:ea typeface="Arial" pitchFamily="34" charset="-122"/>
                <a:cs typeface="Arial" pitchFamily="34" charset="-120"/>
              </a:rPr>
              <a:t>В маленькой группе каждый ученик получил свою роль: один искал слова, другой писал, третий читал вслух. Ребята слушали друг друга, делились листами и не перебивали. Когда класс работает как team, задание становится понятнее и проходит без лишнего стресса.
</a:t>
            </a:r>
            <a:endParaRPr lang="en-US" sz="999" dirty="0"/>
          </a:p>
        </p:txBody>
      </p:sp>
      <p:sp>
        <p:nvSpPr>
          <p:cNvPr id="17" name="Text 4"/>
          <p:cNvSpPr txBox="1"/>
          <p:nvPr/>
        </p:nvSpPr>
        <p:spPr>
          <a:xfrm>
            <a:off x="6120675" y="3560300"/>
            <a:ext cx="2513700" cy="1041000"/>
          </a:xfrm>
          <a:prstGeom prst="rect">
            <a:avLst/>
          </a:prstGeom>
          <a:noFill/>
          <a:ln/>
        </p:spPr>
        <p:txBody>
          <a:bodyPr wrap="square" lIns="0" tIns="0" rIns="0" bIns="0" rtlCol="0" anchor="t"/>
          <a:lstStyle/>
          <a:p>
            <a:pPr algn="l" indent="0" marL="0">
              <a:lnSpc>
                <a:spcPct val="115000"/>
              </a:lnSpc>
              <a:buNone/>
            </a:pPr>
            <a:r>
              <a:rPr lang="en-US" sz="1011" b="1" dirty="0">
                <a:solidFill>
                  <a:srgbClr val="000000"/>
                </a:solidFill>
                <a:latin typeface="Arial" pitchFamily="34" charset="0"/>
                <a:ea typeface="Arial" pitchFamily="34" charset="-122"/>
                <a:cs typeface="Arial" pitchFamily="34" charset="-120"/>
              </a:rPr>
              <a:t>Поддержка на перемене
</a:t>
            </a:r>
            <a:pPr algn="l" indent="0" marL="0">
              <a:lnSpc>
                <a:spcPct val="115000"/>
              </a:lnSpc>
              <a:buNone/>
            </a:pPr>
            <a:r>
              <a:rPr lang="en-US" sz="769"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90" dirty="0">
                <a:solidFill>
                  <a:srgbClr val="000000"/>
                </a:solidFill>
                <a:latin typeface="Arial" pitchFamily="34" charset="0"/>
                <a:ea typeface="Arial" pitchFamily="34" charset="-122"/>
                <a:cs typeface="Arial" pitchFamily="34" charset="-120"/>
              </a:rPr>
              <a:t>На перемене одноклассник уронил учебник, и двое сразу помогли собрать страницы. Потом они улыбнулись, обменялись ручками и пошли на следующий урок вместе. Простые polite and kind actions создают в классе атмосферу, где легче cooperate, listen and share.
</a:t>
            </a:r>
            <a:endParaRPr lang="en-US" sz="1011"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681445" y="1806525"/>
            <a:ext cx="3953210" cy="2657700"/>
          </a:xfrm>
          <a:prstGeom prst="rect">
            <a:avLst/>
          </a:prstGeom>
        </p:spPr>
      </p:pic>
      <p:sp>
        <p:nvSpPr>
          <p:cNvPr id="6" name="Text 0"/>
          <p:cNvSpPr txBox="1"/>
          <p:nvPr/>
        </p:nvSpPr>
        <p:spPr>
          <a:xfrm>
            <a:off x="404775" y="1954775"/>
            <a:ext cx="3667200" cy="1005900"/>
          </a:xfrm>
          <a:prstGeom prst="rect">
            <a:avLst/>
          </a:prstGeom>
          <a:noFill/>
          <a:ln/>
        </p:spPr>
        <p:txBody>
          <a:bodyPr wrap="square" lIns="0" tIns="0" rIns="0" bIns="0" rtlCol="0" anchor="b"/>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Часть способов действует быстро, а часть помогает накапливать устойчивое спокойствие и энергию в течение дня.
</a:t>
            </a:r>
            <a:endParaRPr lang="en-US" sz="1000" dirty="0"/>
          </a:p>
        </p:txBody>
      </p:sp>
      <p:sp>
        <p:nvSpPr>
          <p:cNvPr id="7" name="Text 1"/>
          <p:cNvSpPr txBox="1"/>
          <p:nvPr/>
        </p:nvSpPr>
        <p:spPr>
          <a:xfrm>
            <a:off x="333375" y="690575"/>
            <a:ext cx="8469300" cy="603900"/>
          </a:xfrm>
          <a:prstGeom prst="rect">
            <a:avLst/>
          </a:prstGeom>
          <a:noFill/>
          <a:ln/>
        </p:spPr>
        <p:txBody>
          <a:bodyPr wrap="square" lIns="0" tIns="0" rIns="0" bIns="0" rtlCol="0" anchor="ctr"/>
          <a:lstStyle/>
          <a:p>
            <a:pPr algn="l" indent="0" marL="0">
              <a:lnSpc>
                <a:spcPct val="100000"/>
              </a:lnSpc>
              <a:buNone/>
            </a:pPr>
            <a:r>
              <a:rPr lang="en-US" sz="2851" b="1" dirty="0">
                <a:solidFill>
                  <a:srgbClr val="000000"/>
                </a:solidFill>
                <a:latin typeface="Arial" pitchFamily="34" charset="0"/>
                <a:ea typeface="Arial" pitchFamily="34" charset="-122"/>
                <a:cs typeface="Arial" pitchFamily="34" charset="-120"/>
              </a:rPr>
              <a:t>Что помогает ученику чувствовать себя лучше
</a:t>
            </a:r>
            <a:endParaRPr lang="en-US" sz="2851" dirty="0"/>
          </a:p>
        </p:txBody>
      </p:sp>
      <p:sp>
        <p:nvSpPr>
          <p:cNvPr id="8" name="Text 2"/>
          <p:cNvSpPr txBox="1"/>
          <p:nvPr/>
        </p:nvSpPr>
        <p:spPr>
          <a:xfrm>
            <a:off x="8641250" y="4748525"/>
            <a:ext cx="322200" cy="177600"/>
          </a:xfrm>
          <a:prstGeom prst="rect">
            <a:avLst/>
          </a:prstGeom>
          <a:noFill/>
          <a:ln/>
        </p:spPr>
        <p:txBody>
          <a:bodyPr wrap="square" lIns="0" tIns="0" rIns="0" bIns="0" rtlCol="0" anchor="ctr"/>
          <a:lstStyle/>
          <a:p>
            <a:pPr algn="ctr" indent="0" marL="0">
              <a:lnSpc>
                <a:spcPct val="100000"/>
              </a:lnSpc>
              <a:buNone/>
            </a:pPr>
            <a:r>
              <a:rPr lang="en-US" sz="800" dirty="0">
                <a:solidFill>
                  <a:srgbClr val="FFFFFF"/>
                </a:solidFill>
                <a:latin typeface="Arial" pitchFamily="34" charset="0"/>
                <a:ea typeface="Arial" pitchFamily="34" charset="-122"/>
                <a:cs typeface="Arial" pitchFamily="34" charset="-120"/>
              </a:rPr>
              <a:t>12</a:t>
            </a:r>
            <a:endParaRPr lang="en-US" sz="800" dirty="0"/>
          </a:p>
        </p:txBody>
      </p:sp>
      <p:sp>
        <p:nvSpPr>
          <p:cNvPr id="9" name="Text 3"/>
          <p:cNvSpPr txBox="1"/>
          <p:nvPr/>
        </p:nvSpPr>
        <p:spPr>
          <a:xfrm>
            <a:off x="404775" y="3193025"/>
            <a:ext cx="3667200" cy="1005900"/>
          </a:xfrm>
          <a:prstGeom prst="rect">
            <a:avLst/>
          </a:prstGeom>
          <a:noFill/>
          <a:ln/>
        </p:spPr>
        <p:txBody>
          <a:bodyPr wrap="square" lIns="0" tIns="0" rIns="0" bIns="0" rtlCol="0" anchor="t"/>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Сон и поддержка взрослых дают самый сильный эффект, а короткие привычки лучше работают как ежедневная профилактика стресса.
</a:t>
            </a:r>
            <a:endParaRPr lang="en-US" sz="1000" dirty="0"/>
          </a:p>
        </p:txBody>
      </p:sp>
      <p:sp>
        <p:nvSpPr>
          <p:cNvPr id="10" name="Text 4"/>
          <p:cNvSpPr txBox="1"/>
          <p:nvPr/>
        </p:nvSpPr>
        <p:spPr>
          <a:xfrm>
            <a:off x="4575250" y="1421550"/>
            <a:ext cx="3808800" cy="100500"/>
          </a:xfrm>
          <a:prstGeom prst="rect">
            <a:avLst/>
          </a:prstGeom>
          <a:noFill/>
          <a:ln/>
        </p:spPr>
        <p:txBody>
          <a:bodyPr wrap="square" lIns="0" tIns="0" rIns="0" bIns="0" rtlCol="0" anchor="t"/>
          <a:lstStyle/>
          <a:p>
            <a:pPr algn="l" indent="0" marL="0">
              <a:lnSpc>
                <a:spcPct val="115000"/>
              </a:lnSpc>
              <a:buNone/>
            </a:pPr>
            <a:r>
              <a:rPr lang="en-US" sz="600" dirty="0">
                <a:solidFill>
                  <a:srgbClr val="FFFFFF"/>
                </a:solidFill>
                <a:latin typeface="Arial" pitchFamily="34" charset="0"/>
                <a:ea typeface="Arial" pitchFamily="34" charset="-122"/>
                <a:cs typeface="Arial" pitchFamily="34" charset="-120"/>
              </a:rPr>
              <a:t>Учебный модуль 4; условная оценка значимости факторов в рамках темы
</a:t>
            </a:r>
            <a:endParaRPr lang="en-US" sz="6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8682225" y="4798650"/>
            <a:ext cx="322200" cy="177600"/>
          </a:xfrm>
          <a:prstGeom prst="rect">
            <a:avLst/>
          </a:prstGeom>
          <a:noFill/>
          <a:ln/>
        </p:spPr>
        <p:txBody>
          <a:bodyPr wrap="square" lIns="0" tIns="0" rIns="0" bIns="0" rtlCol="0" anchor="ctr"/>
          <a:lstStyle/>
          <a:p>
            <a:pPr algn="ctr" indent="0" marL="0">
              <a:lnSpc>
                <a:spcPct val="100000"/>
              </a:lnSpc>
              <a:buNone/>
            </a:pPr>
            <a:r>
              <a:rPr lang="en-US" sz="800" dirty="0">
                <a:solidFill>
                  <a:srgbClr val="FFFFFF"/>
                </a:solidFill>
                <a:latin typeface="Arial" pitchFamily="34" charset="0"/>
                <a:ea typeface="Arial" pitchFamily="34" charset="-122"/>
                <a:cs typeface="Arial" pitchFamily="34" charset="-120"/>
              </a:rPr>
              <a:t>13</a:t>
            </a:r>
            <a:endParaRPr lang="en-US" sz="800" dirty="0"/>
          </a:p>
        </p:txBody>
      </p:sp>
      <p:sp>
        <p:nvSpPr>
          <p:cNvPr id="10" name="Text 1"/>
          <p:cNvSpPr txBox="1"/>
          <p:nvPr/>
        </p:nvSpPr>
        <p:spPr>
          <a:xfrm>
            <a:off x="205000" y="418300"/>
            <a:ext cx="5361900" cy="1014900"/>
          </a:xfrm>
          <a:prstGeom prst="rect">
            <a:avLst/>
          </a:prstGeom>
          <a:noFill/>
          <a:ln/>
        </p:spPr>
        <p:txBody>
          <a:bodyPr wrap="square" lIns="0" tIns="0" rIns="0" bIns="0" rtlCol="0" anchor="ctr"/>
          <a:lstStyle/>
          <a:p>
            <a:pPr algn="l" indent="0" marL="0">
              <a:lnSpc>
                <a:spcPct val="100000"/>
              </a:lnSpc>
              <a:buNone/>
            </a:pPr>
            <a:r>
              <a:rPr lang="en-US" sz="2246" b="1" dirty="0">
                <a:solidFill>
                  <a:srgbClr val="000000"/>
                </a:solidFill>
                <a:latin typeface="Arial" pitchFamily="34" charset="0"/>
                <a:ea typeface="Arial" pitchFamily="34" charset="-122"/>
                <a:cs typeface="Arial" pitchFamily="34" charset="-120"/>
              </a:rPr>
              <a:t>Как экран влияет на вечер и утро
</a:t>
            </a:r>
            <a:endParaRPr lang="en-US" sz="2246" dirty="0"/>
          </a:p>
        </p:txBody>
      </p:sp>
      <p:sp>
        <p:nvSpPr>
          <p:cNvPr id="11" name="Text 2"/>
          <p:cNvSpPr txBox="1"/>
          <p:nvPr/>
        </p:nvSpPr>
        <p:spPr>
          <a:xfrm>
            <a:off x="991725" y="2678899"/>
            <a:ext cx="1298100" cy="931500"/>
          </a:xfrm>
          <a:prstGeom prst="rect">
            <a:avLst/>
          </a:prstGeom>
          <a:noFill/>
          <a:ln/>
        </p:spPr>
        <p:txBody>
          <a:bodyPr wrap="square" lIns="0" tIns="0" rIns="0" bIns="0" rtlCol="0" anchor="t"/>
          <a:lstStyle/>
          <a:p>
            <a:pPr algn="l" indent="0" marL="0">
              <a:lnSpc>
                <a:spcPct val="115000"/>
              </a:lnSpc>
              <a:buNone/>
            </a:pPr>
            <a:r>
              <a:rPr lang="en-US" sz="828" b="1" dirty="0">
                <a:solidFill>
                  <a:srgbClr val="000000"/>
                </a:solidFill>
                <a:latin typeface="Arial" pitchFamily="34" charset="0"/>
                <a:ea typeface="Arial" pitchFamily="34" charset="-122"/>
                <a:cs typeface="Arial" pitchFamily="34" charset="-120"/>
              </a:rPr>
              <a:t>Днём: разумное использование
</a:t>
            </a:r>
            <a:pPr algn="l" indent="0" marL="0">
              <a:lnSpc>
                <a:spcPct val="115000"/>
              </a:lnSpc>
              <a:buNone/>
            </a:pPr>
            <a:r>
              <a:rPr lang="en-US" sz="425"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613" dirty="0">
                <a:solidFill>
                  <a:srgbClr val="000000"/>
                </a:solidFill>
                <a:latin typeface="Arial" pitchFamily="34" charset="0"/>
                <a:ea typeface="Arial" pitchFamily="34" charset="-122"/>
                <a:cs typeface="Arial" pitchFamily="34" charset="-120"/>
              </a:rPr>
              <a:t>Телефон помогает искать информацию, общаться и выполнять задания, если пользоваться им по делу. Короткие pauses every 20–30 minutes снижают усталость глаз и помогают не терять внимание.
</a:t>
            </a:r>
            <a:endParaRPr lang="en-US" sz="828" dirty="0"/>
          </a:p>
        </p:txBody>
      </p:sp>
      <p:sp>
        <p:nvSpPr>
          <p:cNvPr id="12" name="Text 3"/>
          <p:cNvSpPr txBox="1"/>
          <p:nvPr/>
        </p:nvSpPr>
        <p:spPr>
          <a:xfrm>
            <a:off x="2921702" y="2672581"/>
            <a:ext cx="1298100" cy="931500"/>
          </a:xfrm>
          <a:prstGeom prst="rect">
            <a:avLst/>
          </a:prstGeom>
          <a:noFill/>
          <a:ln/>
        </p:spPr>
        <p:txBody>
          <a:bodyPr wrap="square" lIns="0" tIns="0" rIns="0" bIns="0" rtlCol="0" anchor="t"/>
          <a:lstStyle/>
          <a:p>
            <a:pPr algn="l" indent="0" marL="0">
              <a:lnSpc>
                <a:spcPct val="115000"/>
              </a:lnSpc>
              <a:buNone/>
            </a:pPr>
            <a:r>
              <a:rPr lang="en-US" sz="916" b="1" dirty="0">
                <a:solidFill>
                  <a:srgbClr val="000000"/>
                </a:solidFill>
                <a:latin typeface="Arial" pitchFamily="34" charset="0"/>
                <a:ea typeface="Arial" pitchFamily="34" charset="-122"/>
                <a:cs typeface="Arial" pitchFamily="34" charset="-120"/>
              </a:rPr>
              <a:t>Вечером: меньше яркости
</a:t>
            </a:r>
            <a:pPr algn="l" indent="0" marL="0">
              <a:lnSpc>
                <a:spcPct val="115000"/>
              </a:lnSpc>
              <a:buNone/>
            </a:pPr>
            <a:r>
              <a:rPr lang="en-US" sz="47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679" dirty="0">
                <a:solidFill>
                  <a:srgbClr val="000000"/>
                </a:solidFill>
                <a:latin typeface="Arial" pitchFamily="34" charset="0"/>
                <a:ea typeface="Arial" pitchFamily="34" charset="-122"/>
                <a:cs typeface="Arial" pitchFamily="34" charset="-120"/>
              </a:rPr>
              <a:t>Перед сном полезно уменьшить brightness, закрыть лишние apps и убрать уведомления. Так мозгу проще перейти в спокойный режим, а засыпание становится легче.
</a:t>
            </a:r>
            <a:endParaRPr lang="en-US" sz="916" dirty="0"/>
          </a:p>
        </p:txBody>
      </p:sp>
      <p:sp>
        <p:nvSpPr>
          <p:cNvPr id="13" name="Text 4"/>
          <p:cNvSpPr txBox="1"/>
          <p:nvPr/>
        </p:nvSpPr>
        <p:spPr>
          <a:xfrm>
            <a:off x="4851674" y="2672548"/>
            <a:ext cx="1298100" cy="931500"/>
          </a:xfrm>
          <a:prstGeom prst="rect">
            <a:avLst/>
          </a:prstGeom>
          <a:noFill/>
          <a:ln/>
        </p:spPr>
        <p:txBody>
          <a:bodyPr wrap="square" lIns="0" tIns="0" rIns="0" bIns="0" rtlCol="0" anchor="t"/>
          <a:lstStyle/>
          <a:p>
            <a:pPr algn="l" indent="0" marL="0">
              <a:lnSpc>
                <a:spcPct val="115000"/>
              </a:lnSpc>
              <a:buNone/>
            </a:pPr>
            <a:r>
              <a:rPr lang="en-US" sz="828" b="1" dirty="0">
                <a:solidFill>
                  <a:srgbClr val="000000"/>
                </a:solidFill>
                <a:latin typeface="Arial" pitchFamily="34" charset="0"/>
                <a:ea typeface="Arial" pitchFamily="34" charset="-122"/>
                <a:cs typeface="Arial" pitchFamily="34" charset="-120"/>
              </a:rPr>
              <a:t>Во время homework: без отвлечений
</a:t>
            </a:r>
            <a:pPr algn="l" indent="0" marL="0">
              <a:lnSpc>
                <a:spcPct val="115000"/>
              </a:lnSpc>
              <a:buNone/>
            </a:pPr>
            <a:r>
              <a:rPr lang="en-US" sz="425"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613" dirty="0">
                <a:solidFill>
                  <a:srgbClr val="000000"/>
                </a:solidFill>
                <a:latin typeface="Arial" pitchFamily="34" charset="0"/>
                <a:ea typeface="Arial" pitchFamily="34" charset="-122"/>
                <a:cs typeface="Arial" pitchFamily="34" charset="-120"/>
              </a:rPr>
              <a:t>Если notifications выключены, ученик реже прерывается и быстрее заканчивает работу. Короткий отдых без device помогает сохранить концентрацию и не уставать от постоянных переключений.
</a:t>
            </a:r>
            <a:endParaRPr lang="en-US" sz="828" dirty="0"/>
          </a:p>
        </p:txBody>
      </p:sp>
      <p:sp>
        <p:nvSpPr>
          <p:cNvPr id="14" name="Text 5"/>
          <p:cNvSpPr txBox="1"/>
          <p:nvPr/>
        </p:nvSpPr>
        <p:spPr>
          <a:xfrm>
            <a:off x="6781649" y="2672548"/>
            <a:ext cx="1298100" cy="931500"/>
          </a:xfrm>
          <a:prstGeom prst="rect">
            <a:avLst/>
          </a:prstGeom>
          <a:noFill/>
          <a:ln/>
        </p:spPr>
        <p:txBody>
          <a:bodyPr wrap="square" lIns="0" tIns="0" rIns="0" bIns="0" rtlCol="0" anchor="t"/>
          <a:lstStyle/>
          <a:p>
            <a:pPr algn="l" indent="0" marL="0">
              <a:lnSpc>
                <a:spcPct val="115000"/>
              </a:lnSpc>
              <a:buNone/>
            </a:pPr>
            <a:r>
              <a:rPr lang="en-US" sz="945" b="1" dirty="0">
                <a:solidFill>
                  <a:srgbClr val="000000"/>
                </a:solidFill>
                <a:latin typeface="Arial" pitchFamily="34" charset="0"/>
                <a:ea typeface="Arial" pitchFamily="34" charset="-122"/>
                <a:cs typeface="Arial" pitchFamily="34" charset="-120"/>
              </a:rPr>
              <a:t>Ночью: экран отдыхает
</a:t>
            </a:r>
            <a:pPr algn="l" indent="0" marL="0">
              <a:lnSpc>
                <a:spcPct val="115000"/>
              </a:lnSpc>
              <a:buNone/>
            </a:pPr>
            <a:r>
              <a:rPr lang="en-US" sz="485"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700" dirty="0">
                <a:solidFill>
                  <a:srgbClr val="000000"/>
                </a:solidFill>
                <a:latin typeface="Arial" pitchFamily="34" charset="0"/>
                <a:ea typeface="Arial" pitchFamily="34" charset="-122"/>
                <a:cs typeface="Arial" pitchFamily="34" charset="-120"/>
              </a:rPr>
              <a:t>Телефон лучше не брать в bed. Сон становится глубже, а утром легче проснуться, быть active и спокойно начать school routine.
</a:t>
            </a:r>
            <a:endParaRPr lang="en-US" sz="945"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33375" y="2473360"/>
            <a:ext cx="4039800" cy="1609979"/>
          </a:xfrm>
          <a:prstGeom prst="rect">
            <a:avLst/>
          </a:prstGeom>
        </p:spPr>
      </p:pic>
      <p:sp>
        <p:nvSpPr>
          <p:cNvPr id="5" name="Text 0"/>
          <p:cNvSpPr txBox="1"/>
          <p:nvPr/>
        </p:nvSpPr>
        <p:spPr>
          <a:xfrm>
            <a:off x="4811725" y="1954987"/>
            <a:ext cx="3808800" cy="1005900"/>
          </a:xfrm>
          <a:prstGeom prst="rect">
            <a:avLst/>
          </a:prstGeom>
          <a:noFill/>
          <a:ln/>
        </p:spPr>
        <p:txBody>
          <a:bodyPr wrap="square" lIns="0" tIns="0" rIns="0" bIns="0" rtlCol="0" anchor="b"/>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Ранние сигналы помогают заметить проблему до того, как она начнёт мешать учёбе каждый день.
</a:t>
            </a:r>
            <a:endParaRPr lang="en-US" sz="1000" dirty="0"/>
          </a:p>
        </p:txBody>
      </p:sp>
      <p:sp>
        <p:nvSpPr>
          <p:cNvPr id="6" name="Text 1"/>
          <p:cNvSpPr txBox="1"/>
          <p:nvPr/>
        </p:nvSpPr>
        <p:spPr>
          <a:xfrm>
            <a:off x="333375" y="690575"/>
            <a:ext cx="8469300" cy="603900"/>
          </a:xfrm>
          <a:prstGeom prst="rect">
            <a:avLst/>
          </a:prstGeom>
          <a:noFill/>
          <a:ln/>
        </p:spPr>
        <p:txBody>
          <a:bodyPr wrap="square" lIns="0" tIns="0" rIns="0" bIns="0" rtlCol="0" anchor="ctr"/>
          <a:lstStyle/>
          <a:p>
            <a:pPr algn="l" indent="0" marL="0">
              <a:lnSpc>
                <a:spcPct val="100000"/>
              </a:lnSpc>
              <a:buNone/>
            </a:pPr>
            <a:r>
              <a:rPr lang="en-US" sz="3000" b="1" dirty="0">
                <a:solidFill>
                  <a:srgbClr val="000000"/>
                </a:solidFill>
                <a:latin typeface="Arial" pitchFamily="34" charset="0"/>
                <a:ea typeface="Arial" pitchFamily="34" charset="-122"/>
                <a:cs typeface="Arial" pitchFamily="34" charset="-120"/>
              </a:rPr>
              <a:t>Признаки перегрузки и влияние на учёбу
</a:t>
            </a:r>
            <a:endParaRPr lang="en-US" sz="3000" dirty="0"/>
          </a:p>
        </p:txBody>
      </p:sp>
      <p:sp>
        <p:nvSpPr>
          <p:cNvPr id="7" name="Text 2"/>
          <p:cNvSpPr txBox="1"/>
          <p:nvPr/>
        </p:nvSpPr>
        <p:spPr>
          <a:xfrm>
            <a:off x="8641250" y="4748525"/>
            <a:ext cx="322200" cy="177600"/>
          </a:xfrm>
          <a:prstGeom prst="rect">
            <a:avLst/>
          </a:prstGeom>
          <a:noFill/>
          <a:ln/>
        </p:spPr>
        <p:txBody>
          <a:bodyPr wrap="square" lIns="0" tIns="0" rIns="0" bIns="0" rtlCol="0" anchor="ctr"/>
          <a:lstStyle/>
          <a:p>
            <a:pPr algn="ctr" indent="0" marL="0">
              <a:lnSpc>
                <a:spcPct val="100000"/>
              </a:lnSpc>
              <a:buNone/>
            </a:pPr>
            <a:r>
              <a:rPr lang="en-US" sz="800" dirty="0">
                <a:solidFill>
                  <a:srgbClr val="FFFFFF"/>
                </a:solidFill>
                <a:latin typeface="Arial" pitchFamily="34" charset="0"/>
                <a:ea typeface="Arial" pitchFamily="34" charset="-122"/>
                <a:cs typeface="Arial" pitchFamily="34" charset="-120"/>
              </a:rPr>
              <a:t>14</a:t>
            </a:r>
            <a:endParaRPr lang="en-US" sz="800" dirty="0"/>
          </a:p>
        </p:txBody>
      </p:sp>
      <p:sp>
        <p:nvSpPr>
          <p:cNvPr id="8" name="Text 3"/>
          <p:cNvSpPr txBox="1"/>
          <p:nvPr/>
        </p:nvSpPr>
        <p:spPr>
          <a:xfrm>
            <a:off x="4811725" y="3193238"/>
            <a:ext cx="3808800" cy="1005900"/>
          </a:xfrm>
          <a:prstGeom prst="rect">
            <a:avLst/>
          </a:prstGeom>
          <a:noFill/>
          <a:ln/>
        </p:spPr>
        <p:txBody>
          <a:bodyPr wrap="square" lIns="0" tIns="0" rIns="0" bIns="0" rtlCol="0" anchor="t"/>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Если несколько признаков держатся долго, это уже не мелкая усталость. Нужна помощь родителей, классного руководителя, школьного психолога или врача.
</a:t>
            </a:r>
            <a:endParaRPr lang="en-US" sz="1000" dirty="0"/>
          </a:p>
        </p:txBody>
      </p:sp>
      <p:sp>
        <p:nvSpPr>
          <p:cNvPr id="9" name="Text 4"/>
          <p:cNvSpPr txBox="1"/>
          <p:nvPr/>
        </p:nvSpPr>
        <p:spPr>
          <a:xfrm>
            <a:off x="270525" y="1556800"/>
            <a:ext cx="3808800" cy="100500"/>
          </a:xfrm>
          <a:prstGeom prst="rect">
            <a:avLst/>
          </a:prstGeom>
          <a:noFill/>
          <a:ln/>
        </p:spPr>
        <p:txBody>
          <a:bodyPr wrap="square" lIns="0" tIns="0" rIns="0" bIns="0" rtlCol="0" anchor="t"/>
          <a:lstStyle/>
          <a:p>
            <a:pPr algn="l" indent="0" marL="0">
              <a:lnSpc>
                <a:spcPct val="115000"/>
              </a:lnSpc>
              <a:buNone/>
            </a:pPr>
            <a:r>
              <a:rPr lang="en-US" sz="600" dirty="0">
                <a:solidFill>
                  <a:srgbClr val="FFFFFF"/>
                </a:solidFill>
                <a:latin typeface="Arial" pitchFamily="34" charset="0"/>
                <a:ea typeface="Arial" pitchFamily="34" charset="-122"/>
                <a:cs typeface="Arial" pitchFamily="34" charset="-120"/>
              </a:rPr>
              <a:t>Учебный модуль 4; обобщение типичных признаков перегрузки у школьников
</a:t>
            </a:r>
            <a:endParaRPr lang="en-US" sz="6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33375" y="1726321"/>
            <a:ext cx="8435100" cy="2951333"/>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8641250" y="4748525"/>
            <a:ext cx="322200" cy="177600"/>
          </a:xfrm>
          <a:prstGeom prst="rect">
            <a:avLst/>
          </a:prstGeom>
          <a:noFill/>
          <a:ln/>
        </p:spPr>
        <p:txBody>
          <a:bodyPr wrap="square" lIns="0" tIns="0" rIns="0" bIns="0" rtlCol="0" anchor="ctr"/>
          <a:lstStyle/>
          <a:p>
            <a:pPr algn="ctr" indent="0" marL="0">
              <a:lnSpc>
                <a:spcPct val="100000"/>
              </a:lnSpc>
              <a:buNone/>
            </a:pPr>
            <a:r>
              <a:rPr lang="en-US" sz="800" dirty="0">
                <a:solidFill>
                  <a:srgbClr val="FFFFFF"/>
                </a:solidFill>
                <a:latin typeface="Arial" pitchFamily="34" charset="0"/>
                <a:ea typeface="Arial" pitchFamily="34" charset="-122"/>
                <a:cs typeface="Arial" pitchFamily="34" charset="-120"/>
              </a:rPr>
              <a:t>15</a:t>
            </a:r>
            <a:endParaRPr lang="en-US" sz="800" dirty="0"/>
          </a:p>
        </p:txBody>
      </p:sp>
      <p:sp>
        <p:nvSpPr>
          <p:cNvPr id="6" name="Text 1"/>
          <p:cNvSpPr txBox="1"/>
          <p:nvPr/>
        </p:nvSpPr>
        <p:spPr>
          <a:xfrm>
            <a:off x="146400" y="357450"/>
            <a:ext cx="5625300" cy="604500"/>
          </a:xfrm>
          <a:prstGeom prst="rect">
            <a:avLst/>
          </a:prstGeom>
          <a:noFill/>
          <a:ln/>
        </p:spPr>
        <p:txBody>
          <a:bodyPr wrap="square" lIns="0" tIns="0" rIns="0" bIns="0" rtlCol="0" anchor="ctr"/>
          <a:lstStyle/>
          <a:p>
            <a:pPr algn="l" indent="0" marL="0">
              <a:lnSpc>
                <a:spcPct val="100000"/>
              </a:lnSpc>
              <a:buNone/>
            </a:pPr>
            <a:r>
              <a:rPr lang="en-US" sz="2246" b="1" dirty="0">
                <a:solidFill>
                  <a:srgbClr val="000000"/>
                </a:solidFill>
                <a:latin typeface="Arial" pitchFamily="34" charset="0"/>
                <a:ea typeface="Arial" pitchFamily="34" charset="-122"/>
                <a:cs typeface="Arial" pitchFamily="34" charset="-120"/>
              </a:rPr>
              <a:t>Здоровый школьный день: от утра до ночи
</a:t>
            </a:r>
            <a:endParaRPr lang="en-US" sz="2246" dirty="0"/>
          </a:p>
        </p:txBody>
      </p:sp>
      <p:sp>
        <p:nvSpPr>
          <p:cNvPr id="7" name="Text 2"/>
          <p:cNvSpPr txBox="1"/>
          <p:nvPr/>
        </p:nvSpPr>
        <p:spPr>
          <a:xfrm>
            <a:off x="146400" y="1005416"/>
            <a:ext cx="5625300" cy="210000"/>
          </a:xfrm>
          <a:prstGeom prst="rect">
            <a:avLst/>
          </a:prstGeom>
          <a:noFill/>
          <a:ln/>
        </p:spPr>
        <p:txBody>
          <a:bodyPr wrap="square" lIns="0" tIns="0" rIns="0" bIns="0" rtlCol="0" anchor="t"/>
          <a:lstStyle/>
          <a:p>
            <a:pPr algn="l" indent="0" marL="0">
              <a:lnSpc>
                <a:spcPct val="100000"/>
              </a:lnSpc>
              <a:buNone/>
            </a:pPr>
            <a:r>
              <a:rPr lang="en-US" sz="826" dirty="0">
                <a:solidFill>
                  <a:srgbClr val="000000"/>
                </a:solidFill>
                <a:latin typeface="Arial" pitchFamily="34" charset="0"/>
                <a:ea typeface="Arial" pitchFamily="34" charset="-122"/>
                <a:cs typeface="Arial" pitchFamily="34" charset="-120"/>
              </a:rPr>
              <a:t>Схема построена по типичному распорядку ученика и показывает, как повторяемый ритм поддерживает energy и mood.
</a:t>
            </a:r>
            <a:endParaRPr lang="en-US" sz="826"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209100" y="412750"/>
            <a:ext cx="5079900" cy="984300"/>
          </a:xfrm>
          <a:prstGeom prst="rect">
            <a:avLst/>
          </a:prstGeom>
          <a:noFill/>
          <a:ln/>
        </p:spPr>
        <p:txBody>
          <a:bodyPr wrap="square" lIns="0" tIns="0" rIns="0" bIns="0" rtlCol="0" anchor="ctr"/>
          <a:lstStyle/>
          <a:p>
            <a:pPr algn="l" indent="0" marL="0">
              <a:lnSpc>
                <a:spcPct val="100000"/>
              </a:lnSpc>
              <a:buNone/>
            </a:pPr>
            <a:r>
              <a:rPr lang="en-US" sz="2000" b="1" dirty="0">
                <a:solidFill>
                  <a:srgbClr val="000000"/>
                </a:solidFill>
                <a:latin typeface="Arial" pitchFamily="34" charset="0"/>
                <a:ea typeface="Arial" pitchFamily="34" charset="-122"/>
                <a:cs typeface="Arial" pitchFamily="34" charset="-120"/>
              </a:rPr>
              <a:t>Маленькие привычки и большой результат
</a:t>
            </a:r>
            <a:endParaRPr lang="en-US" sz="2000" dirty="0"/>
          </a:p>
        </p:txBody>
      </p:sp>
      <p:sp>
        <p:nvSpPr>
          <p:cNvPr id="9" name="Text 1"/>
          <p:cNvSpPr txBox="1"/>
          <p:nvPr/>
        </p:nvSpPr>
        <p:spPr>
          <a:xfrm>
            <a:off x="2926717" y="1942072"/>
            <a:ext cx="4266900" cy="600758"/>
          </a:xfrm>
          <a:prstGeom prst="rect">
            <a:avLst/>
          </a:prstGeom>
          <a:noFill/>
          <a:ln/>
        </p:spPr>
        <p:txBody>
          <a:bodyPr wrap="square" lIns="0" tIns="0" rIns="0" bIns="0" rtlCol="0" anchor="t"/>
          <a:lstStyle/>
          <a:p>
            <a:pPr algn="l" indent="0" marL="0">
              <a:lnSpc>
                <a:spcPct val="115000"/>
              </a:lnSpc>
              <a:buNone/>
            </a:pPr>
            <a:r>
              <a:rPr lang="en-US" sz="1000" b="1" dirty="0">
                <a:solidFill>
                  <a:srgbClr val="000000"/>
                </a:solidFill>
                <a:latin typeface="Arial" pitchFamily="34" charset="0"/>
                <a:ea typeface="Arial" pitchFamily="34" charset="-122"/>
                <a:cs typeface="Arial" pitchFamily="34" charset="-120"/>
              </a:rPr>
              <a:t>Повтор важнее рывка
</a:t>
            </a:r>
            <a:pPr algn="l" indent="0" marL="0">
              <a:lnSpc>
                <a:spcPct val="115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Один удачный день полезен, но именно повторение создаёт устойчивый результат. Когда режим сна, завтрак и перерывы становятся привычными, организму легче работать спокойно и без лишнего напряжения.
</a:t>
            </a:r>
            <a:endParaRPr lang="en-US" sz="1000" dirty="0"/>
          </a:p>
        </p:txBody>
      </p:sp>
      <p:sp>
        <p:nvSpPr>
          <p:cNvPr id="10" name="Text 2"/>
          <p:cNvSpPr txBox="1"/>
          <p:nvPr/>
        </p:nvSpPr>
        <p:spPr>
          <a:xfrm>
            <a:off x="2926717" y="2644807"/>
            <a:ext cx="4266900" cy="600758"/>
          </a:xfrm>
          <a:prstGeom prst="rect">
            <a:avLst/>
          </a:prstGeom>
          <a:noFill/>
          <a:ln/>
        </p:spPr>
        <p:txBody>
          <a:bodyPr wrap="square" lIns="0" tIns="0" rIns="0" bIns="0" rtlCol="0" anchor="t"/>
          <a:lstStyle/>
          <a:p>
            <a:pPr algn="l" indent="0" marL="0">
              <a:lnSpc>
                <a:spcPct val="115000"/>
              </a:lnSpc>
              <a:buNone/>
            </a:pPr>
            <a:r>
              <a:rPr lang="en-US" sz="1000" b="1" dirty="0">
                <a:solidFill>
                  <a:srgbClr val="000000"/>
                </a:solidFill>
                <a:latin typeface="Arial" pitchFamily="34" charset="0"/>
                <a:ea typeface="Arial" pitchFamily="34" charset="-122"/>
                <a:cs typeface="Arial" pitchFamily="34" charset="-120"/>
              </a:rPr>
              <a:t>Простые шаги выполнимы
</a:t>
            </a:r>
            <a:pPr algn="l" indent="0" marL="0">
              <a:lnSpc>
                <a:spcPct val="115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Большие цели часто пугают, а маленькие действия понятны и реальны. Выпить воды, пройтись после уроков или отложить телефон на вечер проще сделать каждый день, чем обещать себе резкие перемены.
</a:t>
            </a:r>
            <a:endParaRPr lang="en-US" sz="1000" dirty="0"/>
          </a:p>
        </p:txBody>
      </p:sp>
      <p:sp>
        <p:nvSpPr>
          <p:cNvPr id="11" name="Text 3"/>
          <p:cNvSpPr txBox="1"/>
          <p:nvPr/>
        </p:nvSpPr>
        <p:spPr>
          <a:xfrm>
            <a:off x="2926717" y="3347542"/>
            <a:ext cx="4266900" cy="600758"/>
          </a:xfrm>
          <a:prstGeom prst="rect">
            <a:avLst/>
          </a:prstGeom>
          <a:noFill/>
          <a:ln/>
        </p:spPr>
        <p:txBody>
          <a:bodyPr wrap="square" lIns="0" tIns="0" rIns="0" bIns="0" rtlCol="0" anchor="t"/>
          <a:lstStyle/>
          <a:p>
            <a:pPr algn="l" indent="0" marL="0">
              <a:lnSpc>
                <a:spcPct val="115000"/>
              </a:lnSpc>
              <a:buNone/>
            </a:pPr>
            <a:r>
              <a:rPr lang="en-US" sz="1000" b="1" dirty="0">
                <a:solidFill>
                  <a:srgbClr val="000000"/>
                </a:solidFill>
                <a:latin typeface="Arial" pitchFamily="34" charset="0"/>
                <a:ea typeface="Arial" pitchFamily="34" charset="-122"/>
                <a:cs typeface="Arial" pitchFamily="34" charset="-120"/>
              </a:rPr>
              <a:t>Привычки экономят силы
</a:t>
            </a:r>
            <a:pPr algn="l" indent="0" marL="0">
              <a:lnSpc>
                <a:spcPct val="115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Если хорошее решение уже встроено в routine, тратить силы на выбор не нужно. Ученик меньше устаёт, быстрее включается в работу и увереннее справляется с homework и школьными делами.
</a:t>
            </a:r>
            <a:endParaRPr lang="en-US" sz="1000" dirty="0"/>
          </a:p>
        </p:txBody>
      </p:sp>
      <p:sp>
        <p:nvSpPr>
          <p:cNvPr id="12" name="Text 4"/>
          <p:cNvSpPr txBox="1"/>
          <p:nvPr/>
        </p:nvSpPr>
        <p:spPr>
          <a:xfrm>
            <a:off x="2926717" y="4050279"/>
            <a:ext cx="4266900" cy="600758"/>
          </a:xfrm>
          <a:prstGeom prst="rect">
            <a:avLst/>
          </a:prstGeom>
          <a:noFill/>
          <a:ln/>
        </p:spPr>
        <p:txBody>
          <a:bodyPr wrap="square" lIns="0" tIns="0" rIns="0" bIns="0" rtlCol="0" anchor="t"/>
          <a:lstStyle/>
          <a:p>
            <a:pPr algn="l" indent="0" marL="0">
              <a:lnSpc>
                <a:spcPct val="115000"/>
              </a:lnSpc>
              <a:buNone/>
            </a:pPr>
            <a:r>
              <a:rPr lang="en-US" sz="1000" b="1" dirty="0">
                <a:solidFill>
                  <a:srgbClr val="000000"/>
                </a:solidFill>
                <a:latin typeface="Arial" pitchFamily="34" charset="0"/>
                <a:ea typeface="Arial" pitchFamily="34" charset="-122"/>
                <a:cs typeface="Arial" pitchFamily="34" charset="-120"/>
              </a:rPr>
              <a:t>Прогресс заметен не сразу
</a:t>
            </a:r>
            <a:pPr algn="l" indent="0" marL="0">
              <a:lnSpc>
                <a:spcPct val="115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Сначала изменения кажутся небольшими, но со временем они накапливаются. better sleep, calm mood and regular habits помогают держать внимание, а small steps matter in everyday life.
</a:t>
            </a:r>
            <a:endParaRPr lang="en-US" sz="1000" dirty="0"/>
          </a:p>
        </p:txBody>
      </p:sp>
      <p:sp>
        <p:nvSpPr>
          <p:cNvPr id="13" name="Text 5"/>
          <p:cNvSpPr txBox="1"/>
          <p:nvPr/>
        </p:nvSpPr>
        <p:spPr>
          <a:xfrm>
            <a:off x="8682225" y="4798650"/>
            <a:ext cx="322200" cy="177600"/>
          </a:xfrm>
          <a:prstGeom prst="rect">
            <a:avLst/>
          </a:prstGeom>
          <a:noFill/>
          <a:ln/>
        </p:spPr>
        <p:txBody>
          <a:bodyPr wrap="square" lIns="0" tIns="0" rIns="0" bIns="0" rtlCol="0" anchor="ctr"/>
          <a:lstStyle/>
          <a:p>
            <a:pPr algn="ctr" indent="0" marL="0">
              <a:lnSpc>
                <a:spcPct val="100000"/>
              </a:lnSpc>
              <a:buNone/>
            </a:pPr>
            <a:r>
              <a:rPr lang="en-US" sz="800" dirty="0">
                <a:solidFill>
                  <a:srgbClr val="FFFFFF"/>
                </a:solidFill>
                <a:latin typeface="Arial" pitchFamily="34" charset="0"/>
                <a:ea typeface="Arial" pitchFamily="34" charset="-122"/>
                <a:cs typeface="Arial" pitchFamily="34" charset="-120"/>
              </a:rPr>
              <a:t>16</a:t>
            </a:r>
            <a:endParaRPr lang="en-US" sz="8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6241694" y="600901"/>
            <a:ext cx="1904100" cy="1381588"/>
          </a:xfrm>
          <a:prstGeom prst="rect">
            <a:avLst/>
          </a:prstGeom>
        </p:spPr>
      </p:pic>
      <p:pic>
        <p:nvPicPr>
          <p:cNvPr id="6" name="Image 4" descr="preencoded.png">    </p:cNvPr>
          <p:cNvPicPr>
            <a:picLocks noChangeAspect="1"/>
          </p:cNvPicPr>
          <p:nvPr/>
        </p:nvPicPr>
        <p:blipFill>
          <a:blip r:embed="rId5"/>
          <a:stretch>
            <a:fillRect/>
          </a:stretch>
        </p:blipFill>
        <p:spPr>
          <a:xfrm>
            <a:off x="5928150" y="2055153"/>
            <a:ext cx="1904100" cy="1381588"/>
          </a:xfrm>
          <a:prstGeom prst="rect">
            <a:avLst/>
          </a:prstGeom>
        </p:spPr>
      </p:pic>
      <p:pic>
        <p:nvPicPr>
          <p:cNvPr id="7" name="Image 5" descr="preencoded.png">    </p:cNvPr>
          <p:cNvPicPr>
            <a:picLocks noChangeAspect="1"/>
          </p:cNvPicPr>
          <p:nvPr/>
        </p:nvPicPr>
        <p:blipFill>
          <a:blip r:embed="rId6"/>
          <a:stretch>
            <a:fillRect/>
          </a:stretch>
        </p:blipFill>
        <p:spPr>
          <a:xfrm>
            <a:off x="6241912" y="3554828"/>
            <a:ext cx="1904100" cy="1381588"/>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8682225" y="4798650"/>
            <a:ext cx="322200" cy="177600"/>
          </a:xfrm>
          <a:prstGeom prst="rect">
            <a:avLst/>
          </a:prstGeom>
          <a:noFill/>
          <a:ln/>
        </p:spPr>
        <p:txBody>
          <a:bodyPr wrap="square" lIns="0" tIns="0" rIns="0" bIns="0" rtlCol="0" anchor="ctr"/>
          <a:lstStyle/>
          <a:p>
            <a:pPr algn="ctr" indent="0" marL="0">
              <a:lnSpc>
                <a:spcPct val="100000"/>
              </a:lnSpc>
              <a:buNone/>
            </a:pPr>
            <a:r>
              <a:rPr lang="en-US" sz="800" dirty="0">
                <a:solidFill>
                  <a:srgbClr val="FFFFFF"/>
                </a:solidFill>
                <a:latin typeface="Arial" pitchFamily="34" charset="0"/>
                <a:ea typeface="Arial" pitchFamily="34" charset="-122"/>
                <a:cs typeface="Arial" pitchFamily="34" charset="-120"/>
              </a:rPr>
              <a:t>17</a:t>
            </a:r>
            <a:endParaRPr lang="en-US" sz="800" dirty="0"/>
          </a:p>
        </p:txBody>
      </p:sp>
      <p:sp>
        <p:nvSpPr>
          <p:cNvPr id="10" name="Text 1"/>
          <p:cNvSpPr txBox="1"/>
          <p:nvPr/>
        </p:nvSpPr>
        <p:spPr>
          <a:xfrm>
            <a:off x="321650" y="546725"/>
            <a:ext cx="5409300" cy="770100"/>
          </a:xfrm>
          <a:prstGeom prst="rect">
            <a:avLst/>
          </a:prstGeom>
          <a:noFill/>
          <a:ln/>
        </p:spPr>
        <p:txBody>
          <a:bodyPr wrap="square" lIns="0" tIns="0" rIns="0" bIns="0" rtlCol="0" anchor="ctr"/>
          <a:lstStyle/>
          <a:p>
            <a:pPr algn="l" indent="0" marL="0">
              <a:lnSpc>
                <a:spcPct val="100000"/>
              </a:lnSpc>
              <a:buNone/>
            </a:pPr>
            <a:r>
              <a:rPr lang="en-US" sz="2246" b="1" dirty="0">
                <a:solidFill>
                  <a:srgbClr val="000000"/>
                </a:solidFill>
                <a:latin typeface="Arial" pitchFamily="34" charset="0"/>
                <a:ea typeface="Arial" pitchFamily="34" charset="-122"/>
                <a:cs typeface="Arial" pitchFamily="34" charset="-120"/>
              </a:rPr>
              <a:t>Классная среда, которая помогает учиться
</a:t>
            </a:r>
            <a:endParaRPr lang="en-US" sz="2246" dirty="0"/>
          </a:p>
        </p:txBody>
      </p:sp>
      <p:sp>
        <p:nvSpPr>
          <p:cNvPr id="11" name="Text 2"/>
          <p:cNvSpPr txBox="1"/>
          <p:nvPr/>
        </p:nvSpPr>
        <p:spPr>
          <a:xfrm>
            <a:off x="332750" y="1823150"/>
            <a:ext cx="4972200" cy="810900"/>
          </a:xfrm>
          <a:prstGeom prst="rect">
            <a:avLst/>
          </a:prstGeom>
          <a:noFill/>
          <a:ln/>
        </p:spPr>
        <p:txBody>
          <a:bodyPr wrap="square" lIns="0" tIns="0" rIns="0" bIns="0" rtlCol="0" anchor="t"/>
          <a:lstStyle/>
          <a:p>
            <a:pPr algn="l" indent="0" marL="0">
              <a:lnSpc>
                <a:spcPct val="115000"/>
              </a:lnSpc>
              <a:buNone/>
            </a:pPr>
            <a:r>
              <a:rPr lang="en-US" sz="1200" b="1" dirty="0">
                <a:solidFill>
                  <a:srgbClr val="000000"/>
                </a:solidFill>
                <a:latin typeface="Arial" pitchFamily="34" charset="0"/>
                <a:ea typeface="Arial" pitchFamily="34" charset="-122"/>
                <a:cs typeface="Arial" pitchFamily="34" charset="-120"/>
              </a:rPr>
              <a:t>Светлый кабинет
</a:t>
            </a:r>
            <a:pPr algn="l" indent="0" marL="0">
              <a:lnSpc>
                <a:spcPct val="115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Когда в классе достаточно света, глазам легче читать, писать и смотреть на доску. Ученик меньше напрягается, а работа идёт быстрее. Светлый кабинет с аккуратными партами создаёт спокойную атмосферу для урока английского.
</a:t>
            </a:r>
            <a:endParaRPr lang="en-US" sz="1200" dirty="0"/>
          </a:p>
        </p:txBody>
      </p:sp>
      <p:sp>
        <p:nvSpPr>
          <p:cNvPr id="12" name="Text 3"/>
          <p:cNvSpPr txBox="1"/>
          <p:nvPr/>
        </p:nvSpPr>
        <p:spPr>
          <a:xfrm>
            <a:off x="332750" y="2864150"/>
            <a:ext cx="4972200" cy="810900"/>
          </a:xfrm>
          <a:prstGeom prst="rect">
            <a:avLst/>
          </a:prstGeom>
          <a:noFill/>
          <a:ln/>
        </p:spPr>
        <p:txBody>
          <a:bodyPr wrap="square" lIns="0" tIns="0" rIns="0" bIns="0" rtlCol="0" anchor="t"/>
          <a:lstStyle/>
          <a:p>
            <a:pPr algn="l" indent="0" marL="0">
              <a:lnSpc>
                <a:spcPct val="115000"/>
              </a:lnSpc>
              <a:buNone/>
            </a:pPr>
            <a:r>
              <a:rPr lang="en-US" sz="1200" b="1" dirty="0">
                <a:solidFill>
                  <a:srgbClr val="000000"/>
                </a:solidFill>
                <a:latin typeface="Arial" pitchFamily="34" charset="0"/>
                <a:ea typeface="Arial" pitchFamily="34" charset="-122"/>
                <a:cs typeface="Arial" pitchFamily="34" charset="-120"/>
              </a:rPr>
              <a:t>Свежий воздух и бодрость
</a:t>
            </a:r>
            <a:pPr algn="l" indent="0" marL="0">
              <a:lnSpc>
                <a:spcPct val="115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Если перед занятием открыть окно, в классе становится легче дышать и проще сохранять внимание. Проветривание особенно полезно после долгой работы. Несколько глубоких вдохов помогают почувствовать себя more active and focused.
</a:t>
            </a:r>
            <a:endParaRPr lang="en-US" sz="1200" dirty="0"/>
          </a:p>
        </p:txBody>
      </p:sp>
      <p:sp>
        <p:nvSpPr>
          <p:cNvPr id="13" name="Text 4"/>
          <p:cNvSpPr txBox="1"/>
          <p:nvPr/>
        </p:nvSpPr>
        <p:spPr>
          <a:xfrm>
            <a:off x="332750" y="3925600"/>
            <a:ext cx="4972200" cy="770100"/>
          </a:xfrm>
          <a:prstGeom prst="rect">
            <a:avLst/>
          </a:prstGeom>
          <a:noFill/>
          <a:ln/>
        </p:spPr>
        <p:txBody>
          <a:bodyPr wrap="square" lIns="0" tIns="0" rIns="0" bIns="0" rtlCol="0" anchor="t"/>
          <a:lstStyle/>
          <a:p>
            <a:pPr algn="l" indent="0" marL="0">
              <a:lnSpc>
                <a:spcPct val="115000"/>
              </a:lnSpc>
              <a:buNone/>
            </a:pPr>
            <a:r>
              <a:rPr lang="en-US" sz="1184" b="1" dirty="0">
                <a:solidFill>
                  <a:srgbClr val="000000"/>
                </a:solidFill>
                <a:latin typeface="Arial" pitchFamily="34" charset="0"/>
                <a:ea typeface="Arial" pitchFamily="34" charset="-122"/>
                <a:cs typeface="Arial" pitchFamily="34" charset="-120"/>
              </a:rPr>
              <a:t>Короткая разминка между заданиями
</a:t>
            </a:r>
            <a:pPr algn="l" indent="0" marL="0">
              <a:lnSpc>
                <a:spcPct val="115000"/>
              </a:lnSpc>
              <a:buNone/>
            </a:pPr>
            <a:r>
              <a:rPr lang="en-US" sz="789"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86" dirty="0">
                <a:solidFill>
                  <a:srgbClr val="000000"/>
                </a:solidFill>
                <a:latin typeface="Arial" pitchFamily="34" charset="0"/>
                <a:ea typeface="Arial" pitchFamily="34" charset="-122"/>
                <a:cs typeface="Arial" pitchFamily="34" charset="-120"/>
              </a:rPr>
              <a:t>После нескольких минут сидения полезно встать, потянуться и немного подвигаться. Такая пауза снимает усталость спины и шеи, а также возвращает concentration. Даже простое движение рядом с партой делает следующий этап работы легче.
</a:t>
            </a:r>
            <a:endParaRPr lang="en-US" sz="1184"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681445" y="1806525"/>
            <a:ext cx="3953210" cy="2657700"/>
          </a:xfrm>
          <a:prstGeom prst="rect">
            <a:avLst/>
          </a:prstGeom>
        </p:spPr>
      </p:pic>
      <p:sp>
        <p:nvSpPr>
          <p:cNvPr id="6" name="Text 0"/>
          <p:cNvSpPr txBox="1"/>
          <p:nvPr/>
        </p:nvSpPr>
        <p:spPr>
          <a:xfrm>
            <a:off x="404775" y="1954775"/>
            <a:ext cx="3667200" cy="1005900"/>
          </a:xfrm>
          <a:prstGeom prst="rect">
            <a:avLst/>
          </a:prstGeom>
          <a:noFill/>
          <a:ln/>
        </p:spPr>
        <p:txBody>
          <a:bodyPr wrap="square" lIns="0" tIns="0" rIns="0" bIns="0" rtlCol="0" anchor="b"/>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Диаграмма показывает не только здоровье, но и школьный результат: внимание, память и количество ошибок меняются вместе с привычками.
</a:t>
            </a:r>
            <a:endParaRPr lang="en-US" sz="1000" dirty="0"/>
          </a:p>
        </p:txBody>
      </p:sp>
      <p:sp>
        <p:nvSpPr>
          <p:cNvPr id="7" name="Text 1"/>
          <p:cNvSpPr txBox="1"/>
          <p:nvPr/>
        </p:nvSpPr>
        <p:spPr>
          <a:xfrm>
            <a:off x="333375" y="690575"/>
            <a:ext cx="8469300" cy="603900"/>
          </a:xfrm>
          <a:prstGeom prst="rect">
            <a:avLst/>
          </a:prstGeom>
          <a:noFill/>
          <a:ln/>
        </p:spPr>
        <p:txBody>
          <a:bodyPr wrap="square" lIns="0" tIns="0" rIns="0" bIns="0" rtlCol="0" anchor="ctr"/>
          <a:lstStyle/>
          <a:p>
            <a:pPr algn="l" indent="0" marL="0">
              <a:lnSpc>
                <a:spcPct val="100000"/>
              </a:lnSpc>
              <a:buNone/>
            </a:pPr>
            <a:r>
              <a:rPr lang="en-US" sz="2625" b="1" dirty="0">
                <a:solidFill>
                  <a:srgbClr val="000000"/>
                </a:solidFill>
                <a:latin typeface="Arial" pitchFamily="34" charset="0"/>
                <a:ea typeface="Arial" pitchFamily="34" charset="-122"/>
                <a:cs typeface="Arial" pitchFamily="34" charset="-120"/>
              </a:rPr>
              <a:t>Здоровые привычки и лучшие результаты в учёбе
</a:t>
            </a:r>
            <a:endParaRPr lang="en-US" sz="2625" dirty="0"/>
          </a:p>
        </p:txBody>
      </p:sp>
      <p:sp>
        <p:nvSpPr>
          <p:cNvPr id="8" name="Text 2"/>
          <p:cNvSpPr txBox="1"/>
          <p:nvPr/>
        </p:nvSpPr>
        <p:spPr>
          <a:xfrm>
            <a:off x="8641250" y="4748525"/>
            <a:ext cx="322200" cy="177600"/>
          </a:xfrm>
          <a:prstGeom prst="rect">
            <a:avLst/>
          </a:prstGeom>
          <a:noFill/>
          <a:ln/>
        </p:spPr>
        <p:txBody>
          <a:bodyPr wrap="square" lIns="0" tIns="0" rIns="0" bIns="0" rtlCol="0" anchor="ctr"/>
          <a:lstStyle/>
          <a:p>
            <a:pPr algn="ctr" indent="0" marL="0">
              <a:lnSpc>
                <a:spcPct val="100000"/>
              </a:lnSpc>
              <a:buNone/>
            </a:pPr>
            <a:r>
              <a:rPr lang="en-US" sz="800" dirty="0">
                <a:solidFill>
                  <a:srgbClr val="FFFFFF"/>
                </a:solidFill>
                <a:latin typeface="Arial" pitchFamily="34" charset="0"/>
                <a:ea typeface="Arial" pitchFamily="34" charset="-122"/>
                <a:cs typeface="Arial" pitchFamily="34" charset="-120"/>
              </a:rPr>
              <a:t>18</a:t>
            </a:r>
            <a:endParaRPr lang="en-US" sz="800" dirty="0"/>
          </a:p>
        </p:txBody>
      </p:sp>
      <p:sp>
        <p:nvSpPr>
          <p:cNvPr id="9" name="Text 3"/>
          <p:cNvSpPr txBox="1"/>
          <p:nvPr/>
        </p:nvSpPr>
        <p:spPr>
          <a:xfrm>
            <a:off x="404775" y="3193025"/>
            <a:ext cx="3667200" cy="1005900"/>
          </a:xfrm>
          <a:prstGeom prst="rect">
            <a:avLst/>
          </a:prstGeom>
          <a:noFill/>
          <a:ln/>
        </p:spPr>
        <p:txBody>
          <a:bodyPr wrap="square" lIns="0" tIns="0" rIns="0" bIns="0" rtlCol="0" anchor="t"/>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Хороший сон, завтрак и спокойный вечер сильнее всего поддерживают focus и memory, а поздний экран и недосып быстро снижают результат.
</a:t>
            </a:r>
            <a:endParaRPr lang="en-US" sz="1000" dirty="0"/>
          </a:p>
        </p:txBody>
      </p:sp>
      <p:sp>
        <p:nvSpPr>
          <p:cNvPr id="10" name="Text 4"/>
          <p:cNvSpPr txBox="1"/>
          <p:nvPr/>
        </p:nvSpPr>
        <p:spPr>
          <a:xfrm>
            <a:off x="4575250" y="1421550"/>
            <a:ext cx="3808800" cy="100500"/>
          </a:xfrm>
          <a:prstGeom prst="rect">
            <a:avLst/>
          </a:prstGeom>
          <a:noFill/>
          <a:ln/>
        </p:spPr>
        <p:txBody>
          <a:bodyPr wrap="square" lIns="0" tIns="0" rIns="0" bIns="0" rtlCol="0" anchor="t"/>
          <a:lstStyle/>
          <a:p>
            <a:pPr algn="l" indent="0" marL="0">
              <a:lnSpc>
                <a:spcPct val="115000"/>
              </a:lnSpc>
              <a:buNone/>
            </a:pPr>
            <a:r>
              <a:rPr lang="en-US" sz="600" dirty="0">
                <a:solidFill>
                  <a:srgbClr val="FFFFFF"/>
                </a:solidFill>
                <a:latin typeface="Arial" pitchFamily="34" charset="0"/>
                <a:ea typeface="Arial" pitchFamily="34" charset="-122"/>
                <a:cs typeface="Arial" pitchFamily="34" charset="-120"/>
              </a:rPr>
              <a:t>Учебный модуль 4; условная схема связи привычек и учебной успешности
</a:t>
            </a:r>
            <a:endParaRPr lang="en-US" sz="6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417950" y="777075"/>
            <a:ext cx="8010300" cy="759300"/>
          </a:xfrm>
          <a:prstGeom prst="rect">
            <a:avLst/>
          </a:prstGeom>
          <a:noFill/>
          <a:ln/>
        </p:spPr>
        <p:txBody>
          <a:bodyPr wrap="square" lIns="0" tIns="0" rIns="0" bIns="0" rtlCol="0" anchor="ctr"/>
          <a:lstStyle/>
          <a:p>
            <a:pPr algn="l" indent="0" marL="0">
              <a:lnSpc>
                <a:spcPct val="100000"/>
              </a:lnSpc>
              <a:buNone/>
            </a:pPr>
            <a:r>
              <a:rPr lang="en-US" sz="2646" b="1" dirty="0">
                <a:solidFill>
                  <a:srgbClr val="000000"/>
                </a:solidFill>
                <a:latin typeface="Arial" pitchFamily="34" charset="0"/>
                <a:ea typeface="Arial" pitchFamily="34" charset="-122"/>
                <a:cs typeface="Arial" pitchFamily="34" charset="-120"/>
              </a:rPr>
              <a:t>Когда ученику нужна помощь взрослого
</a:t>
            </a:r>
            <a:endParaRPr lang="en-US" sz="2646" dirty="0"/>
          </a:p>
        </p:txBody>
      </p:sp>
      <p:sp>
        <p:nvSpPr>
          <p:cNvPr id="9" name="Text 1"/>
          <p:cNvSpPr txBox="1"/>
          <p:nvPr/>
        </p:nvSpPr>
        <p:spPr>
          <a:xfrm>
            <a:off x="8682225" y="4798650"/>
            <a:ext cx="322200" cy="177600"/>
          </a:xfrm>
          <a:prstGeom prst="rect">
            <a:avLst/>
          </a:prstGeom>
          <a:noFill/>
          <a:ln/>
        </p:spPr>
        <p:txBody>
          <a:bodyPr wrap="square" lIns="0" tIns="0" rIns="0" bIns="0" rtlCol="0" anchor="ctr"/>
          <a:lstStyle/>
          <a:p>
            <a:pPr algn="ctr" indent="0" marL="0">
              <a:lnSpc>
                <a:spcPct val="100000"/>
              </a:lnSpc>
              <a:buNone/>
            </a:pPr>
            <a:r>
              <a:rPr lang="en-US" sz="800" dirty="0">
                <a:solidFill>
                  <a:srgbClr val="FFFFFF"/>
                </a:solidFill>
                <a:latin typeface="Arial" pitchFamily="34" charset="0"/>
                <a:ea typeface="Arial" pitchFamily="34" charset="-122"/>
                <a:cs typeface="Arial" pitchFamily="34" charset="-120"/>
              </a:rPr>
              <a:t>19</a:t>
            </a:r>
            <a:endParaRPr lang="en-US" sz="800" dirty="0"/>
          </a:p>
        </p:txBody>
      </p:sp>
      <p:sp>
        <p:nvSpPr>
          <p:cNvPr id="10" name="Text 2"/>
          <p:cNvSpPr txBox="1"/>
          <p:nvPr/>
        </p:nvSpPr>
        <p:spPr>
          <a:xfrm>
            <a:off x="417950" y="1709625"/>
            <a:ext cx="4400100" cy="489900"/>
          </a:xfrm>
          <a:prstGeom prst="rect">
            <a:avLst/>
          </a:prstGeom>
          <a:noFill/>
          <a:ln/>
        </p:spPr>
        <p:txBody>
          <a:bodyPr wrap="square" lIns="0" tIns="0" rIns="0" bIns="0" rtlCol="0" anchor="t"/>
          <a:lstStyle/>
          <a:p>
            <a:pPr algn="l" indent="0" marL="0">
              <a:lnSpc>
                <a:spcPct val="115000"/>
              </a:lnSpc>
              <a:buNone/>
            </a:pPr>
            <a:r>
              <a:rPr lang="en-US" sz="947" b="1" dirty="0">
                <a:solidFill>
                  <a:srgbClr val="000000"/>
                </a:solidFill>
                <a:latin typeface="Arial" pitchFamily="34" charset="0"/>
                <a:ea typeface="Arial" pitchFamily="34" charset="-122"/>
                <a:cs typeface="Arial" pitchFamily="34" charset="-120"/>
              </a:rPr>
              <a:t>Тревога не проходит
</a:t>
            </a:r>
            <a:pPr algn="l" indent="0" marL="0">
              <a:lnSpc>
                <a:spcPct val="115000"/>
              </a:lnSpc>
              <a:buNone/>
            </a:pPr>
            <a:r>
              <a:rPr lang="en-US" sz="208"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24" dirty="0">
                <a:solidFill>
                  <a:srgbClr val="000000"/>
                </a:solidFill>
                <a:latin typeface="Arial" pitchFamily="34" charset="0"/>
                <a:ea typeface="Arial" pitchFamily="34" charset="-122"/>
                <a:cs typeface="Arial" pitchFamily="34" charset="-120"/>
              </a:rPr>
              <a:t>Если anxiety держится долго, ребёнку трудно отдыхать и учиться. В такой ситуации важно сказать: I need help или I am worried, чтобы взрослый понял, что проблема серьёзная.
</a:t>
            </a:r>
            <a:endParaRPr lang="en-US" sz="947" dirty="0"/>
          </a:p>
        </p:txBody>
      </p:sp>
      <p:sp>
        <p:nvSpPr>
          <p:cNvPr id="11" name="Text 3"/>
          <p:cNvSpPr txBox="1"/>
          <p:nvPr/>
        </p:nvSpPr>
        <p:spPr>
          <a:xfrm>
            <a:off x="417950" y="2316537"/>
            <a:ext cx="4400100" cy="489900"/>
          </a:xfrm>
          <a:prstGeom prst="rect">
            <a:avLst/>
          </a:prstGeom>
          <a:noFill/>
          <a:ln/>
        </p:spPr>
        <p:txBody>
          <a:bodyPr wrap="square" lIns="0" tIns="0" rIns="0" bIns="0" rtlCol="0" anchor="t"/>
          <a:lstStyle/>
          <a:p>
            <a:pPr algn="l" indent="0" marL="0">
              <a:lnSpc>
                <a:spcPct val="115000"/>
              </a:lnSpc>
              <a:buNone/>
            </a:pPr>
            <a:r>
              <a:rPr lang="en-US" sz="950" b="1" dirty="0">
                <a:solidFill>
                  <a:srgbClr val="000000"/>
                </a:solidFill>
                <a:latin typeface="Arial" pitchFamily="34" charset="0"/>
                <a:ea typeface="Arial" pitchFamily="34" charset="-122"/>
                <a:cs typeface="Arial" pitchFamily="34" charset="-120"/>
              </a:rPr>
              <a:t>Сон и аппетит меняются
</a:t>
            </a:r>
            <a:pPr algn="l" indent="0" marL="0">
              <a:lnSpc>
                <a:spcPct val="115000"/>
              </a:lnSpc>
              <a:buNone/>
            </a:pPr>
            <a:r>
              <a:rPr lang="en-US" sz="209"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26" dirty="0">
                <a:solidFill>
                  <a:srgbClr val="000000"/>
                </a:solidFill>
                <a:latin typeface="Arial" pitchFamily="34" charset="0"/>
                <a:ea typeface="Arial" pitchFamily="34" charset="-122"/>
                <a:cs typeface="Arial" pitchFamily="34" charset="-120"/>
              </a:rPr>
              <a:t>Poor sleep, loss of appetite and частые слёзы часто показывают, что организм перегружен. Такие сигналы нельзя игнорировать, особенно если они повторяются каждый день.
</a:t>
            </a:r>
            <a:endParaRPr lang="en-US" sz="950" dirty="0"/>
          </a:p>
        </p:txBody>
      </p:sp>
      <p:sp>
        <p:nvSpPr>
          <p:cNvPr id="12" name="Text 4"/>
          <p:cNvSpPr txBox="1"/>
          <p:nvPr/>
        </p:nvSpPr>
        <p:spPr>
          <a:xfrm>
            <a:off x="417950" y="2923447"/>
            <a:ext cx="4400100" cy="489900"/>
          </a:xfrm>
          <a:prstGeom prst="rect">
            <a:avLst/>
          </a:prstGeom>
          <a:noFill/>
          <a:ln/>
        </p:spPr>
        <p:txBody>
          <a:bodyPr wrap="square" lIns="0" tIns="0" rIns="0" bIns="0" rtlCol="0" anchor="t"/>
          <a:lstStyle/>
          <a:p>
            <a:pPr algn="l" indent="0" marL="0">
              <a:lnSpc>
                <a:spcPct val="115000"/>
              </a:lnSpc>
              <a:buNone/>
            </a:pPr>
            <a:r>
              <a:rPr lang="en-US" sz="943" b="1" dirty="0">
                <a:solidFill>
                  <a:srgbClr val="000000"/>
                </a:solidFill>
                <a:latin typeface="Arial" pitchFamily="34" charset="0"/>
                <a:ea typeface="Arial" pitchFamily="34" charset="-122"/>
                <a:cs typeface="Arial" pitchFamily="34" charset="-120"/>
              </a:rPr>
              <a:t>Сложно в классе
</a:t>
            </a:r>
            <a:pPr algn="l" indent="0" marL="0">
              <a:lnSpc>
                <a:spcPct val="115000"/>
              </a:lnSpc>
              <a:buNone/>
            </a:pPr>
            <a:r>
              <a:rPr lang="en-US" sz="208"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21" dirty="0">
                <a:solidFill>
                  <a:srgbClr val="000000"/>
                </a:solidFill>
                <a:latin typeface="Arial" pitchFamily="34" charset="0"/>
                <a:ea typeface="Arial" pitchFamily="34" charset="-122"/>
                <a:cs typeface="Arial" pitchFamily="34" charset="-120"/>
              </a:rPr>
              <a:t>Конфликты с classmates, сильные перепады mood и чувство, что всё идёт не так, мешают чувствовать себя в безопасности. Помощь может дать разговор с teacher или trusted adult.
</a:t>
            </a:r>
            <a:endParaRPr lang="en-US" sz="943" dirty="0"/>
          </a:p>
        </p:txBody>
      </p:sp>
      <p:sp>
        <p:nvSpPr>
          <p:cNvPr id="13" name="Text 5"/>
          <p:cNvSpPr txBox="1"/>
          <p:nvPr/>
        </p:nvSpPr>
        <p:spPr>
          <a:xfrm>
            <a:off x="417950" y="3530339"/>
            <a:ext cx="4400100" cy="489900"/>
          </a:xfrm>
          <a:prstGeom prst="rect">
            <a:avLst/>
          </a:prstGeom>
          <a:noFill/>
          <a:ln/>
        </p:spPr>
        <p:txBody>
          <a:bodyPr wrap="square" lIns="0" tIns="0" rIns="0" bIns="0" rtlCol="0" anchor="t"/>
          <a:lstStyle/>
          <a:p>
            <a:pPr algn="l" indent="0" marL="0">
              <a:lnSpc>
                <a:spcPct val="115000"/>
              </a:lnSpc>
              <a:buNone/>
            </a:pPr>
            <a:r>
              <a:rPr lang="en-US" sz="902" b="1" dirty="0">
                <a:solidFill>
                  <a:srgbClr val="000000"/>
                </a:solidFill>
                <a:latin typeface="Arial" pitchFamily="34" charset="0"/>
                <a:ea typeface="Arial" pitchFamily="34" charset="-122"/>
                <a:cs typeface="Arial" pitchFamily="34" charset="-120"/>
              </a:rPr>
              <a:t>Учёба резко проседает
</a:t>
            </a:r>
            <a:pPr algn="l" indent="0" marL="0">
              <a:lnSpc>
                <a:spcPct val="115000"/>
              </a:lnSpc>
              <a:buNone/>
            </a:pPr>
            <a:r>
              <a:rPr lang="en-US" sz="199"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785" dirty="0">
                <a:solidFill>
                  <a:srgbClr val="000000"/>
                </a:solidFill>
                <a:latin typeface="Arial" pitchFamily="34" charset="0"/>
                <a:ea typeface="Arial" pitchFamily="34" charset="-122"/>
                <a:cs typeface="Arial" pitchFamily="34" charset="-120"/>
              </a:rPr>
              <a:t>Когда становится трудно сосредоточиться, появляются unfinished homework и много mistakes, это уже отражается на school life. Лучше обратиться за support раньше, чем ждать ухудшения.
</a:t>
            </a:r>
            <a:endParaRPr lang="en-US" sz="902" dirty="0"/>
          </a:p>
        </p:txBody>
      </p:sp>
      <p:sp>
        <p:nvSpPr>
          <p:cNvPr id="14" name="Text 6"/>
          <p:cNvSpPr txBox="1"/>
          <p:nvPr/>
        </p:nvSpPr>
        <p:spPr>
          <a:xfrm>
            <a:off x="417950" y="4137228"/>
            <a:ext cx="4400100" cy="489900"/>
          </a:xfrm>
          <a:prstGeom prst="rect">
            <a:avLst/>
          </a:prstGeom>
          <a:noFill/>
          <a:ln/>
        </p:spPr>
        <p:txBody>
          <a:bodyPr wrap="square" lIns="0" tIns="0" rIns="0" bIns="0" rtlCol="0" anchor="t"/>
          <a:lstStyle/>
          <a:p>
            <a:pPr algn="l" indent="0" marL="0">
              <a:lnSpc>
                <a:spcPct val="115000"/>
              </a:lnSpc>
              <a:buNone/>
            </a:pPr>
            <a:r>
              <a:rPr lang="en-US" sz="1097" b="1" dirty="0">
                <a:solidFill>
                  <a:srgbClr val="000000"/>
                </a:solidFill>
                <a:latin typeface="Arial" pitchFamily="34" charset="0"/>
                <a:ea typeface="Arial" pitchFamily="34" charset="-122"/>
                <a:cs typeface="Arial" pitchFamily="34" charset="-120"/>
              </a:rPr>
              <a:t>Чувство безнадёжности
</a:t>
            </a:r>
            <a:pPr algn="l" indent="0" marL="0">
              <a:lnSpc>
                <a:spcPct val="115000"/>
              </a:lnSpc>
              <a:buNone/>
            </a:pPr>
            <a:r>
              <a:rPr lang="en-US" sz="242"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55" dirty="0">
                <a:solidFill>
                  <a:srgbClr val="000000"/>
                </a:solidFill>
                <a:latin typeface="Arial" pitchFamily="34" charset="0"/>
                <a:ea typeface="Arial" pitchFamily="34" charset="-122"/>
                <a:cs typeface="Arial" pitchFamily="34" charset="-120"/>
              </a:rPr>
              <a:t>Если ученик говорит I do not feel well или wants to talk to someone, это важный сигнал. В таких случаях нужны parents, school psychologist или doctor.
</a:t>
            </a:r>
            <a:endParaRPr lang="en-US" sz="1097"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1984375" y="2558600"/>
            <a:ext cx="4856400" cy="1635300"/>
          </a:xfrm>
          <a:prstGeom prst="rect">
            <a:avLst/>
          </a:prstGeom>
          <a:noFill/>
          <a:ln/>
        </p:spPr>
        <p:txBody>
          <a:bodyPr wrap="square" lIns="0" tIns="0" rIns="0" bIns="0" rtlCol="0" anchor="t"/>
          <a:lstStyle/>
          <a:p>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Этот модуль показал, что сон, питание, движение, спокойный режим и поддержка взрослых помогают школьнику чувствовать себя лучше и учиться увереннее. Small habits create real progress every day.
</a:t>
            </a:r>
            <a:endParaRPr lang="en-US" sz="1200" dirty="0"/>
          </a:p>
        </p:txBody>
      </p:sp>
      <p:sp>
        <p:nvSpPr>
          <p:cNvPr id="5" name="Text 1"/>
          <p:cNvSpPr txBox="1"/>
          <p:nvPr/>
        </p:nvSpPr>
        <p:spPr>
          <a:xfrm>
            <a:off x="388225" y="603250"/>
            <a:ext cx="5858700" cy="976500"/>
          </a:xfrm>
          <a:prstGeom prst="rect">
            <a:avLst/>
          </a:prstGeom>
          <a:noFill/>
          <a:ln/>
        </p:spPr>
        <p:txBody>
          <a:bodyPr wrap="square" lIns="0" tIns="0" rIns="0" bIns="0" rtlCol="0" anchor="ctr"/>
          <a:lstStyle/>
          <a:p>
            <a:pPr algn="l" indent="0" marL="0">
              <a:lnSpc>
                <a:spcPct val="100000"/>
              </a:lnSpc>
              <a:buNone/>
            </a:pPr>
            <a:r>
              <a:rPr lang="en-US" sz="3000" b="1" dirty="0">
                <a:solidFill>
                  <a:srgbClr val="000000"/>
                </a:solidFill>
                <a:latin typeface="Arial" pitchFamily="34" charset="0"/>
                <a:ea typeface="Arial" pitchFamily="34" charset="-122"/>
                <a:cs typeface="Arial" pitchFamily="34" charset="-120"/>
              </a:rPr>
              <a:t>Модуль 4: здоровый ум, здоровое тело
</a:t>
            </a:r>
            <a:endParaRPr lang="en-US" sz="3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2026-05-30T20:23:56Z</dcterms:created>
  <dcterms:modified xsi:type="dcterms:W3CDTF">2026-05-30T20:23:56Z</dcterms:modified>
</cp:coreProperties>
</file>